
<file path=[Content_Types].xml><?xml version="1.0" encoding="utf-8"?>
<Types xmlns="http://schemas.openxmlformats.org/package/2006/content-types">
  <Default Extension="xml" ContentType="application/xml"/>
  <Default Extension="jpeg" ContentType="image/jpeg"/>
  <Default Extension="tiff" ContentType="image/tiff"/>
  <Default Extension="emf" ContentType="image/x-emf"/>
  <Default Extension="rels" ContentType="application/vnd.openxmlformats-package.relationships+xml"/>
  <Default Extension="wdp" ContentType="image/vnd.ms-photo"/>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p:sldMasterIdLst>
    <p:sldMasterId id="2147483648" r:id="rId1"/>
  </p:sldMasterIdLst>
  <p:notesMasterIdLst>
    <p:notesMasterId r:id="rId55"/>
  </p:notesMasterIdLst>
  <p:sldIdLst>
    <p:sldId id="256" r:id="rId2"/>
    <p:sldId id="257" r:id="rId3"/>
    <p:sldId id="258" r:id="rId4"/>
    <p:sldId id="260" r:id="rId5"/>
    <p:sldId id="261" r:id="rId6"/>
    <p:sldId id="319" r:id="rId7"/>
    <p:sldId id="262" r:id="rId8"/>
    <p:sldId id="264" r:id="rId9"/>
    <p:sldId id="268" r:id="rId10"/>
    <p:sldId id="274" r:id="rId11"/>
    <p:sldId id="269" r:id="rId12"/>
    <p:sldId id="316" r:id="rId13"/>
    <p:sldId id="275" r:id="rId14"/>
    <p:sldId id="272" r:id="rId15"/>
    <p:sldId id="279" r:id="rId16"/>
    <p:sldId id="280" r:id="rId17"/>
    <p:sldId id="281" r:id="rId18"/>
    <p:sldId id="276" r:id="rId19"/>
    <p:sldId id="288" r:id="rId20"/>
    <p:sldId id="282" r:id="rId21"/>
    <p:sldId id="285" r:id="rId22"/>
    <p:sldId id="306" r:id="rId23"/>
    <p:sldId id="287" r:id="rId24"/>
    <p:sldId id="289" r:id="rId25"/>
    <p:sldId id="290" r:id="rId26"/>
    <p:sldId id="291" r:id="rId27"/>
    <p:sldId id="292" r:id="rId28"/>
    <p:sldId id="293" r:id="rId29"/>
    <p:sldId id="321" r:id="rId30"/>
    <p:sldId id="317" r:id="rId31"/>
    <p:sldId id="299" r:id="rId32"/>
    <p:sldId id="301" r:id="rId33"/>
    <p:sldId id="303" r:id="rId34"/>
    <p:sldId id="308" r:id="rId35"/>
    <p:sldId id="305" r:id="rId36"/>
    <p:sldId id="310" r:id="rId37"/>
    <p:sldId id="298" r:id="rId38"/>
    <p:sldId id="297" r:id="rId39"/>
    <p:sldId id="263" r:id="rId40"/>
    <p:sldId id="266" r:id="rId41"/>
    <p:sldId id="311" r:id="rId42"/>
    <p:sldId id="318" r:id="rId43"/>
    <p:sldId id="295" r:id="rId44"/>
    <p:sldId id="315" r:id="rId45"/>
    <p:sldId id="286" r:id="rId46"/>
    <p:sldId id="314" r:id="rId47"/>
    <p:sldId id="304" r:id="rId48"/>
    <p:sldId id="313" r:id="rId49"/>
    <p:sldId id="300" r:id="rId50"/>
    <p:sldId id="302" r:id="rId51"/>
    <p:sldId id="320" r:id="rId52"/>
    <p:sldId id="309" r:id="rId53"/>
    <p:sldId id="312" r:id="rId54"/>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2286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9pPr>
  </p:defaultTextStyle>
  <p:extLst>
    <p:ext uri="{521415D9-36F7-43E2-AB2F-B90AF26B5E84}">
      <p14:sectionLst xmlns:p14="http://schemas.microsoft.com/office/powerpoint/2010/main">
        <p14:section name="Summary" id="{20B2A35E-E387-EC46-AAE4-DA08BA713E9D}">
          <p14:sldIdLst>
            <p14:sldId id="256"/>
            <p14:sldId id="257"/>
            <p14:sldId id="258"/>
          </p14:sldIdLst>
        </p14:section>
        <p14:section name="Intro" id="{13CF049F-A641-F046-AA18-BB3F102BC736}">
          <p14:sldIdLst>
            <p14:sldId id="260"/>
            <p14:sldId id="261"/>
            <p14:sldId id="319"/>
            <p14:sldId id="262"/>
          </p14:sldIdLst>
        </p14:section>
        <p14:section name="Neural Network Concepts" id="{9339B1A8-F7C1-1F42-B39D-5205C248DCA5}">
          <p14:sldIdLst>
            <p14:sldId id="264"/>
            <p14:sldId id="268"/>
            <p14:sldId id="274"/>
            <p14:sldId id="269"/>
            <p14:sldId id="316"/>
            <p14:sldId id="275"/>
            <p14:sldId id="272"/>
            <p14:sldId id="279"/>
            <p14:sldId id="280"/>
            <p14:sldId id="281"/>
          </p14:sldIdLst>
        </p14:section>
        <p14:section name="Genomics &amp; Digital Pathology" id="{8426DF41-C40E-A444-A88E-F8653CE5B488}">
          <p14:sldIdLst>
            <p14:sldId id="276"/>
            <p14:sldId id="288"/>
            <p14:sldId id="282"/>
            <p14:sldId id="285"/>
            <p14:sldId id="306"/>
            <p14:sldId id="287"/>
            <p14:sldId id="289"/>
            <p14:sldId id="290"/>
            <p14:sldId id="291"/>
          </p14:sldIdLst>
        </p14:section>
        <p14:section name="Classification" id="{2C40194E-1DA7-D54F-8663-748E0D518DE5}">
          <p14:sldIdLst>
            <p14:sldId id="292"/>
            <p14:sldId id="293"/>
            <p14:sldId id="321"/>
            <p14:sldId id="317"/>
            <p14:sldId id="299"/>
          </p14:sldIdLst>
        </p14:section>
        <p14:section name="Encoded Image Covariates for Prediction" id="{FA59F84E-5F17-7B4F-BF0F-619293A85BF2}">
          <p14:sldIdLst>
            <p14:sldId id="301"/>
            <p14:sldId id="303"/>
            <p14:sldId id="308"/>
          </p14:sldIdLst>
        </p14:section>
        <p14:section name="Conclusion + Q&amp;A" id="{0A71333F-4FC1-B646-9F61-638564030534}">
          <p14:sldIdLst>
            <p14:sldId id="305"/>
            <p14:sldId id="310"/>
            <p14:sldId id="298"/>
          </p14:sldIdLst>
        </p14:section>
        <p14:section name="Appendix" id="{62B3B182-C496-7842-BDE0-54DDFF4DF87C}">
          <p14:sldIdLst>
            <p14:sldId id="297"/>
            <p14:sldId id="263"/>
            <p14:sldId id="266"/>
            <p14:sldId id="311"/>
            <p14:sldId id="318"/>
            <p14:sldId id="295"/>
            <p14:sldId id="315"/>
            <p14:sldId id="286"/>
            <p14:sldId id="314"/>
            <p14:sldId id="304"/>
            <p14:sldId id="313"/>
            <p14:sldId id="300"/>
            <p14:sldId id="302"/>
            <p14:sldId id="320"/>
            <p14:sldId id="309"/>
            <p14:sldId id="31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F7BA0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lumOff val="-13575"/>
            </a:schemeClr>
          </a:solidFill>
        </a:fill>
      </a:tcStyle>
    </a:firstCol>
    <a:lastRow>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hueOff val="114395"/>
              <a:lumOff val="-24975"/>
            </a:schemeClr>
          </a:solidFill>
        </a:fill>
      </a:tcStyle>
    </a:firstRow>
  </a:tblStyle>
  <a:tblStyle styleId="{C7B018BB-80A7-4F77-B60F-C8B233D01FF8}" styleName="">
    <a:tblBg/>
    <a:wholeTbl>
      <a:tcTxStyle b="off" i="off">
        <a:font>
          <a:latin typeface="Helvetica Neue"/>
          <a:ea typeface="Helvetica Neue"/>
          <a:cs typeface="Helvetica Neue"/>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ff" i="off">
        <a:fontRef idx="min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3">
              <a:hueOff val="362282"/>
              <a:satOff val="31803"/>
              <a:lumOff val="-18242"/>
            </a:schemeClr>
          </a:solidFill>
        </a:fill>
      </a:tcStyle>
    </a:firstCol>
    <a:lastRow>
      <a:tcTxStyle b="off" i="off">
        <a:font>
          <a:latin typeface="Helvetica Neue"/>
          <a:ea typeface="Helvetica Neue"/>
          <a:cs typeface="Helvetica Neue"/>
        </a:font>
        <a:srgbClr val="000000"/>
      </a:tcTxStyle>
      <a:tcStyle>
        <a:tcBdr>
          <a:left>
            <a:ln w="12700" cap="flat">
              <a:solidFill>
                <a:srgbClr val="606060"/>
              </a:solidFill>
              <a:prstDash val="solid"/>
              <a:miter lim="400000"/>
            </a:ln>
          </a:left>
          <a:right>
            <a:ln w="12700" cap="flat">
              <a:solidFill>
                <a:srgbClr val="606060"/>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EBEBEB"/>
          </a:solidFill>
        </a:fill>
      </a:tcStyle>
    </a:lastRow>
    <a:firstRow>
      <a:tcTxStyle b="off" i="off">
        <a:fontRef idx="minor">
          <a:srgbClr val="FFFFFF"/>
        </a:fontRef>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rgbClr val="017101"/>
          </a:solidFill>
        </a:fill>
      </a:tcStyle>
    </a:firstRow>
  </a:tblStyle>
  <a:tblStyle styleId="{EEE7283C-3CF3-47DC-8721-378D4A62B228}" styleName="">
    <a:tblBg/>
    <a:wholeTbl>
      <a:tcTxStyle b="off" i="off">
        <a:font>
          <a:latin typeface="Helvetica Neue Light"/>
          <a:ea typeface="Helvetica Neue Light"/>
          <a:cs typeface="Helvetica Neue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FAF7E9"/>
          </a:solidFill>
        </a:fill>
      </a:tcStyle>
    </a:wholeTbl>
    <a:band2H>
      <a:tcTxStyle/>
      <a:tcStyle>
        <a:tcBdr/>
        <a:fill>
          <a:solidFill>
            <a:srgbClr val="EDEADD"/>
          </a:solidFill>
        </a:fill>
      </a:tcStyle>
    </a:band2H>
    <a:firstCol>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9BA00"/>
          </a:solidFill>
        </a:fill>
      </a:tcStyle>
    </a:firstCol>
    <a:la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lastRow>
    <a:fir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firstRow>
  </a:tblStyle>
  <a:tblStyle styleId="{CF821DB8-F4EB-4A41-A1BA-3FCAFE7338EE}" styleName="">
    <a:tblBg/>
    <a:wholeTbl>
      <a:tcTxStyle b="off" i="off">
        <a:font>
          <a:latin typeface="Helvetica Neue"/>
          <a:ea typeface="Helvetica Neue"/>
          <a:cs typeface="Helvetica Neue"/>
        </a:font>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EBEBEB"/>
          </a:solidFill>
        </a:fill>
      </a:tcStyle>
    </a:wholeTbl>
    <a:band2H>
      <a:tcTxStyle/>
      <a:tcStyle>
        <a:tcBdr/>
        <a:fill>
          <a:solidFill>
            <a:srgbClr val="DADBDA"/>
          </a:solidFill>
        </a:fill>
      </a:tcStyle>
    </a:band2H>
    <a:firstCol>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chemeClr val="accent6">
              <a:hueOff val="-146070"/>
              <a:satOff val="-10048"/>
              <a:lumOff val="-30626"/>
            </a:schemeClr>
          </a:solidFill>
        </a:fill>
      </a:tcStyle>
    </a:firstCol>
    <a:la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lastRow>
    <a:fir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firstRow>
  </a:tblStyle>
  <a:tblStyle styleId="{33BA23B1-9221-436E-865A-0063620EA4FD}" styleName="">
    <a:tblBg/>
    <a:wholeTbl>
      <a:tcTxStyle b="off" i="off">
        <a:font>
          <a:latin typeface="Helvetica Neue"/>
          <a:ea typeface="Helvetica Neue"/>
          <a:cs typeface="Helvetica Neue"/>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B5B5C1"/>
          </a:solidFill>
        </a:fill>
      </a:tcStyle>
    </a:wholeTbl>
    <a:band2H>
      <a:tcTxStyle/>
      <a:tcStyle>
        <a:tcBdr/>
        <a:fill>
          <a:solidFill>
            <a:srgbClr val="9A9AA5"/>
          </a:solidFill>
        </a:fill>
      </a:tcStyle>
    </a:band2H>
    <a:firstCol>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85F"/>
          </a:solidFill>
        </a:fill>
      </a:tcStyle>
    </a:firstCol>
    <a:la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lastRow>
    <a:fir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firstRow>
  </a:tblStyle>
  <a:tblStyle styleId="{2708684C-4D16-4618-839F-0558EEFCDFE6}" styleName="">
    <a:tblBg/>
    <a:wholeTbl>
      <a:tcTxStyle b="off"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Neue"/>
          <a:ea typeface="Helvetica Neue"/>
          <a:cs typeface="Helvetica Neue"/>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8560"/>
    <p:restoredTop sz="58997"/>
  </p:normalViewPr>
  <p:slideViewPr>
    <p:cSldViewPr snapToGrid="0" snapToObjects="1">
      <p:cViewPr>
        <p:scale>
          <a:sx n="54" d="100"/>
          <a:sy n="54" d="100"/>
        </p:scale>
        <p:origin x="1376" y="144"/>
      </p:cViewPr>
      <p:guideLst/>
    </p:cSldViewPr>
  </p:slideViewPr>
  <p:notesTextViewPr>
    <p:cViewPr>
      <p:scale>
        <a:sx n="105" d="100"/>
        <a:sy n="105"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notesMaster" Target="notesMasters/notesMaster1.xml"/><Relationship Id="rId56" Type="http://schemas.openxmlformats.org/officeDocument/2006/relationships/presProps" Target="presProps.xml"/><Relationship Id="rId57" Type="http://schemas.openxmlformats.org/officeDocument/2006/relationships/viewProps" Target="viewProps.xml"/><Relationship Id="rId58" Type="http://schemas.openxmlformats.org/officeDocument/2006/relationships/theme" Target="theme/theme1.xml"/><Relationship Id="rId59"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6" name="Shape 116"/>
          <p:cNvSpPr>
            <a:spLocks noGrp="1" noRot="1" noChangeAspect="1"/>
          </p:cNvSpPr>
          <p:nvPr>
            <p:ph type="sldImg"/>
          </p:nvPr>
        </p:nvSpPr>
        <p:spPr>
          <a:xfrm>
            <a:off x="1143000" y="685800"/>
            <a:ext cx="4572000" cy="3429000"/>
          </a:xfrm>
          <a:prstGeom prst="rect">
            <a:avLst/>
          </a:prstGeom>
        </p:spPr>
        <p:txBody>
          <a:bodyPr/>
          <a:lstStyle/>
          <a:p>
            <a:endParaRPr/>
          </a:p>
        </p:txBody>
      </p:sp>
      <p:sp>
        <p:nvSpPr>
          <p:cNvPr id="117" name="Shape 117"/>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Good morning,</a:t>
            </a:r>
            <a:r>
              <a:rPr lang="en-US" baseline="0" dirty="0" smtClean="0"/>
              <a:t> Professors and fellow honors students</a:t>
            </a:r>
          </a:p>
          <a:p>
            <a:endParaRPr lang="en-US" baseline="0" dirty="0" smtClean="0"/>
          </a:p>
          <a:p>
            <a:r>
              <a:rPr lang="en-US" baseline="0" dirty="0" smtClean="0"/>
              <a:t>The title of my FYP presentation is Blending Genomics with Image Covariates </a:t>
            </a:r>
          </a:p>
          <a:p>
            <a:endParaRPr lang="en-US" baseline="0" dirty="0" smtClean="0"/>
          </a:p>
          <a:p>
            <a:pPr marL="0" marR="0" indent="0" defTabSz="457200" eaLnBrk="1" fontAlgn="auto" latinLnBrk="0" hangingPunct="1">
              <a:lnSpc>
                <a:spcPct val="117999"/>
              </a:lnSpc>
              <a:spcBef>
                <a:spcPts val="0"/>
              </a:spcBef>
              <a:spcAft>
                <a:spcPts val="0"/>
              </a:spcAft>
              <a:buClrTx/>
              <a:buSzTx/>
              <a:buFontTx/>
              <a:buNone/>
              <a:tabLst/>
              <a:defRPr/>
            </a:pPr>
            <a:r>
              <a:rPr lang="en-US" sz="2200" b="0" i="0" dirty="0" smtClean="0">
                <a:effectLst/>
                <a:latin typeface="Helvetica Neue"/>
                <a:ea typeface="Helvetica Neue"/>
                <a:cs typeface="Helvetica Neue"/>
                <a:sym typeface="Helvetica Neue"/>
              </a:rPr>
              <a:t>Genomics comes from the word genome, a genome is the</a:t>
            </a:r>
            <a:r>
              <a:rPr lang="en-US" sz="2200" b="0" i="0" baseline="0" dirty="0" smtClean="0">
                <a:effectLst/>
                <a:latin typeface="Helvetica Neue"/>
                <a:ea typeface="Helvetica Neue"/>
                <a:cs typeface="Helvetica Neue"/>
                <a:sym typeface="Helvetica Neue"/>
              </a:rPr>
              <a:t> complete set of an organism’s DNA that contains all of its genes. And the Image covariates referred here are from digital tissue slide images </a:t>
            </a:r>
            <a:endParaRPr lang="en-US" sz="2200" b="0" i="0" dirty="0" smtClean="0">
              <a:effectLst/>
              <a:latin typeface="Helvetica Neue"/>
              <a:ea typeface="Helvetica Neue"/>
              <a:cs typeface="Helvetica Neue"/>
              <a:sym typeface="Helvetica Neue"/>
            </a:endParaRPr>
          </a:p>
        </p:txBody>
      </p:sp>
    </p:spTree>
    <p:extLst>
      <p:ext uri="{BB962C8B-B14F-4D97-AF65-F5344CB8AC3E}">
        <p14:creationId xmlns:p14="http://schemas.microsoft.com/office/powerpoint/2010/main" val="4243405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are</a:t>
            </a:r>
            <a:r>
              <a:rPr lang="en-US" baseline="0" dirty="0" smtClean="0"/>
              <a:t> the few concepts which I will be touching on</a:t>
            </a:r>
            <a:endParaRPr lang="en-US" dirty="0"/>
          </a:p>
        </p:txBody>
      </p:sp>
    </p:spTree>
    <p:extLst>
      <p:ext uri="{BB962C8B-B14F-4D97-AF65-F5344CB8AC3E}">
        <p14:creationId xmlns:p14="http://schemas.microsoft.com/office/powerpoint/2010/main" val="10144001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Neural networks are made of neurons and each neuron consist of a linear combination and non-linearity (</a:t>
            </a:r>
            <a:r>
              <a:rPr lang="en-US" baseline="0" dirty="0" err="1" smtClean="0"/>
              <a:t>a.k.a</a:t>
            </a:r>
            <a:r>
              <a:rPr lang="en-US" baseline="0" dirty="0" smtClean="0"/>
              <a:t> activation functions)</a:t>
            </a:r>
          </a:p>
          <a:p>
            <a:endParaRPr lang="en-US" baseline="0" dirty="0" smtClean="0"/>
          </a:p>
          <a:p>
            <a:r>
              <a:rPr lang="en-US" baseline="0" dirty="0" smtClean="0"/>
              <a:t>Activation functions help to stabilize the network during training by preventing a large change in weights. </a:t>
            </a:r>
            <a:r>
              <a:rPr lang="en-US" dirty="0" smtClean="0"/>
              <a:t>These</a:t>
            </a:r>
            <a:r>
              <a:rPr lang="en-US" baseline="0" dirty="0" smtClean="0"/>
              <a:t> are the three common activation functions used in my report </a:t>
            </a:r>
          </a:p>
          <a:p>
            <a:endParaRPr lang="en-US" baseline="0" dirty="0" smtClean="0"/>
          </a:p>
          <a:p>
            <a:r>
              <a:rPr lang="en-US" baseline="0" dirty="0" smtClean="0"/>
              <a:t>From the graphs, one can see that they are increasing, mostly continuous and differentiable, and they are applied on the dot product between weights and an input plus bias</a:t>
            </a:r>
          </a:p>
        </p:txBody>
      </p:sp>
    </p:spTree>
    <p:extLst>
      <p:ext uri="{BB962C8B-B14F-4D97-AF65-F5344CB8AC3E}">
        <p14:creationId xmlns:p14="http://schemas.microsoft.com/office/powerpoint/2010/main" val="12319882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Neural networks are made of neurons and </a:t>
            </a:r>
            <a:r>
              <a:rPr lang="en-US" baseline="0" smtClean="0"/>
              <a:t>each neuron consist </a:t>
            </a:r>
            <a:r>
              <a:rPr lang="en-US" baseline="0" dirty="0" smtClean="0"/>
              <a:t>of a linear combination and non-linearity (</a:t>
            </a:r>
            <a:r>
              <a:rPr lang="en-US" baseline="0" dirty="0" err="1" smtClean="0"/>
              <a:t>a.k.a</a:t>
            </a:r>
            <a:r>
              <a:rPr lang="en-US" baseline="0" dirty="0" smtClean="0"/>
              <a:t> activation functions)</a:t>
            </a:r>
          </a:p>
          <a:p>
            <a:endParaRPr lang="en-US" baseline="0" dirty="0" smtClean="0"/>
          </a:p>
          <a:p>
            <a:r>
              <a:rPr lang="en-US" baseline="0" dirty="0" smtClean="0"/>
              <a:t>Activation functions help to stabilize the network during training by preventing a large change in weights. </a:t>
            </a:r>
            <a:r>
              <a:rPr lang="en-US" dirty="0" smtClean="0"/>
              <a:t>These</a:t>
            </a:r>
            <a:r>
              <a:rPr lang="en-US" baseline="0" dirty="0" smtClean="0"/>
              <a:t> are the three common activation functions used in my report </a:t>
            </a:r>
          </a:p>
          <a:p>
            <a:endParaRPr lang="en-US" baseline="0" dirty="0" smtClean="0"/>
          </a:p>
          <a:p>
            <a:r>
              <a:rPr lang="en-US" baseline="0" dirty="0" smtClean="0"/>
              <a:t>From the graphs, one can see that they are increasing, mostly continuous and differentiable, and they are applied on the dot product between weights and an input plus bias</a:t>
            </a:r>
          </a:p>
        </p:txBody>
      </p:sp>
    </p:spTree>
    <p:extLst>
      <p:ext uri="{BB962C8B-B14F-4D97-AF65-F5344CB8AC3E}">
        <p14:creationId xmlns:p14="http://schemas.microsoft.com/office/powerpoint/2010/main" val="17867576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During training of a NN, we aim to find an</a:t>
            </a:r>
            <a:r>
              <a:rPr lang="en-US" baseline="0" dirty="0" smtClean="0"/>
              <a:t> optimal set of weights and biases to minimize the loss function during training (i.e. the prediction is closer to the truth, or there is less difference between the prediction and the truth)</a:t>
            </a:r>
            <a:endParaRPr lang="en-US" dirty="0"/>
          </a:p>
        </p:txBody>
      </p:sp>
    </p:spTree>
    <p:extLst>
      <p:ext uri="{BB962C8B-B14F-4D97-AF65-F5344CB8AC3E}">
        <p14:creationId xmlns:p14="http://schemas.microsoft.com/office/powerpoint/2010/main" val="18658985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Backpropagation is an important</a:t>
            </a:r>
            <a:r>
              <a:rPr lang="en-US" baseline="0" dirty="0" smtClean="0"/>
              <a:t> algorithm that enables learning to take place In neural networks, in essence it helps to update weights</a:t>
            </a:r>
          </a:p>
          <a:p>
            <a:endParaRPr lang="en-US" baseline="0" dirty="0" smtClean="0"/>
          </a:p>
          <a:p>
            <a:r>
              <a:rPr lang="en-US" baseline="0" dirty="0" smtClean="0"/>
              <a:t>I have prepared a simple example to illustrate the process. What I will present will be a summary of it, if required, I can go through in greater detail during the Q&amp;A</a:t>
            </a:r>
          </a:p>
          <a:p>
            <a:endParaRPr lang="en-US" baseline="0" dirty="0" smtClean="0"/>
          </a:p>
          <a:p>
            <a:r>
              <a:rPr lang="en-US" baseline="0" dirty="0" smtClean="0"/>
              <a:t>There are 2 main processes the forward pass and backward pass.</a:t>
            </a:r>
          </a:p>
          <a:p>
            <a:pPr marL="342900" indent="-342900">
              <a:buFontTx/>
              <a:buChar char="-"/>
            </a:pPr>
            <a:r>
              <a:rPr lang="en-US" baseline="0" dirty="0" smtClean="0"/>
              <a:t>For the forward pass, we perform a linear combination of the weights and inputs and pass the result to the activation function to calculate the outputs, O1 and O2 subsequently we compute the loss</a:t>
            </a:r>
          </a:p>
          <a:p>
            <a:pPr marL="342900" indent="-342900">
              <a:buFontTx/>
              <a:buChar char="-"/>
            </a:pPr>
            <a:endParaRPr lang="en-US" dirty="0"/>
          </a:p>
        </p:txBody>
      </p:sp>
    </p:spTree>
    <p:extLst>
      <p:ext uri="{BB962C8B-B14F-4D97-AF65-F5344CB8AC3E}">
        <p14:creationId xmlns:p14="http://schemas.microsoft.com/office/powerpoint/2010/main" val="8094851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defTabSz="457200" eaLnBrk="1" fontAlgn="auto" latinLnBrk="0" hangingPunct="1">
              <a:lnSpc>
                <a:spcPct val="117999"/>
              </a:lnSpc>
              <a:spcBef>
                <a:spcPts val="0"/>
              </a:spcBef>
              <a:spcAft>
                <a:spcPts val="0"/>
              </a:spcAft>
              <a:buClrTx/>
              <a:buSzTx/>
              <a:buFontTx/>
              <a:buNone/>
              <a:tabLst/>
              <a:defRPr/>
            </a:pPr>
            <a:r>
              <a:rPr lang="en-US" sz="2200" dirty="0" smtClean="0">
                <a:effectLst/>
                <a:latin typeface="Helvetica Neue"/>
                <a:ea typeface="Helvetica Neue"/>
                <a:cs typeface="Helvetica Neue"/>
                <a:sym typeface="Helvetica Neue"/>
              </a:rPr>
              <a:t>Image pixels tend to be spatially correlated i.e. pixels which are close together tend to be more similar than those further apart. Convolutional layers within the network convolve around the input image and produce feature maps which preserve the spatial structure. </a:t>
            </a:r>
            <a:endParaRPr lang="en-US" dirty="0" smtClean="0"/>
          </a:p>
          <a:p>
            <a:endParaRPr lang="en-US" dirty="0"/>
          </a:p>
        </p:txBody>
      </p:sp>
    </p:spTree>
    <p:extLst>
      <p:ext uri="{BB962C8B-B14F-4D97-AF65-F5344CB8AC3E}">
        <p14:creationId xmlns:p14="http://schemas.microsoft.com/office/powerpoint/2010/main" val="3139069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200" b="1" dirty="0" smtClean="0">
                <a:effectLst/>
                <a:latin typeface="Helvetica Neue"/>
                <a:ea typeface="Helvetica Neue"/>
                <a:cs typeface="Helvetica Neue"/>
                <a:sym typeface="Helvetica Neue"/>
              </a:rPr>
              <a:t>Convolution</a:t>
            </a:r>
          </a:p>
          <a:p>
            <a:r>
              <a:rPr lang="en-US" sz="2200" dirty="0" smtClean="0">
                <a:effectLst/>
                <a:latin typeface="Helvetica Neue"/>
                <a:ea typeface="Helvetica Neue"/>
                <a:cs typeface="Helvetica Neue"/>
                <a:sym typeface="Helvetica Neue"/>
              </a:rPr>
              <a:t>The weights and biases of the kernel are shared between all nodes in the feature map. Thus, all the nodes detect the presence of the same feature. This results in the translation invariance</a:t>
            </a:r>
          </a:p>
          <a:p>
            <a:endParaRPr lang="en-US" sz="2200" dirty="0" smtClean="0">
              <a:effectLst/>
              <a:latin typeface="Helvetica Neue"/>
              <a:ea typeface="Helvetica Neue"/>
              <a:cs typeface="Helvetica Neue"/>
              <a:sym typeface="Helvetica Neue"/>
            </a:endParaRPr>
          </a:p>
          <a:p>
            <a:r>
              <a:rPr lang="en-US" sz="2200" dirty="0" smtClean="0">
                <a:effectLst/>
                <a:latin typeface="Helvetica Neue"/>
                <a:ea typeface="Helvetica Neue"/>
                <a:cs typeface="Helvetica Neue"/>
                <a:sym typeface="Helvetica Neue"/>
              </a:rPr>
              <a:t>This is useful in practice as locations of distinct features of an images are translated (flipped, stretched, rotated) across the training and testing images. With translation invariance, the presence of these features are still identified by the feature map regardless </a:t>
            </a:r>
            <a:endParaRPr lang="en-US" dirty="0" smtClean="0"/>
          </a:p>
          <a:p>
            <a:r>
              <a:rPr lang="en-US" sz="2200" dirty="0" smtClean="0">
                <a:effectLst/>
                <a:latin typeface="Helvetica Neue"/>
                <a:ea typeface="Helvetica Neue"/>
                <a:cs typeface="Helvetica Neue"/>
                <a:sym typeface="Helvetica Neue"/>
              </a:rPr>
              <a:t>of their exact location. </a:t>
            </a:r>
            <a:endParaRPr lang="en-US" dirty="0" smtClean="0"/>
          </a:p>
          <a:p>
            <a:endParaRPr lang="en-US" dirty="0"/>
          </a:p>
        </p:txBody>
      </p:sp>
    </p:spTree>
    <p:extLst>
      <p:ext uri="{BB962C8B-B14F-4D97-AF65-F5344CB8AC3E}">
        <p14:creationId xmlns:p14="http://schemas.microsoft.com/office/powerpoint/2010/main" val="14899070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 name="Shape 211"/>
          <p:cNvSpPr>
            <a:spLocks noGrp="1" noRot="1" noChangeAspect="1"/>
          </p:cNvSpPr>
          <p:nvPr>
            <p:ph type="sldImg"/>
          </p:nvPr>
        </p:nvSpPr>
        <p:spPr>
          <a:prstGeom prst="rect">
            <a:avLst/>
          </a:prstGeom>
        </p:spPr>
        <p:txBody>
          <a:bodyPr/>
          <a:lstStyle/>
          <a:p>
            <a:endParaRPr/>
          </a:p>
        </p:txBody>
      </p:sp>
      <p:sp>
        <p:nvSpPr>
          <p:cNvPr id="212" name="Shape 212"/>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170036444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200" b="1" dirty="0" smtClean="0">
                <a:effectLst/>
                <a:latin typeface="Helvetica Neue"/>
                <a:ea typeface="Helvetica Neue"/>
                <a:cs typeface="Helvetica Neue"/>
                <a:sym typeface="Helvetica Neue"/>
              </a:rPr>
              <a:t>Transcription</a:t>
            </a:r>
            <a:r>
              <a:rPr lang="en-US" sz="2200" b="1" baseline="0" dirty="0" smtClean="0">
                <a:effectLst/>
                <a:latin typeface="Helvetica Neue"/>
                <a:ea typeface="Helvetica Neue"/>
                <a:cs typeface="Helvetica Neue"/>
                <a:sym typeface="Helvetica Neue"/>
              </a:rPr>
              <a:t> </a:t>
            </a:r>
            <a:endParaRPr lang="en-US" sz="2200" b="1" dirty="0" smtClean="0">
              <a:effectLst/>
              <a:latin typeface="Helvetica Neue"/>
              <a:ea typeface="Helvetica Neue"/>
              <a:cs typeface="Helvetica Neue"/>
              <a:sym typeface="Helvetica Neue"/>
            </a:endParaRPr>
          </a:p>
          <a:p>
            <a:r>
              <a:rPr lang="en-US" sz="2200" dirty="0" smtClean="0">
                <a:effectLst/>
                <a:latin typeface="Helvetica Neue"/>
                <a:ea typeface="Helvetica Neue"/>
                <a:cs typeface="Helvetica Neue"/>
                <a:sym typeface="Helvetica Neue"/>
              </a:rPr>
              <a:t>Deoxyribonucleic Acid (DNA) contains code that controls cellular function (i.e. what proteins are produced). DNA is transcribed to produce messenger Ribonucleic Acid (mRNA).</a:t>
            </a:r>
            <a:br>
              <a:rPr lang="en-US" sz="2200" dirty="0" smtClean="0">
                <a:effectLst/>
                <a:latin typeface="Helvetica Neue"/>
                <a:ea typeface="Helvetica Neue"/>
                <a:cs typeface="Helvetica Neue"/>
                <a:sym typeface="Helvetica Neue"/>
              </a:rPr>
            </a:br>
            <a:endParaRPr lang="en-US" dirty="0" smtClean="0"/>
          </a:p>
          <a:p>
            <a:r>
              <a:rPr lang="en-US" b="1" dirty="0" smtClean="0"/>
              <a:t>Translation</a:t>
            </a:r>
            <a:endParaRPr lang="en-US" b="0" dirty="0" smtClean="0"/>
          </a:p>
          <a:p>
            <a:pPr marL="0" marR="0" indent="0" defTabSz="457200" eaLnBrk="1" fontAlgn="auto" latinLnBrk="0" hangingPunct="1">
              <a:lnSpc>
                <a:spcPct val="117999"/>
              </a:lnSpc>
              <a:spcBef>
                <a:spcPts val="0"/>
              </a:spcBef>
              <a:spcAft>
                <a:spcPts val="0"/>
              </a:spcAft>
              <a:buClrTx/>
              <a:buSzTx/>
              <a:buFontTx/>
              <a:buNone/>
              <a:tabLst/>
              <a:defRPr/>
            </a:pPr>
            <a:r>
              <a:rPr lang="en-US" sz="2200" dirty="0" smtClean="0">
                <a:effectLst/>
                <a:latin typeface="Helvetica Neue"/>
                <a:ea typeface="Helvetica Neue"/>
                <a:cs typeface="Helvetica Neue"/>
                <a:sym typeface="Helvetica Neue"/>
              </a:rPr>
              <a:t>mRNA binds with the ribosome and produces an amino acid. The ribosome moves down the mRNA and more amino acids are added to form a chain. </a:t>
            </a:r>
            <a:endParaRPr lang="en-US" dirty="0" smtClean="0">
              <a:effectLst/>
            </a:endParaRPr>
          </a:p>
          <a:p>
            <a:pPr marL="0" marR="0" indent="0" defTabSz="457200" eaLnBrk="1" fontAlgn="auto" latinLnBrk="0" hangingPunct="1">
              <a:lnSpc>
                <a:spcPct val="117999"/>
              </a:lnSpc>
              <a:spcBef>
                <a:spcPts val="0"/>
              </a:spcBef>
              <a:spcAft>
                <a:spcPts val="0"/>
              </a:spcAft>
              <a:buClrTx/>
              <a:buSzTx/>
              <a:buFontTx/>
              <a:buNone/>
              <a:tabLst/>
              <a:defRPr/>
            </a:pPr>
            <a:endParaRPr lang="en-US" dirty="0" smtClean="0">
              <a:effectLst/>
            </a:endParaRPr>
          </a:p>
          <a:p>
            <a:endParaRPr lang="en-US" b="1" dirty="0"/>
          </a:p>
        </p:txBody>
      </p:sp>
    </p:spTree>
    <p:extLst>
      <p:ext uri="{BB962C8B-B14F-4D97-AF65-F5344CB8AC3E}">
        <p14:creationId xmlns:p14="http://schemas.microsoft.com/office/powerpoint/2010/main" val="18591248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256574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200" b="0" i="0" dirty="0" smtClean="0">
                <a:effectLst/>
                <a:latin typeface="Helvetica Neue"/>
                <a:ea typeface="Helvetica Neue"/>
                <a:cs typeface="Helvetica Neue"/>
                <a:sym typeface="Helvetica Neue"/>
              </a:rPr>
              <a:t>Allow me to begin by giving a background of genomics and whole tissue slide images</a:t>
            </a:r>
          </a:p>
          <a:p>
            <a:endParaRPr lang="en-US" sz="2200" b="0" i="0" dirty="0" smtClean="0">
              <a:effectLst/>
              <a:latin typeface="Helvetica Neue"/>
              <a:ea typeface="Helvetica Neue"/>
              <a:cs typeface="Helvetica Neue"/>
              <a:sym typeface="Helvetica Neue"/>
            </a:endParaRPr>
          </a:p>
          <a:p>
            <a:r>
              <a:rPr lang="en-US" sz="2200" b="0" i="0" dirty="0" smtClean="0">
                <a:effectLst/>
                <a:latin typeface="Helvetica Neue"/>
                <a:ea typeface="Helvetica Neue"/>
                <a:cs typeface="Helvetica Neue"/>
                <a:sym typeface="Helvetica Neue"/>
              </a:rPr>
              <a:t>The human genome</a:t>
            </a:r>
            <a:r>
              <a:rPr lang="en-US" sz="2200" b="0" i="0" baseline="0" dirty="0" smtClean="0">
                <a:effectLst/>
                <a:latin typeface="Helvetica Neue"/>
                <a:ea typeface="Helvetica Neue"/>
                <a:cs typeface="Helvetica Neue"/>
                <a:sym typeface="Helvetica Neue"/>
              </a:rPr>
              <a:t> project is famous for discovering all the genes in a human and out of which came 2000 genetic tests which are used to assist disease diagnosis</a:t>
            </a:r>
          </a:p>
          <a:p>
            <a:endParaRPr lang="en-US" sz="2200" b="0" i="0" baseline="0" dirty="0" smtClean="0">
              <a:effectLst/>
              <a:latin typeface="Helvetica Neue"/>
              <a:ea typeface="Helvetica Neue"/>
              <a:cs typeface="Helvetica Neue"/>
              <a:sym typeface="Helvetica Neue"/>
            </a:endParaRPr>
          </a:p>
          <a:p>
            <a:r>
              <a:rPr lang="en-US" dirty="0" smtClean="0"/>
              <a:t>However, more</a:t>
            </a:r>
            <a:r>
              <a:rPr lang="en-US" baseline="0" dirty="0" smtClean="0"/>
              <a:t> often than not</a:t>
            </a:r>
            <a:r>
              <a:rPr lang="en-US" dirty="0" smtClean="0"/>
              <a:t>,</a:t>
            </a:r>
            <a:r>
              <a:rPr lang="en-US" baseline="0" dirty="0" smtClean="0"/>
              <a:t> disease discovery is still done by a human. Pathologists examine live tissue sample of their patients before giving diagnosis </a:t>
            </a:r>
            <a:endParaRPr lang="en-US" dirty="0"/>
          </a:p>
        </p:txBody>
      </p:sp>
    </p:spTree>
    <p:extLst>
      <p:ext uri="{BB962C8B-B14F-4D97-AF65-F5344CB8AC3E}">
        <p14:creationId xmlns:p14="http://schemas.microsoft.com/office/powerpoint/2010/main" val="169858552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071988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defTabSz="457200" eaLnBrk="1" fontAlgn="auto" latinLnBrk="0" hangingPunct="1">
              <a:lnSpc>
                <a:spcPct val="117999"/>
              </a:lnSpc>
              <a:spcBef>
                <a:spcPts val="0"/>
              </a:spcBef>
              <a:spcAft>
                <a:spcPts val="0"/>
              </a:spcAft>
              <a:buClrTx/>
              <a:buSzTx/>
              <a:buFontTx/>
              <a:buNone/>
              <a:tabLst/>
              <a:defRPr/>
            </a:pPr>
            <a:r>
              <a:rPr lang="en-US" sz="2200" dirty="0" smtClean="0">
                <a:effectLst/>
                <a:latin typeface="Helvetica Neue"/>
                <a:ea typeface="Helvetica Neue"/>
                <a:cs typeface="Helvetica Neue"/>
                <a:sym typeface="Helvetica Neue"/>
              </a:rPr>
              <a:t>Tumor purity is a measure of the proportion of cancer cells in the tissue sample </a:t>
            </a:r>
            <a:endParaRPr lang="en-US" dirty="0" smtClean="0"/>
          </a:p>
          <a:p>
            <a:endParaRPr lang="en-US" sz="2200" dirty="0" smtClean="0">
              <a:effectLst/>
              <a:latin typeface="Helvetica Neue"/>
              <a:ea typeface="Helvetica Neue"/>
              <a:cs typeface="Helvetica Neue"/>
              <a:sym typeface="Helvetica Neue"/>
            </a:endParaRPr>
          </a:p>
          <a:p>
            <a:r>
              <a:rPr lang="en-US" sz="2200" dirty="0" smtClean="0">
                <a:effectLst/>
                <a:latin typeface="Helvetica Neue"/>
                <a:ea typeface="Helvetica Neue"/>
                <a:cs typeface="Helvetica Neue"/>
                <a:sym typeface="Helvetica Neue"/>
              </a:rPr>
              <a:t>In a tumor sample, percentage of </a:t>
            </a:r>
            <a:r>
              <a:rPr lang="en-US" sz="2200" dirty="0" err="1" smtClean="0">
                <a:effectLst/>
                <a:latin typeface="Helvetica Neue"/>
                <a:ea typeface="Helvetica Neue"/>
                <a:cs typeface="Helvetica Neue"/>
                <a:sym typeface="Helvetica Neue"/>
              </a:rPr>
              <a:t>CpG</a:t>
            </a:r>
            <a:r>
              <a:rPr lang="en-US" sz="2200" dirty="0" smtClean="0">
                <a:effectLst/>
                <a:latin typeface="Helvetica Neue"/>
                <a:ea typeface="Helvetica Neue"/>
                <a:cs typeface="Helvetica Neue"/>
                <a:sym typeface="Helvetica Neue"/>
              </a:rPr>
              <a:t> sites with intermediate methylation is significantly higher, which is a result of the cell mixture. </a:t>
            </a:r>
          </a:p>
          <a:p>
            <a:endParaRPr lang="en-US" sz="2200" dirty="0" smtClean="0">
              <a:effectLst/>
              <a:latin typeface="Helvetica Neue"/>
              <a:ea typeface="Helvetica Neue"/>
              <a:cs typeface="Helvetica Neue"/>
              <a:sym typeface="Helvetica Neue"/>
            </a:endParaRPr>
          </a:p>
          <a:p>
            <a:r>
              <a:rPr lang="en-US" sz="2200" dirty="0" smtClean="0">
                <a:effectLst/>
                <a:latin typeface="Helvetica Neue"/>
                <a:ea typeface="Helvetica Neue"/>
                <a:cs typeface="Helvetica Neue"/>
                <a:sym typeface="Helvetica Neue"/>
              </a:rPr>
              <a:t>Taking advantage of this observation, </a:t>
            </a:r>
            <a:r>
              <a:rPr lang="en-US" sz="2200" dirty="0" err="1" smtClean="0">
                <a:effectLst/>
                <a:latin typeface="Helvetica Neue"/>
                <a:ea typeface="Helvetica Neue"/>
                <a:cs typeface="Helvetica Neue"/>
                <a:sym typeface="Helvetica Neue"/>
              </a:rPr>
              <a:t>InfiniumPurify</a:t>
            </a:r>
            <a:r>
              <a:rPr lang="en-US" sz="2200" dirty="0" smtClean="0">
                <a:effectLst/>
                <a:latin typeface="Helvetica Neue"/>
                <a:ea typeface="Helvetica Neue"/>
                <a:cs typeface="Helvetica Neue"/>
                <a:sym typeface="Helvetica Neue"/>
              </a:rPr>
              <a:t> first selects ‘informative’ probes (those showing DM between tumor and normal, and highly variable in tumor samples), and then estimates the purities from the modes of probability density of the methylation levels (beta values) from these probes </a:t>
            </a:r>
            <a:endParaRPr lang="en-US" dirty="0"/>
          </a:p>
        </p:txBody>
      </p:sp>
    </p:spTree>
    <p:extLst>
      <p:ext uri="{BB962C8B-B14F-4D97-AF65-F5344CB8AC3E}">
        <p14:creationId xmlns:p14="http://schemas.microsoft.com/office/powerpoint/2010/main" val="186907497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defTabSz="457200" eaLnBrk="1" fontAlgn="auto" latinLnBrk="0" hangingPunct="1">
              <a:lnSpc>
                <a:spcPct val="117999"/>
              </a:lnSpc>
              <a:spcBef>
                <a:spcPts val="0"/>
              </a:spcBef>
              <a:spcAft>
                <a:spcPts val="0"/>
              </a:spcAft>
              <a:buClrTx/>
              <a:buSzTx/>
              <a:buFontTx/>
              <a:buNone/>
              <a:tabLst/>
              <a:defRPr/>
            </a:pPr>
            <a:endParaRPr lang="en-US" dirty="0" smtClean="0"/>
          </a:p>
        </p:txBody>
      </p:sp>
    </p:spTree>
    <p:extLst>
      <p:ext uri="{BB962C8B-B14F-4D97-AF65-F5344CB8AC3E}">
        <p14:creationId xmlns:p14="http://schemas.microsoft.com/office/powerpoint/2010/main" val="131256615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defTabSz="457200" eaLnBrk="1" fontAlgn="auto" latinLnBrk="0" hangingPunct="1">
              <a:lnSpc>
                <a:spcPct val="117999"/>
              </a:lnSpc>
              <a:spcBef>
                <a:spcPts val="0"/>
              </a:spcBef>
              <a:spcAft>
                <a:spcPts val="0"/>
              </a:spcAft>
              <a:buClrTx/>
              <a:buSzTx/>
              <a:buFontTx/>
              <a:buNone/>
              <a:tabLst/>
              <a:defRPr/>
            </a:pPr>
            <a:endParaRPr lang="en-US" dirty="0" smtClean="0"/>
          </a:p>
        </p:txBody>
      </p:sp>
    </p:spTree>
    <p:extLst>
      <p:ext uri="{BB962C8B-B14F-4D97-AF65-F5344CB8AC3E}">
        <p14:creationId xmlns:p14="http://schemas.microsoft.com/office/powerpoint/2010/main" val="128711431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defTabSz="457200" eaLnBrk="1" fontAlgn="auto" latinLnBrk="0" hangingPunct="1">
              <a:lnSpc>
                <a:spcPct val="117999"/>
              </a:lnSpc>
              <a:spcBef>
                <a:spcPts val="0"/>
              </a:spcBef>
              <a:spcAft>
                <a:spcPts val="0"/>
              </a:spcAft>
              <a:buClrTx/>
              <a:buSzTx/>
              <a:buFontTx/>
              <a:buNone/>
              <a:tabLst/>
              <a:defRPr/>
            </a:pPr>
            <a:endParaRPr lang="en-US" dirty="0" smtClean="0"/>
          </a:p>
        </p:txBody>
      </p:sp>
    </p:spTree>
    <p:extLst>
      <p:ext uri="{BB962C8B-B14F-4D97-AF65-F5344CB8AC3E}">
        <p14:creationId xmlns:p14="http://schemas.microsoft.com/office/powerpoint/2010/main" val="15859237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 name="Shape 211"/>
          <p:cNvSpPr>
            <a:spLocks noGrp="1" noRot="1" noChangeAspect="1"/>
          </p:cNvSpPr>
          <p:nvPr>
            <p:ph type="sldImg"/>
          </p:nvPr>
        </p:nvSpPr>
        <p:spPr>
          <a:prstGeom prst="rect">
            <a:avLst/>
          </a:prstGeom>
        </p:spPr>
        <p:txBody>
          <a:bodyPr/>
          <a:lstStyle/>
          <a:p>
            <a:endParaRPr/>
          </a:p>
        </p:txBody>
      </p:sp>
      <p:sp>
        <p:nvSpPr>
          <p:cNvPr id="212" name="Shape 212"/>
          <p:cNvSpPr>
            <a:spLocks noGrp="1"/>
          </p:cNvSpPr>
          <p:nvPr>
            <p:ph type="body" sz="quarter" idx="1"/>
          </p:nvPr>
        </p:nvSpPr>
        <p:spPr>
          <a:prstGeom prst="rect">
            <a:avLst/>
          </a:prstGeom>
        </p:spPr>
        <p:txBody>
          <a:bodyPr/>
          <a:lstStyle/>
          <a:p>
            <a:r>
              <a:t>This chapter </a:t>
            </a:r>
          </a:p>
        </p:txBody>
      </p:sp>
    </p:spTree>
    <p:extLst>
      <p:ext uri="{BB962C8B-B14F-4D97-AF65-F5344CB8AC3E}">
        <p14:creationId xmlns:p14="http://schemas.microsoft.com/office/powerpoint/2010/main" val="199925374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defTabSz="457200" eaLnBrk="1" fontAlgn="auto" latinLnBrk="0" hangingPunct="1">
              <a:lnSpc>
                <a:spcPct val="117999"/>
              </a:lnSpc>
              <a:spcBef>
                <a:spcPts val="0"/>
              </a:spcBef>
              <a:spcAft>
                <a:spcPts val="0"/>
              </a:spcAft>
              <a:buClrTx/>
              <a:buSzTx/>
              <a:buFontTx/>
              <a:buNone/>
              <a:tabLst/>
              <a:defRPr/>
            </a:pPr>
            <a:endParaRPr lang="en-US" dirty="0" smtClean="0"/>
          </a:p>
        </p:txBody>
      </p:sp>
    </p:spTree>
    <p:extLst>
      <p:ext uri="{BB962C8B-B14F-4D97-AF65-F5344CB8AC3E}">
        <p14:creationId xmlns:p14="http://schemas.microsoft.com/office/powerpoint/2010/main" val="135107034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defTabSz="457200" eaLnBrk="1" fontAlgn="auto" latinLnBrk="0" hangingPunct="1">
              <a:lnSpc>
                <a:spcPct val="117999"/>
              </a:lnSpc>
              <a:spcBef>
                <a:spcPts val="0"/>
              </a:spcBef>
              <a:spcAft>
                <a:spcPts val="0"/>
              </a:spcAft>
              <a:buClrTx/>
              <a:buSzTx/>
              <a:buFontTx/>
              <a:buNone/>
              <a:tabLst/>
              <a:defRPr/>
            </a:pPr>
            <a:r>
              <a:rPr lang="en-US" dirty="0" smtClean="0"/>
              <a:t>Next we utilize NN to classify tumor and non-tumor tissue samples. Can anyone make a guess which is which? It is quite difficult to differentiate</a:t>
            </a:r>
          </a:p>
          <a:p>
            <a:pPr marL="0" marR="0" indent="0" defTabSz="457200" eaLnBrk="1" fontAlgn="auto" latinLnBrk="0" hangingPunct="1">
              <a:lnSpc>
                <a:spcPct val="117999"/>
              </a:lnSpc>
              <a:spcBef>
                <a:spcPts val="0"/>
              </a:spcBef>
              <a:spcAft>
                <a:spcPts val="0"/>
              </a:spcAft>
              <a:buClrTx/>
              <a:buSzTx/>
              <a:buFontTx/>
              <a:buNone/>
              <a:tabLst/>
              <a:defRPr/>
            </a:pPr>
            <a:endParaRPr lang="en-US" dirty="0" smtClean="0"/>
          </a:p>
          <a:p>
            <a:pPr marL="0" marR="0" indent="0" defTabSz="457200" eaLnBrk="1" fontAlgn="auto" latinLnBrk="0" hangingPunct="1">
              <a:lnSpc>
                <a:spcPct val="117999"/>
              </a:lnSpc>
              <a:spcBef>
                <a:spcPts val="0"/>
              </a:spcBef>
              <a:spcAft>
                <a:spcPts val="0"/>
              </a:spcAft>
              <a:buClrTx/>
              <a:buSzTx/>
              <a:buFontTx/>
              <a:buNone/>
              <a:tabLst/>
              <a:defRPr/>
            </a:pPr>
            <a:r>
              <a:rPr lang="en-US" dirty="0" smtClean="0"/>
              <a:t>We</a:t>
            </a:r>
            <a:r>
              <a:rPr lang="en-US" baseline="0" dirty="0" smtClean="0"/>
              <a:t> use the </a:t>
            </a:r>
            <a:r>
              <a:rPr lang="en-US" baseline="0" dirty="0" err="1" smtClean="0"/>
              <a:t>simpleNN</a:t>
            </a:r>
            <a:r>
              <a:rPr lang="en-US" baseline="0" dirty="0" smtClean="0"/>
              <a:t> that we used previously for the lung vs. liver tissue data as our baseline and we proceed to test the hypothesis if more sophisticated networks would lead to a better accuracy with the VGG16 and ResNet50 networks, which I will touch more in a bit</a:t>
            </a:r>
          </a:p>
          <a:p>
            <a:pPr marL="0" marR="0" indent="0" defTabSz="457200" eaLnBrk="1" fontAlgn="auto" latinLnBrk="0" hangingPunct="1">
              <a:lnSpc>
                <a:spcPct val="117999"/>
              </a:lnSpc>
              <a:spcBef>
                <a:spcPts val="0"/>
              </a:spcBef>
              <a:spcAft>
                <a:spcPts val="0"/>
              </a:spcAft>
              <a:buClrTx/>
              <a:buSzTx/>
              <a:buFontTx/>
              <a:buNone/>
              <a:tabLst/>
              <a:defRPr/>
            </a:pPr>
            <a:endParaRPr lang="en-US" baseline="0" dirty="0" smtClean="0"/>
          </a:p>
          <a:p>
            <a:pPr marL="0" marR="0" indent="0" defTabSz="457200" eaLnBrk="1" fontAlgn="auto" latinLnBrk="0" hangingPunct="1">
              <a:lnSpc>
                <a:spcPct val="117999"/>
              </a:lnSpc>
              <a:spcBef>
                <a:spcPts val="0"/>
              </a:spcBef>
              <a:spcAft>
                <a:spcPts val="0"/>
              </a:spcAft>
              <a:buClrTx/>
              <a:buSzTx/>
              <a:buFontTx/>
              <a:buNone/>
              <a:tabLst/>
              <a:defRPr/>
            </a:pPr>
            <a:r>
              <a:rPr lang="en-US" baseline="0" dirty="0" smtClean="0"/>
              <a:t>From this result, you can notice that increasing the number of trainable parameters, does not always lead to an improvement in accuracy </a:t>
            </a:r>
            <a:endParaRPr lang="en-US" dirty="0" smtClean="0"/>
          </a:p>
        </p:txBody>
      </p:sp>
    </p:spTree>
    <p:extLst>
      <p:ext uri="{BB962C8B-B14F-4D97-AF65-F5344CB8AC3E}">
        <p14:creationId xmlns:p14="http://schemas.microsoft.com/office/powerpoint/2010/main" val="12963445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200" dirty="0" smtClean="0">
                <a:effectLst/>
                <a:latin typeface="Helvetica Neue"/>
                <a:ea typeface="Helvetica Neue"/>
                <a:cs typeface="Helvetica Neue"/>
                <a:sym typeface="Helvetica Neue"/>
              </a:rPr>
              <a:t>This practice might seem unusual when applied to tissue samples however Xu et al. (2017) argues that: </a:t>
            </a:r>
          </a:p>
          <a:p>
            <a:endParaRPr lang="en-US" dirty="0" smtClean="0"/>
          </a:p>
          <a:p>
            <a:r>
              <a:rPr lang="en-US" sz="2200" dirty="0" smtClean="0">
                <a:effectLst/>
                <a:latin typeface="Helvetica Neue"/>
                <a:ea typeface="Helvetica Neue"/>
                <a:cs typeface="Helvetica Neue"/>
                <a:sym typeface="Helvetica Neue"/>
              </a:rPr>
              <a:t>"Responses of CNN hidden layers provide different levels of image abstraction and can be used to extract complex features like human faces and natural scenes. It makes extracting sufficient information from medical images possible." (Xu et al., 2017, p. 281) </a:t>
            </a:r>
          </a:p>
          <a:p>
            <a:endParaRPr lang="en-US" dirty="0" smtClean="0"/>
          </a:p>
          <a:p>
            <a:r>
              <a:rPr lang="en-US" sz="2200" dirty="0" smtClean="0">
                <a:effectLst/>
                <a:latin typeface="Helvetica Neue"/>
                <a:ea typeface="Helvetica Neue"/>
                <a:cs typeface="Helvetica Neue"/>
                <a:sym typeface="Helvetica Neue"/>
              </a:rPr>
              <a:t>Xu et al.’s approach resulted in good performance on the classification and segmentation of brain tumor and colon cancer images. (Large </a:t>
            </a:r>
            <a:endParaRPr lang="en-US" dirty="0" smtClean="0"/>
          </a:p>
          <a:p>
            <a:r>
              <a:rPr lang="en-US" sz="2200" dirty="0" smtClean="0">
                <a:effectLst/>
                <a:latin typeface="Helvetica Neue"/>
                <a:ea typeface="Helvetica Neue"/>
                <a:cs typeface="Helvetica Neue"/>
                <a:sym typeface="Helvetica Neue"/>
              </a:rPr>
              <a:t>scale tissue histopathology image classification, segmentation, and visualization via </a:t>
            </a:r>
            <a:endParaRPr lang="en-US" dirty="0" smtClean="0"/>
          </a:p>
          <a:p>
            <a:r>
              <a:rPr lang="en-US" sz="2200" dirty="0" smtClean="0">
                <a:effectLst/>
                <a:latin typeface="Helvetica Neue"/>
                <a:ea typeface="Helvetica Neue"/>
                <a:cs typeface="Helvetica Neue"/>
                <a:sym typeface="Helvetica Neue"/>
              </a:rPr>
              <a:t>deep convolutional activation features)</a:t>
            </a:r>
            <a:endParaRPr lang="en-US" sz="2200" b="0" i="0" dirty="0" smtClean="0">
              <a:effectLst/>
              <a:latin typeface="Helvetica Neue"/>
              <a:ea typeface="Helvetica Neue"/>
              <a:cs typeface="Helvetica Neue"/>
              <a:sym typeface="Helvetica Neue"/>
            </a:endParaRPr>
          </a:p>
          <a:p>
            <a:endParaRPr lang="en-US" sz="2200" b="0" i="0" dirty="0" smtClean="0">
              <a:effectLst/>
              <a:latin typeface="Helvetica Neue"/>
              <a:ea typeface="Helvetica Neue"/>
              <a:cs typeface="Helvetica Neue"/>
              <a:sym typeface="Helvetica Neue"/>
            </a:endParaRPr>
          </a:p>
          <a:p>
            <a:endParaRPr lang="en-US" sz="2200" b="0" i="0" dirty="0" smtClean="0">
              <a:effectLst/>
              <a:latin typeface="Helvetica Neue"/>
              <a:ea typeface="Helvetica Neue"/>
              <a:cs typeface="Helvetica Neue"/>
              <a:sym typeface="Helvetica Neue"/>
            </a:endParaRPr>
          </a:p>
          <a:p>
            <a:r>
              <a:rPr lang="en-US" sz="2200" b="1" i="0" dirty="0" smtClean="0">
                <a:effectLst/>
                <a:latin typeface="Helvetica Neue"/>
                <a:ea typeface="Helvetica Neue"/>
                <a:cs typeface="Helvetica Neue"/>
                <a:sym typeface="Helvetica Neue"/>
              </a:rPr>
              <a:t>Residual Block</a:t>
            </a:r>
          </a:p>
          <a:p>
            <a:r>
              <a:rPr lang="en-US" sz="2200" b="0" i="0" dirty="0" smtClean="0">
                <a:effectLst/>
                <a:latin typeface="Helvetica Neue"/>
                <a:ea typeface="Helvetica Neue"/>
                <a:cs typeface="Helvetica Neue"/>
                <a:sym typeface="Helvetica Neue"/>
              </a:rPr>
              <a:t>The authors of </a:t>
            </a:r>
            <a:r>
              <a:rPr lang="en-US" sz="2200" b="0" i="0" dirty="0" err="1" smtClean="0">
                <a:effectLst/>
                <a:latin typeface="Helvetica Neue"/>
                <a:ea typeface="Helvetica Neue"/>
                <a:cs typeface="Helvetica Neue"/>
                <a:sym typeface="Helvetica Neue"/>
              </a:rPr>
              <a:t>ResNet</a:t>
            </a:r>
            <a:r>
              <a:rPr lang="en-US" sz="2200" b="0" i="0" dirty="0" smtClean="0">
                <a:effectLst/>
                <a:latin typeface="Helvetica Neue"/>
                <a:ea typeface="Helvetica Neue"/>
                <a:cs typeface="Helvetica Neue"/>
                <a:sym typeface="Helvetica Neue"/>
              </a:rPr>
              <a:t> hypothesized that </a:t>
            </a:r>
            <a:r>
              <a:rPr lang="en-US" sz="2200" b="0" i="1" dirty="0" smtClean="0">
                <a:effectLst/>
                <a:latin typeface="Helvetica Neue"/>
                <a:ea typeface="Helvetica Neue"/>
                <a:cs typeface="Helvetica Neue"/>
                <a:sym typeface="Helvetica Neue"/>
              </a:rPr>
              <a:t>direct mappings are hard to learn</a:t>
            </a:r>
            <a:endParaRPr lang="en-US" sz="2200" b="0" i="0" dirty="0" smtClean="0">
              <a:effectLst/>
              <a:latin typeface="Helvetica Neue"/>
              <a:ea typeface="Helvetica Neue"/>
              <a:cs typeface="Helvetica Neue"/>
              <a:sym typeface="Helvetica Neue"/>
            </a:endParaRPr>
          </a:p>
          <a:p>
            <a:pPr marL="342900" indent="-342900">
              <a:buFontTx/>
              <a:buChar char="-"/>
            </a:pPr>
            <a:r>
              <a:rPr lang="en-US" sz="2200" b="0" i="0" dirty="0" smtClean="0">
                <a:effectLst/>
                <a:latin typeface="Helvetica Neue"/>
                <a:ea typeface="Helvetica Neue"/>
                <a:cs typeface="Helvetica Neue"/>
                <a:sym typeface="Helvetica Neue"/>
              </a:rPr>
              <a:t>Instead of trying to learn an underlying mapping from x to H(x)</a:t>
            </a:r>
          </a:p>
          <a:p>
            <a:pPr marL="342900" indent="-342900">
              <a:buFontTx/>
              <a:buChar char="-"/>
            </a:pPr>
            <a:r>
              <a:rPr lang="en-US" sz="2200" b="0" i="0" dirty="0" smtClean="0">
                <a:effectLst/>
                <a:latin typeface="Helvetica Neue"/>
                <a:ea typeface="Helvetica Neue"/>
                <a:cs typeface="Helvetica Neue"/>
                <a:sym typeface="Helvetica Neue"/>
              </a:rPr>
              <a:t>Learn the </a:t>
            </a:r>
            <a:r>
              <a:rPr lang="en-US" sz="2200" b="0" i="1" dirty="0" smtClean="0">
                <a:effectLst/>
                <a:latin typeface="Helvetica Neue"/>
                <a:ea typeface="Helvetica Neue"/>
                <a:cs typeface="Helvetica Neue"/>
                <a:sym typeface="Helvetica Neue"/>
              </a:rPr>
              <a:t>difference</a:t>
            </a:r>
            <a:r>
              <a:rPr lang="en-US" sz="2200" b="0" i="0" dirty="0" smtClean="0">
                <a:effectLst/>
                <a:latin typeface="Helvetica Neue"/>
                <a:ea typeface="Helvetica Neue"/>
                <a:cs typeface="Helvetica Neue"/>
                <a:sym typeface="Helvetica Neue"/>
              </a:rPr>
              <a:t> between the two, or the “residual.” Then, to calculate H(x), we can just add the residual to the input.</a:t>
            </a:r>
          </a:p>
          <a:p>
            <a:endParaRPr lang="en-US" sz="2200" b="0" i="0" dirty="0" smtClean="0">
              <a:effectLst/>
              <a:latin typeface="Helvetica Neue"/>
              <a:ea typeface="Helvetica Neue"/>
              <a:cs typeface="Helvetica Neue"/>
              <a:sym typeface="Helvetica Neue"/>
            </a:endParaRPr>
          </a:p>
          <a:p>
            <a:r>
              <a:rPr lang="en-US" sz="2200" b="0" i="0" dirty="0" smtClean="0">
                <a:effectLst/>
                <a:latin typeface="Helvetica Neue"/>
                <a:ea typeface="Helvetica Neue"/>
                <a:cs typeface="Helvetica Neue"/>
                <a:sym typeface="Helvetica Neue"/>
              </a:rPr>
              <a:t>Say the residual is F(x)=H(x)-x. Now, instead of trying to learn H(x) directly, our nets are trying to learn F(x)+x.</a:t>
            </a:r>
          </a:p>
          <a:p>
            <a:pPr marL="342900" indent="-342900">
              <a:buFontTx/>
              <a:buChar char="-"/>
            </a:pPr>
            <a:r>
              <a:rPr lang="en-US" sz="2200" b="0" i="0" dirty="0" smtClean="0">
                <a:effectLst/>
                <a:latin typeface="Helvetica Neue"/>
                <a:ea typeface="Helvetica Neue"/>
                <a:cs typeface="Helvetica Neue"/>
                <a:sym typeface="Helvetica Neue"/>
              </a:rPr>
              <a:t>Block</a:t>
            </a:r>
            <a:r>
              <a:rPr lang="en-US" sz="2200" b="0" i="0" baseline="0" dirty="0" smtClean="0">
                <a:effectLst/>
                <a:latin typeface="Helvetica Neue"/>
                <a:ea typeface="Helvetica Neue"/>
                <a:cs typeface="Helvetica Neue"/>
                <a:sym typeface="Helvetica Neue"/>
              </a:rPr>
              <a:t> consists of a series of layers and a shortcut connection adding the input to its output, ADD operation is done element wise</a:t>
            </a:r>
          </a:p>
          <a:p>
            <a:pPr marL="342900" indent="-342900">
              <a:buFontTx/>
              <a:buChar char="-"/>
            </a:pPr>
            <a:r>
              <a:rPr lang="en-US" sz="2200" b="0" i="0" baseline="0" dirty="0" smtClean="0">
                <a:effectLst/>
                <a:latin typeface="Helvetica Neue"/>
                <a:ea typeface="Helvetica Neue"/>
                <a:cs typeface="Helvetica Neue"/>
                <a:sym typeface="Helvetica Neue"/>
              </a:rPr>
              <a:t>Easier to learn to push F(x) to 0 and leave output as x than to learn an identity transformation from scratch, </a:t>
            </a:r>
            <a:r>
              <a:rPr lang="en-US" sz="2200" b="0" i="0" baseline="0" dirty="0" err="1" smtClean="0">
                <a:effectLst/>
                <a:latin typeface="Helvetica Neue"/>
                <a:ea typeface="Helvetica Neue"/>
                <a:cs typeface="Helvetica Neue"/>
                <a:sym typeface="Helvetica Neue"/>
              </a:rPr>
              <a:t>ResNet</a:t>
            </a:r>
            <a:r>
              <a:rPr lang="en-US" sz="2200" b="0" i="0" baseline="0" dirty="0" smtClean="0">
                <a:effectLst/>
                <a:latin typeface="Helvetica Neue"/>
                <a:ea typeface="Helvetica Neue"/>
                <a:cs typeface="Helvetica Neue"/>
                <a:sym typeface="Helvetica Neue"/>
              </a:rPr>
              <a:t> gives layers a reference point x to start learning from</a:t>
            </a:r>
            <a:endParaRPr lang="en-US" sz="2200" b="0" i="0" dirty="0" smtClean="0">
              <a:effectLst/>
              <a:latin typeface="Helvetica Neue"/>
              <a:ea typeface="Helvetica Neue"/>
              <a:cs typeface="Helvetica Neue"/>
              <a:sym typeface="Helvetica Neue"/>
            </a:endParaRPr>
          </a:p>
          <a:p>
            <a:endParaRPr lang="en-US" sz="2200" b="0" i="0" dirty="0" smtClean="0">
              <a:effectLst/>
              <a:latin typeface="Helvetica Neue"/>
              <a:ea typeface="Helvetica Neue"/>
              <a:cs typeface="Helvetica Neue"/>
              <a:sym typeface="Helvetica Neue"/>
            </a:endParaRPr>
          </a:p>
          <a:p>
            <a:r>
              <a:rPr lang="en-US" sz="2200" b="1" i="0" dirty="0" smtClean="0">
                <a:effectLst/>
                <a:latin typeface="Helvetica Neue"/>
                <a:ea typeface="Helvetica Neue"/>
                <a:cs typeface="Helvetica Neue"/>
                <a:sym typeface="Helvetica Neue"/>
              </a:rPr>
              <a:t>Vanishing Gradients</a:t>
            </a:r>
          </a:p>
          <a:p>
            <a:r>
              <a:rPr lang="en-US" sz="2200" b="0" i="0" dirty="0" smtClean="0">
                <a:effectLst/>
                <a:latin typeface="Helvetica Neue"/>
                <a:ea typeface="Helvetica Neue"/>
                <a:cs typeface="Helvetica Neue"/>
                <a:sym typeface="Helvetica Neue"/>
              </a:rPr>
              <a:t>Gradient signals from the error function decreased exponentially as they </a:t>
            </a:r>
            <a:r>
              <a:rPr lang="en-US" sz="2200" b="0" i="0" dirty="0" err="1" smtClean="0">
                <a:effectLst/>
                <a:latin typeface="Helvetica Neue"/>
                <a:ea typeface="Helvetica Neue"/>
                <a:cs typeface="Helvetica Neue"/>
                <a:sym typeface="Helvetica Neue"/>
              </a:rPr>
              <a:t>backpropagated</a:t>
            </a:r>
            <a:r>
              <a:rPr lang="en-US" sz="2200" b="0" i="0" dirty="0" smtClean="0">
                <a:effectLst/>
                <a:latin typeface="Helvetica Neue"/>
                <a:ea typeface="Helvetica Neue"/>
                <a:cs typeface="Helvetica Neue"/>
                <a:sym typeface="Helvetica Neue"/>
              </a:rPr>
              <a:t> to earlier layers.</a:t>
            </a:r>
          </a:p>
          <a:p>
            <a:r>
              <a:rPr lang="en-US" sz="2200" b="0" i="0" dirty="0" smtClean="0">
                <a:effectLst/>
                <a:latin typeface="Helvetica Neue"/>
                <a:ea typeface="Helvetica Neue"/>
                <a:cs typeface="Helvetica Neue"/>
                <a:sym typeface="Helvetica Neue"/>
              </a:rPr>
              <a:t>- By the time the error signals traveled all the way back to the early layers, they were so small that the net couldn’t learn</a:t>
            </a:r>
            <a:br>
              <a:rPr lang="en-US" sz="2200" b="0" i="0" dirty="0" smtClean="0">
                <a:effectLst/>
                <a:latin typeface="Helvetica Neue"/>
                <a:ea typeface="Helvetica Neue"/>
                <a:cs typeface="Helvetica Neue"/>
                <a:sym typeface="Helvetica Neue"/>
              </a:rPr>
            </a:br>
            <a:endParaRPr lang="en-US" sz="2200" b="0" i="0" dirty="0" smtClean="0">
              <a:effectLst/>
              <a:latin typeface="Helvetica Neue"/>
              <a:ea typeface="Helvetica Neue"/>
              <a:cs typeface="Helvetica Neue"/>
              <a:sym typeface="Helvetica Neue"/>
            </a:endParaRPr>
          </a:p>
          <a:p>
            <a:pPr marL="0" marR="0" indent="0" defTabSz="457200" eaLnBrk="1" fontAlgn="auto" latinLnBrk="0" hangingPunct="1">
              <a:lnSpc>
                <a:spcPct val="117999"/>
              </a:lnSpc>
              <a:spcBef>
                <a:spcPts val="0"/>
              </a:spcBef>
              <a:spcAft>
                <a:spcPts val="0"/>
              </a:spcAft>
              <a:buClrTx/>
              <a:buSzTx/>
              <a:buFontTx/>
              <a:buNone/>
              <a:tabLst/>
              <a:defRPr/>
            </a:pPr>
            <a:endParaRPr lang="en-US" dirty="0" smtClean="0"/>
          </a:p>
        </p:txBody>
      </p:sp>
    </p:spTree>
    <p:extLst>
      <p:ext uri="{BB962C8B-B14F-4D97-AF65-F5344CB8AC3E}">
        <p14:creationId xmlns:p14="http://schemas.microsoft.com/office/powerpoint/2010/main" val="26452835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defTabSz="457200" eaLnBrk="1" fontAlgn="auto" latinLnBrk="0" hangingPunct="1">
              <a:lnSpc>
                <a:spcPct val="117999"/>
              </a:lnSpc>
              <a:spcBef>
                <a:spcPts val="0"/>
              </a:spcBef>
              <a:spcAft>
                <a:spcPts val="0"/>
              </a:spcAft>
              <a:buClrTx/>
              <a:buSzTx/>
              <a:buFontTx/>
              <a:buNone/>
              <a:tabLst/>
              <a:defRPr/>
            </a:pPr>
            <a:r>
              <a:rPr lang="en-US" sz="4000" b="0" dirty="0" smtClean="0">
                <a:sym typeface="Helvetica Neue Medium"/>
              </a:rPr>
              <a:t>Do</a:t>
            </a:r>
            <a:r>
              <a:rPr lang="en-US" sz="4000" b="0" baseline="0" dirty="0" smtClean="0">
                <a:sym typeface="Helvetica Neue Medium"/>
              </a:rPr>
              <a:t> the a</a:t>
            </a:r>
            <a:r>
              <a:rPr lang="en-US" sz="4000" b="0" dirty="0" smtClean="0">
                <a:sym typeface="Helvetica Neue Medium"/>
              </a:rPr>
              <a:t>ggregated probability of tumor classification at the tile level correspond with the </a:t>
            </a:r>
            <a:r>
              <a:rPr lang="en-US" sz="4000" b="0" baseline="0" dirty="0" smtClean="0">
                <a:sym typeface="Helvetica Neue Medium"/>
              </a:rPr>
              <a:t>slide’s classification?</a:t>
            </a:r>
            <a:endParaRPr lang="en-US" sz="4000" dirty="0" smtClean="0"/>
          </a:p>
        </p:txBody>
      </p:sp>
    </p:spTree>
    <p:extLst>
      <p:ext uri="{BB962C8B-B14F-4D97-AF65-F5344CB8AC3E}">
        <p14:creationId xmlns:p14="http://schemas.microsoft.com/office/powerpoint/2010/main" val="6892690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 name="Shape 142"/>
          <p:cNvSpPr>
            <a:spLocks noGrp="1" noRot="1" noChangeAspect="1"/>
          </p:cNvSpPr>
          <p:nvPr>
            <p:ph type="sldImg"/>
          </p:nvPr>
        </p:nvSpPr>
        <p:spPr>
          <a:prstGeom prst="rect">
            <a:avLst/>
          </a:prstGeom>
        </p:spPr>
        <p:txBody>
          <a:bodyPr/>
          <a:lstStyle/>
          <a:p>
            <a:endParaRPr/>
          </a:p>
        </p:txBody>
      </p:sp>
      <p:sp>
        <p:nvSpPr>
          <p:cNvPr id="143" name="Shape 143"/>
          <p:cNvSpPr>
            <a:spLocks noGrp="1"/>
          </p:cNvSpPr>
          <p:nvPr>
            <p:ph type="body" sz="quarter" idx="1"/>
          </p:nvPr>
        </p:nvSpPr>
        <p:spPr>
          <a:prstGeom prst="rect">
            <a:avLst/>
          </a:prstGeom>
        </p:spPr>
        <p:txBody>
          <a:bodyPr/>
          <a:lstStyle/>
          <a:p>
            <a:r>
              <a:rPr lang="en-US" baseline="0" dirty="0" smtClean="0"/>
              <a:t>What if we could blend them together so that disease diagnosis can be data-driven?</a:t>
            </a:r>
            <a:r>
              <a:rPr lang="en-US" dirty="0" smtClean="0"/>
              <a:t> </a:t>
            </a:r>
          </a:p>
          <a:p>
            <a:endParaRPr lang="en-US" baseline="0" dirty="0" smtClean="0"/>
          </a:p>
          <a:p>
            <a:r>
              <a:rPr lang="en-US" baseline="0" dirty="0" smtClean="0"/>
              <a:t>But before any work can be done, we need to ask ourselves if there are associations between them. </a:t>
            </a:r>
          </a:p>
          <a:p>
            <a:endParaRPr lang="en-US" baseline="0" dirty="0" smtClean="0"/>
          </a:p>
          <a:p>
            <a:r>
              <a:rPr lang="en-US" baseline="0" dirty="0" smtClean="0"/>
              <a:t>If there are genes which indicate that a patient has a particular form of cancer, is there a link to a particular image feature? </a:t>
            </a:r>
          </a:p>
          <a:p>
            <a:r>
              <a:rPr lang="en-US" baseline="0" dirty="0" smtClean="0"/>
              <a:t>How good are current technologies in making the link?</a:t>
            </a:r>
          </a:p>
          <a:p>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 name="Shape 211"/>
          <p:cNvSpPr>
            <a:spLocks noGrp="1" noRot="1" noChangeAspect="1"/>
          </p:cNvSpPr>
          <p:nvPr>
            <p:ph type="sldImg"/>
          </p:nvPr>
        </p:nvSpPr>
        <p:spPr>
          <a:prstGeom prst="rect">
            <a:avLst/>
          </a:prstGeom>
        </p:spPr>
        <p:txBody>
          <a:bodyPr/>
          <a:lstStyle/>
          <a:p>
            <a:endParaRPr/>
          </a:p>
        </p:txBody>
      </p:sp>
      <p:sp>
        <p:nvSpPr>
          <p:cNvPr id="212" name="Shape 212"/>
          <p:cNvSpPr>
            <a:spLocks noGrp="1"/>
          </p:cNvSpPr>
          <p:nvPr>
            <p:ph type="body" sz="quarter" idx="1"/>
          </p:nvPr>
        </p:nvSpPr>
        <p:spPr>
          <a:prstGeom prst="rect">
            <a:avLst/>
          </a:prstGeom>
        </p:spPr>
        <p:txBody>
          <a:bodyPr/>
          <a:lstStyle/>
          <a:p>
            <a:r>
              <a:t>This chapter </a:t>
            </a:r>
          </a:p>
        </p:txBody>
      </p:sp>
    </p:spTree>
    <p:extLst>
      <p:ext uri="{BB962C8B-B14F-4D97-AF65-F5344CB8AC3E}">
        <p14:creationId xmlns:p14="http://schemas.microsoft.com/office/powerpoint/2010/main" val="3850043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defTabSz="457200" eaLnBrk="1" fontAlgn="auto" latinLnBrk="0" hangingPunct="1">
              <a:lnSpc>
                <a:spcPct val="117999"/>
              </a:lnSpc>
              <a:spcBef>
                <a:spcPts val="0"/>
              </a:spcBef>
              <a:spcAft>
                <a:spcPts val="0"/>
              </a:spcAft>
              <a:buClrTx/>
              <a:buSzTx/>
              <a:buFontTx/>
              <a:buNone/>
              <a:tabLst/>
              <a:defRPr/>
            </a:pPr>
            <a:endParaRPr lang="en-US" dirty="0" smtClean="0"/>
          </a:p>
        </p:txBody>
      </p:sp>
    </p:spTree>
    <p:extLst>
      <p:ext uri="{BB962C8B-B14F-4D97-AF65-F5344CB8AC3E}">
        <p14:creationId xmlns:p14="http://schemas.microsoft.com/office/powerpoint/2010/main" val="106557232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defTabSz="457200" eaLnBrk="1" fontAlgn="auto" latinLnBrk="0" hangingPunct="1">
              <a:lnSpc>
                <a:spcPct val="117999"/>
              </a:lnSpc>
              <a:spcBef>
                <a:spcPts val="0"/>
              </a:spcBef>
              <a:spcAft>
                <a:spcPts val="0"/>
              </a:spcAft>
              <a:buClrTx/>
              <a:buSzTx/>
              <a:buFontTx/>
              <a:buNone/>
              <a:tabLst/>
              <a:defRPr/>
            </a:pPr>
            <a:endParaRPr lang="en-US" dirty="0" smtClean="0"/>
          </a:p>
        </p:txBody>
      </p:sp>
    </p:spTree>
    <p:extLst>
      <p:ext uri="{BB962C8B-B14F-4D97-AF65-F5344CB8AC3E}">
        <p14:creationId xmlns:p14="http://schemas.microsoft.com/office/powerpoint/2010/main" val="86980284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 name="Shape 211"/>
          <p:cNvSpPr>
            <a:spLocks noGrp="1" noRot="1" noChangeAspect="1"/>
          </p:cNvSpPr>
          <p:nvPr>
            <p:ph type="sldImg"/>
          </p:nvPr>
        </p:nvSpPr>
        <p:spPr>
          <a:prstGeom prst="rect">
            <a:avLst/>
          </a:prstGeom>
        </p:spPr>
        <p:txBody>
          <a:bodyPr/>
          <a:lstStyle/>
          <a:p>
            <a:endParaRPr/>
          </a:p>
        </p:txBody>
      </p:sp>
      <p:sp>
        <p:nvSpPr>
          <p:cNvPr id="212" name="Shape 212"/>
          <p:cNvSpPr>
            <a:spLocks noGrp="1"/>
          </p:cNvSpPr>
          <p:nvPr>
            <p:ph type="body" sz="quarter" idx="1"/>
          </p:nvPr>
        </p:nvSpPr>
        <p:spPr>
          <a:prstGeom prst="rect">
            <a:avLst/>
          </a:prstGeom>
        </p:spPr>
        <p:txBody>
          <a:bodyPr/>
          <a:lstStyle/>
          <a:p>
            <a:r>
              <a:t>This chapter </a:t>
            </a:r>
          </a:p>
        </p:txBody>
      </p:sp>
    </p:spTree>
    <p:extLst>
      <p:ext uri="{BB962C8B-B14F-4D97-AF65-F5344CB8AC3E}">
        <p14:creationId xmlns:p14="http://schemas.microsoft.com/office/powerpoint/2010/main" val="97431395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US" sz="2400" b="0" dirty="0" smtClean="0">
                <a:solidFill>
                  <a:schemeClr val="tx1"/>
                </a:solidFill>
                <a:latin typeface="Helvetica Neue"/>
                <a:ea typeface="Helvetica Neue"/>
                <a:cs typeface="Helvetica Neue"/>
                <a:sym typeface="Helvetica Neue Medium"/>
              </a:rPr>
              <a:t> One is able to utilize Python and R packages to create a work flow. We begin by downloading and process slide images into tiles, agglomerate them with the genomics data and implement a work-flow to train NN models for analyses. </a:t>
            </a:r>
          </a:p>
          <a:p>
            <a:pPr algn="l">
              <a:buFont typeface="+mj-lt"/>
              <a:buAutoNum type="arabicPeriod"/>
            </a:pPr>
            <a:endParaRPr lang="en-US" sz="2400" b="0" dirty="0" smtClean="0">
              <a:solidFill>
                <a:schemeClr val="tx1"/>
              </a:solidFill>
              <a:latin typeface="Helvetica Neue"/>
              <a:ea typeface="Helvetica Neue"/>
              <a:cs typeface="Helvetica Neue"/>
              <a:sym typeface="Helvetica Neue Medium"/>
            </a:endParaRPr>
          </a:p>
          <a:p>
            <a:pPr algn="l">
              <a:buFont typeface="+mj-lt"/>
              <a:buAutoNum type="arabicPeriod"/>
            </a:pPr>
            <a:r>
              <a:rPr lang="en-US" sz="2400" b="0" dirty="0" smtClean="0">
                <a:solidFill>
                  <a:schemeClr val="tx1"/>
                </a:solidFill>
                <a:latin typeface="Helvetica Neue"/>
                <a:ea typeface="Helvetica Neue"/>
                <a:cs typeface="Helvetica Neue"/>
                <a:sym typeface="Helvetica Neue Medium"/>
              </a:rPr>
              <a:t>The common belief that deeper NN architectures would lead to better performance is not always true. Special consideration is required to select the right architecture based on the dataset. Techniques such as pre-training,</a:t>
            </a:r>
            <a:r>
              <a:rPr lang="en-US" sz="2400" b="0" baseline="0" dirty="0" smtClean="0">
                <a:solidFill>
                  <a:schemeClr val="tx1"/>
                </a:solidFill>
                <a:latin typeface="Helvetica Neue"/>
                <a:ea typeface="Helvetica Neue"/>
                <a:cs typeface="Helvetica Neue"/>
                <a:sym typeface="Helvetica Neue Medium"/>
              </a:rPr>
              <a:t> </a:t>
            </a:r>
            <a:r>
              <a:rPr lang="en-US" sz="2400" b="0" dirty="0" smtClean="0">
                <a:solidFill>
                  <a:schemeClr val="tx1"/>
                </a:solidFill>
                <a:latin typeface="Helvetica Neue"/>
                <a:ea typeface="Helvetica Neue"/>
                <a:cs typeface="Helvetica Neue"/>
                <a:sym typeface="Helvetica Neue Medium"/>
              </a:rPr>
              <a:t>transfer learning and residual </a:t>
            </a:r>
            <a:r>
              <a:rPr lang="en-US" sz="2400" b="0" baseline="0" dirty="0" smtClean="0">
                <a:solidFill>
                  <a:schemeClr val="tx1"/>
                </a:solidFill>
                <a:latin typeface="Helvetica Neue"/>
                <a:ea typeface="Helvetica Neue"/>
                <a:cs typeface="Helvetica Neue"/>
                <a:sym typeface="Helvetica Neue Medium"/>
              </a:rPr>
              <a:t>learning</a:t>
            </a:r>
            <a:r>
              <a:rPr lang="en-US" sz="2400" b="0" dirty="0" smtClean="0">
                <a:solidFill>
                  <a:schemeClr val="tx1"/>
                </a:solidFill>
                <a:latin typeface="Helvetica Neue"/>
                <a:ea typeface="Helvetica Neue"/>
                <a:cs typeface="Helvetica Neue"/>
                <a:sym typeface="Helvetica Neue Medium"/>
              </a:rPr>
              <a:t> also have a large effect on a model’s performance. </a:t>
            </a:r>
          </a:p>
          <a:p>
            <a:pPr algn="l">
              <a:buFont typeface="+mj-lt"/>
              <a:buAutoNum type="arabicPeriod"/>
            </a:pPr>
            <a:endParaRPr lang="en-US" sz="2400" b="0" dirty="0" smtClean="0">
              <a:solidFill>
                <a:schemeClr val="tx1"/>
              </a:solidFill>
              <a:latin typeface="Helvetica Neue"/>
              <a:ea typeface="Helvetica Neue"/>
              <a:cs typeface="Helvetica Neue"/>
              <a:sym typeface="Helvetica Neue Medium"/>
            </a:endParaRPr>
          </a:p>
          <a:p>
            <a:pPr algn="l">
              <a:buFont typeface="+mj-lt"/>
              <a:buAutoNum type="arabicPeriod"/>
            </a:pPr>
            <a:r>
              <a:rPr lang="en-US" sz="2400" b="0" dirty="0" smtClean="0">
                <a:solidFill>
                  <a:schemeClr val="tx1"/>
                </a:solidFill>
                <a:latin typeface="Helvetica Neue"/>
                <a:ea typeface="Helvetica Neue"/>
                <a:cs typeface="Helvetica Neue"/>
                <a:sym typeface="Helvetica Neue Medium"/>
              </a:rPr>
              <a:t>Tile level classification accuracy is extendable to the slide level. </a:t>
            </a:r>
          </a:p>
          <a:p>
            <a:pPr algn="l">
              <a:buFont typeface="+mj-lt"/>
              <a:buAutoNum type="arabicPeriod"/>
            </a:pPr>
            <a:endParaRPr lang="en-US" sz="2400" b="0" dirty="0" smtClean="0">
              <a:solidFill>
                <a:schemeClr val="tx1"/>
              </a:solidFill>
              <a:latin typeface="Helvetica Neue"/>
              <a:ea typeface="Helvetica Neue"/>
              <a:cs typeface="Helvetica Neue"/>
              <a:sym typeface="Helvetica Neue Medium"/>
            </a:endParaRPr>
          </a:p>
          <a:p>
            <a:pPr algn="l">
              <a:buFont typeface="+mj-lt"/>
              <a:buAutoNum type="arabicPeriod"/>
            </a:pPr>
            <a:r>
              <a:rPr lang="en-US" sz="2400" b="0" dirty="0" smtClean="0">
                <a:solidFill>
                  <a:schemeClr val="tx1"/>
                </a:solidFill>
                <a:latin typeface="Helvetica Neue"/>
                <a:ea typeface="Helvetica Neue"/>
                <a:cs typeface="Helvetica Neue"/>
                <a:sym typeface="Helvetica Neue Medium"/>
              </a:rPr>
              <a:t> NNs are effective in extracting information from encoded images to perform better than chance in terms of reducing the MSE between the predictions and true values. </a:t>
            </a:r>
            <a:endParaRPr lang="en-US" sz="2400" b="0" dirty="0">
              <a:solidFill>
                <a:schemeClr val="tx1"/>
              </a:solidFill>
              <a:latin typeface="Helvetica Neue"/>
              <a:ea typeface="Helvetica Neue"/>
              <a:cs typeface="Helvetica Neue"/>
              <a:sym typeface="Helvetica Neue Medium"/>
            </a:endParaRPr>
          </a:p>
        </p:txBody>
      </p:sp>
    </p:spTree>
    <p:extLst>
      <p:ext uri="{BB962C8B-B14F-4D97-AF65-F5344CB8AC3E}">
        <p14:creationId xmlns:p14="http://schemas.microsoft.com/office/powerpoint/2010/main" val="184768269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30321225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 name="Shape 211"/>
          <p:cNvSpPr>
            <a:spLocks noGrp="1" noRot="1" noChangeAspect="1"/>
          </p:cNvSpPr>
          <p:nvPr>
            <p:ph type="sldImg"/>
          </p:nvPr>
        </p:nvSpPr>
        <p:spPr>
          <a:prstGeom prst="rect">
            <a:avLst/>
          </a:prstGeom>
        </p:spPr>
        <p:txBody>
          <a:bodyPr/>
          <a:lstStyle/>
          <a:p>
            <a:endParaRPr/>
          </a:p>
        </p:txBody>
      </p:sp>
      <p:sp>
        <p:nvSpPr>
          <p:cNvPr id="212" name="Shape 212"/>
          <p:cNvSpPr>
            <a:spLocks noGrp="1"/>
          </p:cNvSpPr>
          <p:nvPr>
            <p:ph type="body" sz="quarter" idx="1"/>
          </p:nvPr>
        </p:nvSpPr>
        <p:spPr>
          <a:prstGeom prst="rect">
            <a:avLst/>
          </a:prstGeom>
        </p:spPr>
        <p:txBody>
          <a:bodyPr/>
          <a:lstStyle/>
          <a:p>
            <a:r>
              <a:t>This chapter </a:t>
            </a:r>
          </a:p>
        </p:txBody>
      </p:sp>
    </p:spTree>
    <p:extLst>
      <p:ext uri="{BB962C8B-B14F-4D97-AF65-F5344CB8AC3E}">
        <p14:creationId xmlns:p14="http://schemas.microsoft.com/office/powerpoint/2010/main" val="87165028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 name="Shape 199"/>
          <p:cNvSpPr>
            <a:spLocks noGrp="1" noRot="1" noChangeAspect="1"/>
          </p:cNvSpPr>
          <p:nvPr>
            <p:ph type="sldImg"/>
          </p:nvPr>
        </p:nvSpPr>
        <p:spPr>
          <a:prstGeom prst="rect">
            <a:avLst/>
          </a:prstGeom>
        </p:spPr>
        <p:txBody>
          <a:bodyPr/>
          <a:lstStyle/>
          <a:p>
            <a:endParaRPr/>
          </a:p>
        </p:txBody>
      </p:sp>
      <p:sp>
        <p:nvSpPr>
          <p:cNvPr id="200" name="Shape 200"/>
          <p:cNvSpPr>
            <a:spLocks noGrp="1"/>
          </p:cNvSpPr>
          <p:nvPr>
            <p:ph type="body" sz="quarter" idx="1"/>
          </p:nvPr>
        </p:nvSpPr>
        <p:spPr>
          <a:prstGeom prst="rect">
            <a:avLst/>
          </a:prstGeom>
        </p:spPr>
        <p:txBody>
          <a:bodyPr/>
          <a:lstStyle/>
          <a:p>
            <a:r>
              <a:rPr sz="2400" dirty="0"/>
              <a:t>1.	To implement a workflow to procure, process and clean slide images and genomics data. </a:t>
            </a:r>
            <a:br>
              <a:rPr sz="2400" dirty="0"/>
            </a:br>
            <a:endParaRPr sz="2400" dirty="0"/>
          </a:p>
          <a:p>
            <a:r>
              <a:rPr sz="2400" dirty="0"/>
              <a:t>2.	To study the effect of different neural network architectures on the classification accuracy of different slide images. </a:t>
            </a:r>
            <a:br>
              <a:rPr sz="2400" dirty="0"/>
            </a:br>
            <a:endParaRPr sz="2400" dirty="0"/>
          </a:p>
          <a:p>
            <a:r>
              <a:rPr sz="2400" dirty="0"/>
              <a:t>3.	To investigate the generalization of classification results at the tile level to the slide level. </a:t>
            </a:r>
            <a:br>
              <a:rPr sz="2400" dirty="0"/>
            </a:br>
            <a:endParaRPr sz="2400" dirty="0"/>
          </a:p>
          <a:p>
            <a:r>
              <a:rPr sz="2400" dirty="0"/>
              <a:t>4.	To evaluate the effectiveness of NNs in extracting information from encoded image covariates to predict numerical data. </a:t>
            </a:r>
            <a:br>
              <a:rPr sz="2400" dirty="0"/>
            </a:br>
            <a:endParaRPr sz="2400"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These</a:t>
            </a:r>
            <a:r>
              <a:rPr lang="en-US" baseline="0" dirty="0" smtClean="0"/>
              <a:t> are the three common activation functions used in my report and are frequently used by many researchers in their NN architectures</a:t>
            </a:r>
          </a:p>
          <a:p>
            <a:endParaRPr lang="en-US" baseline="0" dirty="0" smtClean="0"/>
          </a:p>
          <a:p>
            <a:r>
              <a:rPr lang="en-US" baseline="0" dirty="0" smtClean="0"/>
              <a:t>Activation functions help to stabilize the network during training by preventing a large change in weights. IN subsequent slides, I will mention how they fit in the overall NN architecture.</a:t>
            </a:r>
          </a:p>
          <a:p>
            <a:endParaRPr lang="en-US" baseline="0" dirty="0" smtClean="0"/>
          </a:p>
          <a:p>
            <a:r>
              <a:rPr lang="en-US" baseline="0" dirty="0" smtClean="0"/>
              <a:t>From the graphs, one can see that they are increasing, mostly continuous and differentiable, and they are applied on the dot product between a NN’s weights and an input </a:t>
            </a:r>
          </a:p>
          <a:p>
            <a:endParaRPr lang="en-US" baseline="0" dirty="0" smtClean="0"/>
          </a:p>
          <a:p>
            <a:r>
              <a:rPr lang="en-US" baseline="0" dirty="0" smtClean="0"/>
              <a:t> </a:t>
            </a:r>
            <a:endParaRPr lang="en-US" dirty="0"/>
          </a:p>
        </p:txBody>
      </p:sp>
    </p:spTree>
    <p:extLst>
      <p:ext uri="{BB962C8B-B14F-4D97-AF65-F5344CB8AC3E}">
        <p14:creationId xmlns:p14="http://schemas.microsoft.com/office/powerpoint/2010/main" val="178359366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200" b="0" i="0" u="none" strike="noStrike" dirty="0" smtClean="0">
                <a:effectLst/>
                <a:latin typeface="Helvetica Neue"/>
                <a:ea typeface="Helvetica Neue"/>
                <a:cs typeface="Helvetica Neue"/>
                <a:sym typeface="Helvetica Neue"/>
              </a:rPr>
              <a:t>Let </a:t>
            </a:r>
            <a:r>
              <a:rPr lang="en-US" sz="2200" b="0" i="0" u="none" strike="noStrike" dirty="0" err="1" smtClean="0">
                <a:effectLst/>
                <a:latin typeface="Helvetica Neue"/>
                <a:ea typeface="Helvetica Neue"/>
                <a:cs typeface="Helvetica Neue"/>
                <a:sym typeface="Helvetica Neue"/>
              </a:rPr>
              <a:t>A⊆ℝ^n</a:t>
            </a:r>
            <a:r>
              <a:rPr lang="en-US" sz="2200" b="0" i="0" u="none" strike="noStrike" baseline="0" dirty="0" smtClean="0">
                <a:effectLst/>
                <a:latin typeface="Helvetica Neue"/>
                <a:ea typeface="Helvetica Neue"/>
                <a:cs typeface="Helvetica Neue"/>
                <a:sym typeface="Helvetica Neue"/>
              </a:rPr>
              <a:t> </a:t>
            </a:r>
            <a:r>
              <a:rPr lang="en-US" sz="2200" b="0" i="0" u="none" strike="noStrike" dirty="0" smtClean="0">
                <a:effectLst/>
                <a:latin typeface="Helvetica Neue"/>
                <a:ea typeface="Helvetica Neue"/>
                <a:cs typeface="Helvetica Neue"/>
                <a:sym typeface="Helvetica Neue"/>
              </a:rPr>
              <a:t>be a convex open set and let </a:t>
            </a:r>
            <a:r>
              <a:rPr lang="en-US" sz="2200" b="0" i="0" u="none" strike="noStrike" dirty="0" err="1" smtClean="0">
                <a:effectLst/>
                <a:latin typeface="Helvetica Neue"/>
                <a:ea typeface="Helvetica Neue"/>
                <a:cs typeface="Helvetica Neue"/>
                <a:sym typeface="Helvetica Neue"/>
              </a:rPr>
              <a:t>f:A→ℝ</a:t>
            </a:r>
            <a:r>
              <a:rPr lang="en-US" sz="2200" b="0" i="0" u="none" strike="noStrike" dirty="0" smtClean="0">
                <a:effectLst/>
                <a:latin typeface="Helvetica Neue"/>
                <a:ea typeface="Helvetica Neue"/>
                <a:cs typeface="Helvetica Neue"/>
                <a:sym typeface="Helvetica Neue"/>
              </a:rPr>
              <a:t> be twice differentiable. Write H(x) for the Hessian matrix of A at </a:t>
            </a:r>
            <a:r>
              <a:rPr lang="en-US" sz="2200" b="0" i="0" u="none" strike="noStrike" dirty="0" err="1" smtClean="0">
                <a:effectLst/>
                <a:latin typeface="Helvetica Neue"/>
                <a:ea typeface="Helvetica Neue"/>
                <a:cs typeface="Helvetica Neue"/>
                <a:sym typeface="Helvetica Neue"/>
              </a:rPr>
              <a:t>x∈A</a:t>
            </a:r>
            <a:r>
              <a:rPr lang="en-US" sz="2200" b="0" i="0" u="none" strike="noStrike" dirty="0" smtClean="0">
                <a:effectLst/>
                <a:latin typeface="Helvetica Neue"/>
                <a:ea typeface="Helvetica Neue"/>
                <a:cs typeface="Helvetica Neue"/>
                <a:sym typeface="Helvetica Neue"/>
              </a:rPr>
              <a:t>.</a:t>
            </a:r>
          </a:p>
          <a:p>
            <a:endParaRPr lang="en-US" sz="2200" b="0" i="0" u="none" strike="noStrike" dirty="0" smtClean="0">
              <a:effectLst/>
              <a:latin typeface="Helvetica Neue"/>
              <a:ea typeface="Helvetica Neue"/>
              <a:cs typeface="Helvetica Neue"/>
              <a:sym typeface="Helvetica Neue"/>
            </a:endParaRPr>
          </a:p>
          <a:p>
            <a:pPr marL="457200" indent="-457200">
              <a:buAutoNum type="arabicPeriod"/>
            </a:pPr>
            <a:r>
              <a:rPr lang="en-US" sz="2200" b="0" i="0" u="none" strike="noStrike" dirty="0" smtClean="0">
                <a:effectLst/>
                <a:latin typeface="Helvetica Neue"/>
                <a:ea typeface="Helvetica Neue"/>
                <a:cs typeface="Helvetica Neue"/>
                <a:sym typeface="Helvetica Neue"/>
              </a:rPr>
              <a:t>If f′(x)=0</a:t>
            </a:r>
            <a:r>
              <a:rPr lang="en-US" sz="2200" b="0" i="0" u="none" strike="noStrike" baseline="0" dirty="0" smtClean="0">
                <a:effectLst/>
                <a:latin typeface="Helvetica Neue"/>
                <a:ea typeface="Helvetica Neue"/>
                <a:cs typeface="Helvetica Neue"/>
                <a:sym typeface="Helvetica Neue"/>
              </a:rPr>
              <a:t> </a:t>
            </a:r>
            <a:r>
              <a:rPr lang="en-US" sz="2200" b="0" i="0" u="none" strike="noStrike" dirty="0" smtClean="0">
                <a:effectLst/>
                <a:latin typeface="Helvetica Neue"/>
                <a:ea typeface="Helvetica Neue"/>
                <a:cs typeface="Helvetica Neue"/>
                <a:sym typeface="Helvetica Neue"/>
              </a:rPr>
              <a:t> and H(x) is positive definite, then f has a strict local minimum at x.</a:t>
            </a:r>
          </a:p>
          <a:p>
            <a:pPr marL="457200" indent="-457200">
              <a:buAutoNum type="arabicPeriod"/>
            </a:pPr>
            <a:r>
              <a:rPr lang="en-US" sz="2200" b="0" i="0" u="none" strike="noStrike" dirty="0" smtClean="0">
                <a:effectLst/>
                <a:latin typeface="Helvetica Neue"/>
                <a:ea typeface="Helvetica Neue"/>
                <a:cs typeface="Helvetica Neue"/>
                <a:sym typeface="Helvetica Neue"/>
              </a:rPr>
              <a:t>If f′(x)=0 and H(x) has both positive and negative eigenvalues, then f</a:t>
            </a:r>
            <a:r>
              <a:rPr lang="en-US" sz="2200" b="0" i="0" u="none" strike="noStrike" baseline="0" dirty="0" smtClean="0">
                <a:effectLst/>
                <a:latin typeface="Helvetica Neue"/>
                <a:ea typeface="Helvetica Neue"/>
                <a:cs typeface="Helvetica Neue"/>
                <a:sym typeface="Helvetica Neue"/>
              </a:rPr>
              <a:t> </a:t>
            </a:r>
            <a:r>
              <a:rPr lang="en-US" sz="2200" b="0" i="0" u="none" strike="noStrike" dirty="0" smtClean="0">
                <a:effectLst/>
                <a:latin typeface="Helvetica Neue"/>
                <a:ea typeface="Helvetica Neue"/>
                <a:cs typeface="Helvetica Neue"/>
                <a:sym typeface="Helvetica Neue"/>
              </a:rPr>
              <a:t>does not have a local minimum or a local maximum at x. That is, f has a saddle point at x.</a:t>
            </a:r>
          </a:p>
          <a:p>
            <a:pPr marL="457200" indent="-457200">
              <a:buAutoNum type="arabicPeriod"/>
            </a:pPr>
            <a:r>
              <a:rPr lang="en-US" sz="2200" b="0" i="0" u="none" strike="noStrike" dirty="0" smtClean="0">
                <a:effectLst/>
                <a:latin typeface="Helvetica Neue"/>
                <a:ea typeface="Helvetica Neue"/>
                <a:cs typeface="Helvetica Neue"/>
                <a:sym typeface="Helvetica Neue"/>
              </a:rPr>
              <a:t>If H(x) is positive semidefinite for </a:t>
            </a:r>
            <a:r>
              <a:rPr lang="en-US" sz="2200" b="0" i="1" u="none" strike="noStrike" dirty="0" smtClean="0">
                <a:effectLst/>
                <a:latin typeface="Helvetica Neue"/>
                <a:ea typeface="Helvetica Neue"/>
                <a:cs typeface="Helvetica Neue"/>
                <a:sym typeface="Helvetica Neue"/>
              </a:rPr>
              <a:t>all</a:t>
            </a:r>
            <a:r>
              <a:rPr lang="en-US" sz="2200" b="0" i="0" u="none" strike="noStrike" dirty="0" smtClean="0">
                <a:effectLst/>
                <a:latin typeface="Helvetica Neue"/>
                <a:ea typeface="Helvetica Neue"/>
                <a:cs typeface="Helvetica Neue"/>
                <a:sym typeface="Helvetica Neue"/>
              </a:rPr>
              <a:t> </a:t>
            </a:r>
            <a:r>
              <a:rPr lang="en-US" sz="2200" b="0" i="0" u="none" strike="noStrike" dirty="0" err="1" smtClean="0">
                <a:effectLst/>
                <a:latin typeface="Helvetica Neue"/>
                <a:ea typeface="Helvetica Neue"/>
                <a:cs typeface="Helvetica Neue"/>
                <a:sym typeface="Helvetica Neue"/>
              </a:rPr>
              <a:t>x∈A</a:t>
            </a:r>
            <a:r>
              <a:rPr lang="en-US" sz="2200" b="0" i="0" u="none" strike="noStrike" dirty="0" smtClean="0">
                <a:effectLst/>
                <a:latin typeface="Helvetica Neue"/>
                <a:ea typeface="Helvetica Neue"/>
                <a:cs typeface="Helvetica Neue"/>
                <a:sym typeface="Helvetica Neue"/>
              </a:rPr>
              <a:t>, then f is convex and has a strict </a:t>
            </a:r>
            <a:r>
              <a:rPr lang="en-US" sz="2200" b="0" i="1" u="none" strike="noStrike" dirty="0" smtClean="0">
                <a:effectLst/>
                <a:latin typeface="Helvetica Neue"/>
                <a:ea typeface="Helvetica Neue"/>
                <a:cs typeface="Helvetica Neue"/>
                <a:sym typeface="Helvetica Neue"/>
              </a:rPr>
              <a:t>global</a:t>
            </a:r>
            <a:r>
              <a:rPr lang="en-US" sz="2200" b="0" i="0" u="none" strike="noStrike" dirty="0" smtClean="0">
                <a:effectLst/>
                <a:latin typeface="Helvetica Neue"/>
                <a:ea typeface="Helvetica Neue"/>
                <a:cs typeface="Helvetica Neue"/>
                <a:sym typeface="Helvetica Neue"/>
              </a:rPr>
              <a:t> minimum at any x for which f′(x)=0 and H(x) is positive </a:t>
            </a:r>
            <a:r>
              <a:rPr lang="en-US" sz="2200" b="0" i="1" u="none" strike="noStrike" dirty="0" smtClean="0">
                <a:effectLst/>
                <a:latin typeface="Helvetica Neue"/>
                <a:ea typeface="Helvetica Neue"/>
                <a:cs typeface="Helvetica Neue"/>
                <a:sym typeface="Helvetica Neue"/>
              </a:rPr>
              <a:t>definite</a:t>
            </a:r>
            <a:r>
              <a:rPr lang="en-US" sz="2200" b="0" i="0" u="none" strike="noStrike" dirty="0" smtClean="0">
                <a:effectLst/>
                <a:latin typeface="Helvetica Neue"/>
                <a:ea typeface="Helvetica Neue"/>
                <a:cs typeface="Helvetica Neue"/>
                <a:sym typeface="Helvetica Neue"/>
              </a:rPr>
              <a:t>..</a:t>
            </a:r>
          </a:p>
          <a:p>
            <a:endParaRPr lang="en-US" dirty="0"/>
          </a:p>
        </p:txBody>
      </p:sp>
    </p:spTree>
    <p:extLst>
      <p:ext uri="{BB962C8B-B14F-4D97-AF65-F5344CB8AC3E}">
        <p14:creationId xmlns:p14="http://schemas.microsoft.com/office/powerpoint/2010/main" val="3148801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20594571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1609321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4977083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defTabSz="457200" eaLnBrk="1" fontAlgn="auto" latinLnBrk="0" hangingPunct="1">
              <a:lnSpc>
                <a:spcPct val="117999"/>
              </a:lnSpc>
              <a:spcBef>
                <a:spcPts val="0"/>
              </a:spcBef>
              <a:spcAft>
                <a:spcPts val="0"/>
              </a:spcAft>
              <a:buClrTx/>
              <a:buSzTx/>
              <a:buFontTx/>
              <a:buNone/>
              <a:tabLst/>
              <a:defRPr/>
            </a:pPr>
            <a:r>
              <a:rPr lang="en-US" sz="2200" b="0" i="0" dirty="0" smtClean="0">
                <a:effectLst/>
                <a:latin typeface="Helvetica Neue"/>
                <a:ea typeface="Helvetica Neue"/>
                <a:cs typeface="Helvetica Neue"/>
                <a:sym typeface="Helvetica Neue"/>
              </a:rPr>
              <a:t>In Inception, we began separating cross channel and</a:t>
            </a:r>
            <a:r>
              <a:rPr lang="en-US" sz="2200" b="0" i="0" baseline="0" dirty="0" smtClean="0">
                <a:effectLst/>
                <a:latin typeface="Helvetica Neue"/>
                <a:ea typeface="Helvetica Neue"/>
                <a:cs typeface="Helvetica Neue"/>
                <a:sym typeface="Helvetica Neue"/>
              </a:rPr>
              <a:t> spatial correlations</a:t>
            </a:r>
            <a:r>
              <a:rPr lang="en-US" sz="2200" b="0" i="0" dirty="0" smtClean="0">
                <a:effectLst/>
                <a:latin typeface="Helvetica Neue"/>
                <a:ea typeface="Helvetica Neue"/>
                <a:cs typeface="Helvetica Neue"/>
                <a:sym typeface="Helvetica Neue"/>
              </a:rPr>
              <a:t>. </a:t>
            </a:r>
          </a:p>
          <a:p>
            <a:pPr marL="342900" marR="0" indent="-342900" defTabSz="457200" eaLnBrk="1" fontAlgn="auto" latinLnBrk="0" hangingPunct="1">
              <a:lnSpc>
                <a:spcPct val="117999"/>
              </a:lnSpc>
              <a:spcBef>
                <a:spcPts val="0"/>
              </a:spcBef>
              <a:spcAft>
                <a:spcPts val="0"/>
              </a:spcAft>
              <a:buClrTx/>
              <a:buSzTx/>
              <a:buFontTx/>
              <a:buChar char="-"/>
              <a:tabLst/>
              <a:defRPr/>
            </a:pPr>
            <a:r>
              <a:rPr lang="en-US" sz="2200" b="0" i="0" dirty="0" smtClean="0">
                <a:effectLst/>
                <a:latin typeface="Helvetica Neue"/>
                <a:ea typeface="Helvetica Neue"/>
                <a:cs typeface="Helvetica Neue"/>
                <a:sym typeface="Helvetica Neue"/>
              </a:rPr>
              <a:t>We used 1×1 convolutions to project the original input into several separate, smaller input spaces, and from each of those input spaces we used a different type of filter to transform those smaller 3D blocks of data.</a:t>
            </a:r>
          </a:p>
          <a:p>
            <a:pPr marL="342900" marR="0" indent="-342900" defTabSz="457200" eaLnBrk="1" fontAlgn="auto" latinLnBrk="0" hangingPunct="1">
              <a:lnSpc>
                <a:spcPct val="117999"/>
              </a:lnSpc>
              <a:spcBef>
                <a:spcPts val="0"/>
              </a:spcBef>
              <a:spcAft>
                <a:spcPts val="0"/>
              </a:spcAft>
              <a:buClrTx/>
              <a:buSzTx/>
              <a:buFontTx/>
              <a:buChar char="-"/>
              <a:tabLst/>
              <a:defRPr/>
            </a:pPr>
            <a:endParaRPr lang="en-US" sz="2200" b="0" i="0" dirty="0" smtClean="0">
              <a:effectLst/>
              <a:latin typeface="Helvetica Neue"/>
              <a:ea typeface="Helvetica Neue"/>
              <a:cs typeface="Helvetica Neue"/>
              <a:sym typeface="Helvetica Neue"/>
            </a:endParaRPr>
          </a:p>
          <a:p>
            <a:pPr marL="0" marR="0" indent="0" defTabSz="457200" eaLnBrk="1" fontAlgn="auto" latinLnBrk="0" hangingPunct="1">
              <a:lnSpc>
                <a:spcPct val="117999"/>
              </a:lnSpc>
              <a:spcBef>
                <a:spcPts val="0"/>
              </a:spcBef>
              <a:spcAft>
                <a:spcPts val="0"/>
              </a:spcAft>
              <a:buClrTx/>
              <a:buSzTx/>
              <a:buFontTx/>
              <a:buNone/>
              <a:tabLst/>
              <a:defRPr/>
            </a:pPr>
            <a:r>
              <a:rPr lang="en-US" sz="2200" b="0" i="0" dirty="0" err="1" smtClean="0">
                <a:effectLst/>
                <a:latin typeface="Helvetica Neue"/>
                <a:ea typeface="Helvetica Neue"/>
                <a:cs typeface="Helvetica Neue"/>
                <a:sym typeface="Helvetica Neue"/>
              </a:rPr>
              <a:t>Xception</a:t>
            </a:r>
            <a:r>
              <a:rPr lang="en-US" sz="2200" b="0" i="0" dirty="0" smtClean="0">
                <a:effectLst/>
                <a:latin typeface="Helvetica Neue"/>
                <a:ea typeface="Helvetica Neue"/>
                <a:cs typeface="Helvetica Neue"/>
                <a:sym typeface="Helvetica Neue"/>
              </a:rPr>
              <a:t> takes this one step further. Instead of partitioning input data into several compressed chunks, it maps the spatial correlations for </a:t>
            </a:r>
            <a:r>
              <a:rPr lang="en-US" sz="2200" b="0" i="1" dirty="0" smtClean="0">
                <a:effectLst/>
                <a:latin typeface="Helvetica Neue"/>
                <a:ea typeface="Helvetica Neue"/>
                <a:cs typeface="Helvetica Neue"/>
                <a:sym typeface="Helvetica Neue"/>
              </a:rPr>
              <a:t>each output channel separately</a:t>
            </a:r>
            <a:r>
              <a:rPr lang="en-US" sz="2200" b="0" i="0" dirty="0" smtClean="0">
                <a:effectLst/>
                <a:latin typeface="Helvetica Neue"/>
                <a:ea typeface="Helvetica Neue"/>
                <a:cs typeface="Helvetica Neue"/>
                <a:sym typeface="Helvetica Neue"/>
              </a:rPr>
              <a:t>, and then performs a 1×1 </a:t>
            </a:r>
            <a:r>
              <a:rPr lang="en-US" sz="2200" b="0" i="0" dirty="0" err="1" smtClean="0">
                <a:effectLst/>
                <a:latin typeface="Helvetica Neue"/>
                <a:ea typeface="Helvetica Neue"/>
                <a:cs typeface="Helvetica Neue"/>
                <a:sym typeface="Helvetica Neue"/>
              </a:rPr>
              <a:t>depthwise</a:t>
            </a:r>
            <a:r>
              <a:rPr lang="en-US" sz="2200" b="0" i="0" dirty="0" smtClean="0">
                <a:effectLst/>
                <a:latin typeface="Helvetica Neue"/>
                <a:ea typeface="Helvetica Neue"/>
                <a:cs typeface="Helvetica Neue"/>
                <a:sym typeface="Helvetica Neue"/>
              </a:rPr>
              <a:t> convolution to capture cross-channel correlation. We can think of this as looking for correlations across a 2D space first, followed by looking for correlations across a 1D space. Intuitively, this 2D + 1D mapping is easier to learn than a full 3D mapping.</a:t>
            </a:r>
            <a:endParaRPr lang="en-US" dirty="0" smtClean="0"/>
          </a:p>
        </p:txBody>
      </p:sp>
    </p:spTree>
    <p:extLst>
      <p:ext uri="{BB962C8B-B14F-4D97-AF65-F5344CB8AC3E}">
        <p14:creationId xmlns:p14="http://schemas.microsoft.com/office/powerpoint/2010/main" val="184393420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337262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defTabSz="457200" eaLnBrk="1" fontAlgn="auto" latinLnBrk="0" hangingPunct="1">
              <a:lnSpc>
                <a:spcPct val="117999"/>
              </a:lnSpc>
              <a:spcBef>
                <a:spcPts val="0"/>
              </a:spcBef>
              <a:spcAft>
                <a:spcPts val="0"/>
              </a:spcAft>
              <a:buClrTx/>
              <a:buSzTx/>
              <a:buFontTx/>
              <a:buNone/>
              <a:tabLst/>
              <a:defRPr/>
            </a:pPr>
            <a:endParaRPr lang="en-US" dirty="0" smtClean="0"/>
          </a:p>
        </p:txBody>
      </p:sp>
    </p:spTree>
    <p:extLst>
      <p:ext uri="{BB962C8B-B14F-4D97-AF65-F5344CB8AC3E}">
        <p14:creationId xmlns:p14="http://schemas.microsoft.com/office/powerpoint/2010/main" val="57072616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defTabSz="457200" eaLnBrk="1" fontAlgn="auto" latinLnBrk="0" hangingPunct="1">
              <a:lnSpc>
                <a:spcPct val="117999"/>
              </a:lnSpc>
              <a:spcBef>
                <a:spcPts val="0"/>
              </a:spcBef>
              <a:spcAft>
                <a:spcPts val="0"/>
              </a:spcAft>
              <a:buClrTx/>
              <a:buSzTx/>
              <a:buFontTx/>
              <a:buNone/>
              <a:tabLst/>
              <a:defRPr/>
            </a:pPr>
            <a:endParaRPr lang="en-US" dirty="0" smtClean="0"/>
          </a:p>
        </p:txBody>
      </p:sp>
    </p:spTree>
    <p:extLst>
      <p:ext uri="{BB962C8B-B14F-4D97-AF65-F5344CB8AC3E}">
        <p14:creationId xmlns:p14="http://schemas.microsoft.com/office/powerpoint/2010/main" val="1667815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Tree>
    <p:extLst>
      <p:ext uri="{BB962C8B-B14F-4D97-AF65-F5344CB8AC3E}">
        <p14:creationId xmlns:p14="http://schemas.microsoft.com/office/powerpoint/2010/main" val="8319136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 </a:t>
            </a:r>
            <a:r>
              <a:rPr lang="en-US" b="1" dirty="0" smtClean="0"/>
              <a:t>two </a:t>
            </a:r>
            <a:r>
              <a:rPr lang="en-US" baseline="0" dirty="0" smtClean="0"/>
              <a:t>motivations to embark on this project</a:t>
            </a:r>
          </a:p>
          <a:p>
            <a:endParaRPr lang="en-US" baseline="0" dirty="0" smtClean="0"/>
          </a:p>
          <a:p>
            <a:pPr marL="457200" indent="-457200">
              <a:buAutoNum type="arabicPeriod"/>
            </a:pPr>
            <a:r>
              <a:rPr lang="en-US" baseline="0" dirty="0" smtClean="0"/>
              <a:t>The abundance of data. The data used in this project comes from two repositories, Genotype-Tissue Expression (</a:t>
            </a:r>
            <a:r>
              <a:rPr lang="en-US" baseline="0" dirty="0" err="1" smtClean="0"/>
              <a:t>GTEx</a:t>
            </a:r>
            <a:r>
              <a:rPr lang="en-US" baseline="0" dirty="0" smtClean="0"/>
              <a:t>) consortium which has close to 12000 samples of 53 tissues and the cancer genome atlas, 2.5 petabytes, 10 to the power 15 [more than 6 years of non-stop full HD video recording] from 33 cancer types</a:t>
            </a:r>
          </a:p>
        </p:txBody>
      </p:sp>
    </p:spTree>
    <p:extLst>
      <p:ext uri="{BB962C8B-B14F-4D97-AF65-F5344CB8AC3E}">
        <p14:creationId xmlns:p14="http://schemas.microsoft.com/office/powerpoint/2010/main" val="12936992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Shape 183"/>
          <p:cNvSpPr>
            <a:spLocks noGrp="1" noRot="1" noChangeAspect="1"/>
          </p:cNvSpPr>
          <p:nvPr>
            <p:ph type="sldImg"/>
          </p:nvPr>
        </p:nvSpPr>
        <p:spPr>
          <a:prstGeom prst="rect">
            <a:avLst/>
          </a:prstGeom>
        </p:spPr>
        <p:txBody>
          <a:bodyPr/>
          <a:lstStyle/>
          <a:p>
            <a:endParaRPr/>
          </a:p>
        </p:txBody>
      </p:sp>
      <p:sp>
        <p:nvSpPr>
          <p:cNvPr id="184" name="Shape 184"/>
          <p:cNvSpPr>
            <a:spLocks noGrp="1"/>
          </p:cNvSpPr>
          <p:nvPr>
            <p:ph type="body" sz="quarter" idx="1"/>
          </p:nvPr>
        </p:nvSpPr>
        <p:spPr>
          <a:prstGeom prst="rect">
            <a:avLst/>
          </a:prstGeom>
        </p:spPr>
        <p:txBody>
          <a:bodyPr/>
          <a:lstStyle/>
          <a:p>
            <a:r>
              <a:rPr lang="en-US" dirty="0" smtClean="0"/>
              <a:t>The second motivation is by</a:t>
            </a:r>
            <a:r>
              <a:rPr dirty="0" smtClean="0"/>
              <a:t> </a:t>
            </a:r>
            <a:r>
              <a:rPr dirty="0"/>
              <a:t>an article published on The Straits Times, five Singaporeans are diagnosed with colorectal cancer and two die of it </a:t>
            </a:r>
            <a:r>
              <a:rPr dirty="0" smtClean="0"/>
              <a:t>daily</a:t>
            </a:r>
            <a:r>
              <a:rPr lang="en-US" dirty="0" smtClean="0"/>
              <a:t>.</a:t>
            </a:r>
            <a:r>
              <a:rPr lang="en-US" baseline="0" dirty="0" smtClean="0"/>
              <a:t> Despite it being easy to treat, you can see from the table that it ranks highly amongst the top deadly cancers in SG for both male and females. </a:t>
            </a:r>
            <a:endParaRPr dirty="0"/>
          </a:p>
          <a:p>
            <a:endParaRPr dirty="0"/>
          </a:p>
          <a:p>
            <a:r>
              <a:rPr dirty="0"/>
              <a:t>Globally, colorectal cancer is the third most common cancer (Arnold et al., 2016), and by 2030, the expected death toll will reach 1.1 million. </a:t>
            </a:r>
            <a:endParaRPr lang="en-US" dirty="0" smtClean="0"/>
          </a:p>
          <a:p>
            <a:endParaRPr lang="en-US" dirty="0" smtClean="0"/>
          </a:p>
          <a:p>
            <a:r>
              <a:rPr lang="en-US" dirty="0" smtClean="0"/>
              <a:t>Thus,</a:t>
            </a:r>
            <a:r>
              <a:rPr lang="en-US" baseline="0" dirty="0" smtClean="0"/>
              <a:t> out of the 33 cancer types from the massive TCGA repository</a:t>
            </a:r>
            <a:r>
              <a:rPr lang="en-US" dirty="0" smtClean="0"/>
              <a:t> my</a:t>
            </a:r>
            <a:r>
              <a:rPr lang="en-US" baseline="0" dirty="0" smtClean="0"/>
              <a:t> report will focus on colorectal cancer.</a:t>
            </a: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 name="Shape 211"/>
          <p:cNvSpPr>
            <a:spLocks noGrp="1" noRot="1" noChangeAspect="1"/>
          </p:cNvSpPr>
          <p:nvPr>
            <p:ph type="sldImg"/>
          </p:nvPr>
        </p:nvSpPr>
        <p:spPr>
          <a:prstGeom prst="rect">
            <a:avLst/>
          </a:prstGeom>
        </p:spPr>
        <p:txBody>
          <a:bodyPr/>
          <a:lstStyle/>
          <a:p>
            <a:endParaRPr/>
          </a:p>
        </p:txBody>
      </p:sp>
      <p:sp>
        <p:nvSpPr>
          <p:cNvPr id="212" name="Shape 212"/>
          <p:cNvSpPr>
            <a:spLocks noGrp="1"/>
          </p:cNvSpPr>
          <p:nvPr>
            <p:ph type="body" sz="quarter" idx="1"/>
          </p:nvPr>
        </p:nvSpPr>
        <p:spPr>
          <a:prstGeom prst="rect">
            <a:avLst/>
          </a:prstGeom>
        </p:spPr>
        <p:txBody>
          <a:bodyPr/>
          <a:lstStyle/>
          <a:p>
            <a:r>
              <a:rPr lang="en-US" dirty="0" smtClean="0"/>
              <a:t>Before</a:t>
            </a:r>
            <a:r>
              <a:rPr lang="en-US" baseline="0" dirty="0" smtClean="0"/>
              <a:t> we jump into the main bulk of my report, we ought to look at some theory on neural networks</a:t>
            </a: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the usually what comes to mind when I think of neural</a:t>
            </a:r>
            <a:r>
              <a:rPr lang="en-US" baseline="0" dirty="0" smtClean="0"/>
              <a:t> network and I initially view it as black box where feed some inputs and it gives us an output and the magic that goes on behind is unknown</a:t>
            </a:r>
          </a:p>
          <a:p>
            <a:endParaRPr lang="en-US" baseline="0" dirty="0" smtClean="0"/>
          </a:p>
          <a:p>
            <a:r>
              <a:rPr lang="en-US" baseline="0" dirty="0" smtClean="0"/>
              <a:t>Although there is some truth to this statement, I wish to convince you that most of the mathematics to understand how it works is rather simple and is very useful to help me harness its power and understand its limitations</a:t>
            </a:r>
          </a:p>
        </p:txBody>
      </p:sp>
    </p:spTree>
    <p:extLst>
      <p:ext uri="{BB962C8B-B14F-4D97-AF65-F5344CB8AC3E}">
        <p14:creationId xmlns:p14="http://schemas.microsoft.com/office/powerpoint/2010/main" val="19785668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
        <p:cNvGrpSpPr/>
        <p:nvPr/>
      </p:nvGrpSpPr>
      <p:grpSpPr>
        <a:xfrm>
          <a:off x="0" y="0"/>
          <a:ext cx="0" cy="0"/>
          <a:chOff x="0" y="0"/>
          <a:chExt cx="0" cy="0"/>
        </a:xfrm>
      </p:grpSpPr>
      <p:sp>
        <p:nvSpPr>
          <p:cNvPr id="11" name="Title Text"/>
          <p:cNvSpPr txBox="1">
            <a:spLocks noGrp="1"/>
          </p:cNvSpPr>
          <p:nvPr>
            <p:ph type="title"/>
          </p:nvPr>
        </p:nvSpPr>
        <p:spPr>
          <a:xfrm>
            <a:off x="1270000" y="1638300"/>
            <a:ext cx="10464800" cy="3302000"/>
          </a:xfrm>
          <a:prstGeom prst="rect">
            <a:avLst/>
          </a:prstGeom>
        </p:spPr>
        <p:txBody>
          <a:bodyPr anchor="b"/>
          <a:lstStyle/>
          <a:p>
            <a:r>
              <a:t>Title Text</a:t>
            </a:r>
          </a:p>
        </p:txBody>
      </p:sp>
      <p:sp>
        <p:nvSpPr>
          <p:cNvPr id="12" name="Body Level One…"/>
          <p:cNvSpPr txBox="1">
            <a:spLocks noGrp="1"/>
          </p:cNvSpPr>
          <p:nvPr>
            <p:ph type="body" sz="quarter" idx="1"/>
          </p:nvPr>
        </p:nvSpPr>
        <p:spPr>
          <a:xfrm>
            <a:off x="1270000" y="5041900"/>
            <a:ext cx="10464800" cy="1130300"/>
          </a:xfrm>
          <a:prstGeom prst="rect">
            <a:avLst/>
          </a:prstGeom>
        </p:spPr>
        <p:txBody>
          <a:bodyPr anchor="t"/>
          <a:lstStyle>
            <a:lvl1pPr marL="0" indent="0" algn="ctr">
              <a:spcBef>
                <a:spcPts val="0"/>
              </a:spcBef>
              <a:buSzTx/>
              <a:buNone/>
              <a:defRPr sz="3700"/>
            </a:lvl1pPr>
            <a:lvl2pPr marL="0" indent="228600" algn="ctr">
              <a:spcBef>
                <a:spcPts val="0"/>
              </a:spcBef>
              <a:buSzTx/>
              <a:buNone/>
              <a:defRPr sz="3700"/>
            </a:lvl2pPr>
            <a:lvl3pPr marL="0" indent="457200" algn="ctr">
              <a:spcBef>
                <a:spcPts val="0"/>
              </a:spcBef>
              <a:buSzTx/>
              <a:buNone/>
              <a:defRPr sz="3700"/>
            </a:lvl3pPr>
            <a:lvl4pPr marL="0" indent="685800" algn="ctr">
              <a:spcBef>
                <a:spcPts val="0"/>
              </a:spcBef>
              <a:buSzTx/>
              <a:buNone/>
              <a:defRPr sz="3700"/>
            </a:lvl4pPr>
            <a:lvl5pPr marL="0" indent="914400" algn="ctr">
              <a:spcBef>
                <a:spcPts val="0"/>
              </a:spcBef>
              <a:buSzTx/>
              <a:buNone/>
              <a:defRPr sz="3700"/>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txBox="1">
            <a:spLocks noGrp="1"/>
          </p:cNvSpPr>
          <p:nvPr>
            <p:ph type="sldNum" sz="quarter" idx="2"/>
          </p:nvPr>
        </p:nvSpPr>
        <p:spPr>
          <a:xfrm>
            <a:off x="12380498" y="9409355"/>
            <a:ext cx="214802" cy="225703"/>
          </a:xfrm>
          <a:prstGeom prst="rect">
            <a:avLst/>
          </a:prstGeom>
        </p:spPr>
        <p:txBody>
          <a:bodyPr/>
          <a:lstStyle>
            <a:lvl1pPr>
              <a:defRPr sz="800" b="0" i="0">
                <a:solidFill>
                  <a:schemeClr val="tx2"/>
                </a:solidFill>
                <a:latin typeface="Helvetica Neue Medium" charset="0"/>
                <a:ea typeface="Helvetica Neue Medium" charset="0"/>
                <a:cs typeface="Helvetica Neue Medium" charset="0"/>
                <a:sym typeface="Helvetica Neue Thin"/>
              </a:defRPr>
            </a:lvl1pPr>
          </a:lstStyle>
          <a:p>
            <a:fld id="{86CB4B4D-7CA3-9044-876B-883B54F8677D}" type="slidenum">
              <a:rPr lang="uk-UA" smtClean="0"/>
              <a:pPr/>
              <a:t>‹#›</a:t>
            </a:fld>
            <a:endParaRPr lang="uk-UA" dirty="0"/>
          </a:p>
        </p:txBody>
      </p:sp>
      <p:sp>
        <p:nvSpPr>
          <p:cNvPr id="5" name="Rectangle"/>
          <p:cNvSpPr/>
          <p:nvPr userDrawn="1"/>
        </p:nvSpPr>
        <p:spPr>
          <a:xfrm>
            <a:off x="0" y="9290815"/>
            <a:ext cx="12032643" cy="462785"/>
          </a:xfrm>
          <a:prstGeom prst="rect">
            <a:avLst/>
          </a:prstGeom>
          <a:solidFill>
            <a:srgbClr val="003D7C"/>
          </a:solidFill>
          <a:ln w="12700">
            <a:miter lim="400000"/>
          </a:ln>
        </p:spPr>
        <p:txBody>
          <a:bodyPr lIns="50800" tIns="50800" rIns="50800" bIns="50800" anchor="b">
            <a:normAutofit fontScale="32500" lnSpcReduction="20000"/>
          </a:bodyPr>
          <a:lstStyle/>
          <a:p>
            <a:pPr lvl="2" algn="l">
              <a:defRPr sz="8000" b="0">
                <a:solidFill>
                  <a:srgbClr val="FFFFFF"/>
                </a:solidFill>
                <a:latin typeface="+mn-lt"/>
                <a:ea typeface="+mn-ea"/>
                <a:cs typeface="+mn-cs"/>
                <a:sym typeface="Helvetica Neue Medium"/>
              </a:defRPr>
            </a:pPr>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93" name="–Johnny Appleseed"/>
          <p:cNvSpPr txBox="1">
            <a:spLocks noGrp="1"/>
          </p:cNvSpPr>
          <p:nvPr>
            <p:ph type="body" sz="quarter" idx="13"/>
          </p:nvPr>
        </p:nvSpPr>
        <p:spPr>
          <a:xfrm>
            <a:off x="1270000" y="6362700"/>
            <a:ext cx="10464800" cy="461366"/>
          </a:xfrm>
          <a:prstGeom prst="rect">
            <a:avLst/>
          </a:prstGeom>
        </p:spPr>
        <p:txBody>
          <a:bodyPr anchor="t">
            <a:spAutoFit/>
          </a:bodyPr>
          <a:lstStyle>
            <a:lvl1pPr marL="0" indent="0" algn="ctr">
              <a:spcBef>
                <a:spcPts val="0"/>
              </a:spcBef>
              <a:buSzTx/>
              <a:buNone/>
              <a:defRPr sz="2400" i="1"/>
            </a:lvl1pPr>
          </a:lstStyle>
          <a:p>
            <a:r>
              <a:t>–Johnny Appleseed</a:t>
            </a:r>
          </a:p>
        </p:txBody>
      </p:sp>
      <p:sp>
        <p:nvSpPr>
          <p:cNvPr id="94" name="“Type a quote here.”"/>
          <p:cNvSpPr txBox="1">
            <a:spLocks noGrp="1"/>
          </p:cNvSpPr>
          <p:nvPr>
            <p:ph type="body" sz="quarter" idx="14"/>
          </p:nvPr>
        </p:nvSpPr>
        <p:spPr>
          <a:xfrm>
            <a:off x="1270000" y="4267112"/>
            <a:ext cx="10464800" cy="609776"/>
          </a:xfrm>
          <a:prstGeom prst="rect">
            <a:avLst/>
          </a:prstGeom>
        </p:spPr>
        <p:txBody>
          <a:bodyPr>
            <a:spAutoFit/>
          </a:bodyPr>
          <a:lstStyle>
            <a:lvl1pPr marL="0" indent="0" algn="ctr">
              <a:spcBef>
                <a:spcPts val="0"/>
              </a:spcBef>
              <a:buSzTx/>
              <a:buNone/>
              <a:defRPr sz="3400">
                <a:latin typeface="+mn-lt"/>
                <a:ea typeface="+mn-ea"/>
                <a:cs typeface="+mn-cs"/>
                <a:sym typeface="Helvetica Neue Medium"/>
              </a:defRPr>
            </a:lvl1pPr>
          </a:lstStyle>
          <a:p>
            <a:r>
              <a:t>“Type a quote here.” </a:t>
            </a:r>
          </a:p>
        </p:txBody>
      </p:sp>
      <p:sp>
        <p:nvSpPr>
          <p:cNvPr id="9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02" name="Image"/>
          <p:cNvSpPr>
            <a:spLocks noGrp="1"/>
          </p:cNvSpPr>
          <p:nvPr>
            <p:ph type="pic" idx="13"/>
          </p:nvPr>
        </p:nvSpPr>
        <p:spPr>
          <a:xfrm>
            <a:off x="0" y="0"/>
            <a:ext cx="13004800" cy="9753600"/>
          </a:xfrm>
          <a:prstGeom prst="rect">
            <a:avLst/>
          </a:prstGeom>
        </p:spPr>
        <p:txBody>
          <a:bodyPr lIns="91439" tIns="45719" rIns="91439" bIns="45719" anchor="t">
            <a:noAutofit/>
          </a:bodyPr>
          <a:lstStyle/>
          <a:p>
            <a:endParaRPr/>
          </a:p>
        </p:txBody>
      </p:sp>
      <p:sp>
        <p:nvSpPr>
          <p:cNvPr id="10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1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20" name="Image"/>
          <p:cNvSpPr>
            <a:spLocks noGrp="1"/>
          </p:cNvSpPr>
          <p:nvPr>
            <p:ph type="pic" idx="13"/>
          </p:nvPr>
        </p:nvSpPr>
        <p:spPr>
          <a:xfrm>
            <a:off x="1625600" y="673100"/>
            <a:ext cx="9753600" cy="5905500"/>
          </a:xfrm>
          <a:prstGeom prst="rect">
            <a:avLst/>
          </a:prstGeom>
        </p:spPr>
        <p:txBody>
          <a:bodyPr lIns="91439" tIns="45719" rIns="91439" bIns="45719" anchor="t">
            <a:noAutofit/>
          </a:bodyPr>
          <a:lstStyle/>
          <a:p>
            <a:endParaRPr/>
          </a:p>
        </p:txBody>
      </p:sp>
      <p:sp>
        <p:nvSpPr>
          <p:cNvPr id="21" name="Title Text"/>
          <p:cNvSpPr txBox="1">
            <a:spLocks noGrp="1"/>
          </p:cNvSpPr>
          <p:nvPr>
            <p:ph type="title"/>
          </p:nvPr>
        </p:nvSpPr>
        <p:spPr>
          <a:xfrm>
            <a:off x="1270000" y="6718300"/>
            <a:ext cx="10464800" cy="1422400"/>
          </a:xfrm>
          <a:prstGeom prst="rect">
            <a:avLst/>
          </a:prstGeom>
        </p:spPr>
        <p:txBody>
          <a:bodyPr anchor="b"/>
          <a:lstStyle/>
          <a:p>
            <a:r>
              <a:t>Title Text</a:t>
            </a:r>
          </a:p>
        </p:txBody>
      </p:sp>
      <p:sp>
        <p:nvSpPr>
          <p:cNvPr id="22" name="Body Level One…"/>
          <p:cNvSpPr txBox="1">
            <a:spLocks noGrp="1"/>
          </p:cNvSpPr>
          <p:nvPr>
            <p:ph type="body" sz="quarter" idx="1"/>
          </p:nvPr>
        </p:nvSpPr>
        <p:spPr>
          <a:xfrm>
            <a:off x="1270000" y="8153400"/>
            <a:ext cx="10464800" cy="1130300"/>
          </a:xfrm>
          <a:prstGeom prst="rect">
            <a:avLst/>
          </a:prstGeom>
        </p:spPr>
        <p:txBody>
          <a:bodyPr anchor="t"/>
          <a:lstStyle>
            <a:lvl1pPr marL="0" indent="0" algn="ctr">
              <a:spcBef>
                <a:spcPts val="0"/>
              </a:spcBef>
              <a:buSzTx/>
              <a:buNone/>
              <a:defRPr sz="3700"/>
            </a:lvl1pPr>
            <a:lvl2pPr marL="0" indent="228600" algn="ctr">
              <a:spcBef>
                <a:spcPts val="0"/>
              </a:spcBef>
              <a:buSzTx/>
              <a:buNone/>
              <a:defRPr sz="3700"/>
            </a:lvl2pPr>
            <a:lvl3pPr marL="0" indent="457200" algn="ctr">
              <a:spcBef>
                <a:spcPts val="0"/>
              </a:spcBef>
              <a:buSzTx/>
              <a:buNone/>
              <a:defRPr sz="3700"/>
            </a:lvl3pPr>
            <a:lvl4pPr marL="0" indent="685800" algn="ctr">
              <a:spcBef>
                <a:spcPts val="0"/>
              </a:spcBef>
              <a:buSzTx/>
              <a:buNone/>
              <a:defRPr sz="3700"/>
            </a:lvl4pPr>
            <a:lvl5pPr marL="0" indent="914400" algn="ctr">
              <a:spcBef>
                <a:spcPts val="0"/>
              </a:spcBef>
              <a:buSzTx/>
              <a:buNone/>
              <a:defRPr sz="3700"/>
            </a:lvl5pPr>
          </a:lstStyle>
          <a:p>
            <a:r>
              <a:t>Body Level One</a:t>
            </a:r>
          </a:p>
          <a:p>
            <a:pPr lvl="1"/>
            <a:r>
              <a:t>Body Level Two</a:t>
            </a:r>
          </a:p>
          <a:p>
            <a:pPr lvl="2"/>
            <a:r>
              <a:t>Body Level Three</a:t>
            </a:r>
          </a:p>
          <a:p>
            <a:pPr lvl="3"/>
            <a:r>
              <a:t>Body Level Four</a:t>
            </a:r>
          </a:p>
          <a:p>
            <a:pPr lvl="4"/>
            <a:r>
              <a:t>Body Level Five</a:t>
            </a:r>
          </a:p>
        </p:txBody>
      </p:sp>
      <p:sp>
        <p:nvSpPr>
          <p:cNvPr id="23" name="Slide Number"/>
          <p:cNvSpPr txBox="1">
            <a:spLocks noGrp="1"/>
          </p:cNvSpPr>
          <p:nvPr>
            <p:ph type="sldNum" sz="quarter" idx="2"/>
          </p:nvPr>
        </p:nvSpPr>
        <p:spPr>
          <a:xfrm>
            <a:off x="12307654" y="9283700"/>
            <a:ext cx="340259" cy="324306"/>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30" name="Title Text"/>
          <p:cNvSpPr txBox="1">
            <a:spLocks noGrp="1"/>
          </p:cNvSpPr>
          <p:nvPr>
            <p:ph type="title"/>
          </p:nvPr>
        </p:nvSpPr>
        <p:spPr>
          <a:xfrm>
            <a:off x="1270000" y="3225800"/>
            <a:ext cx="10464800" cy="3302000"/>
          </a:xfrm>
          <a:prstGeom prst="rect">
            <a:avLst/>
          </a:prstGeom>
        </p:spPr>
        <p:txBody>
          <a:bodyPr/>
          <a:lstStyle/>
          <a:p>
            <a:r>
              <a:t>Title Text</a:t>
            </a:r>
          </a:p>
        </p:txBody>
      </p:sp>
      <p:sp>
        <p:nvSpPr>
          <p:cNvPr id="3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38" name="Image"/>
          <p:cNvSpPr>
            <a:spLocks noGrp="1"/>
          </p:cNvSpPr>
          <p:nvPr>
            <p:ph type="pic" sz="half" idx="13"/>
          </p:nvPr>
        </p:nvSpPr>
        <p:spPr>
          <a:xfrm>
            <a:off x="6718300" y="635000"/>
            <a:ext cx="5334000" cy="8216900"/>
          </a:xfrm>
          <a:prstGeom prst="rect">
            <a:avLst/>
          </a:prstGeom>
        </p:spPr>
        <p:txBody>
          <a:bodyPr lIns="91439" tIns="45719" rIns="91439" bIns="45719" anchor="t">
            <a:noAutofit/>
          </a:bodyPr>
          <a:lstStyle/>
          <a:p>
            <a:endParaRPr/>
          </a:p>
        </p:txBody>
      </p:sp>
      <p:sp>
        <p:nvSpPr>
          <p:cNvPr id="39" name="Title Text"/>
          <p:cNvSpPr txBox="1">
            <a:spLocks noGrp="1"/>
          </p:cNvSpPr>
          <p:nvPr>
            <p:ph type="title"/>
          </p:nvPr>
        </p:nvSpPr>
        <p:spPr>
          <a:xfrm>
            <a:off x="952500" y="635000"/>
            <a:ext cx="5334000" cy="3987800"/>
          </a:xfrm>
          <a:prstGeom prst="rect">
            <a:avLst/>
          </a:prstGeom>
        </p:spPr>
        <p:txBody>
          <a:bodyPr anchor="b"/>
          <a:lstStyle>
            <a:lvl1pPr>
              <a:defRPr sz="6000"/>
            </a:lvl1pPr>
          </a:lstStyle>
          <a:p>
            <a:r>
              <a:t>Title Text</a:t>
            </a:r>
          </a:p>
        </p:txBody>
      </p:sp>
      <p:sp>
        <p:nvSpPr>
          <p:cNvPr id="40" name="Body Level One…"/>
          <p:cNvSpPr txBox="1">
            <a:spLocks noGrp="1"/>
          </p:cNvSpPr>
          <p:nvPr>
            <p:ph type="body" sz="quarter" idx="1"/>
          </p:nvPr>
        </p:nvSpPr>
        <p:spPr>
          <a:xfrm>
            <a:off x="952500" y="4724400"/>
            <a:ext cx="5334000" cy="4114800"/>
          </a:xfrm>
          <a:prstGeom prst="rect">
            <a:avLst/>
          </a:prstGeom>
        </p:spPr>
        <p:txBody>
          <a:bodyPr anchor="t"/>
          <a:lstStyle>
            <a:lvl1pPr marL="0" indent="0" algn="ctr">
              <a:spcBef>
                <a:spcPts val="0"/>
              </a:spcBef>
              <a:buSzTx/>
              <a:buNone/>
              <a:defRPr sz="3700"/>
            </a:lvl1pPr>
            <a:lvl2pPr marL="0" indent="228600" algn="ctr">
              <a:spcBef>
                <a:spcPts val="0"/>
              </a:spcBef>
              <a:buSzTx/>
              <a:buNone/>
              <a:defRPr sz="3700"/>
            </a:lvl2pPr>
            <a:lvl3pPr marL="0" indent="457200" algn="ctr">
              <a:spcBef>
                <a:spcPts val="0"/>
              </a:spcBef>
              <a:buSzTx/>
              <a:buNone/>
              <a:defRPr sz="3700"/>
            </a:lvl3pPr>
            <a:lvl4pPr marL="0" indent="685800" algn="ctr">
              <a:spcBef>
                <a:spcPts val="0"/>
              </a:spcBef>
              <a:buSzTx/>
              <a:buNone/>
              <a:defRPr sz="3700"/>
            </a:lvl4pPr>
            <a:lvl5pPr marL="0" indent="914400" algn="ctr">
              <a:spcBef>
                <a:spcPts val="0"/>
              </a:spcBef>
              <a:buSzTx/>
              <a:buNone/>
              <a:defRPr sz="3700"/>
            </a:lvl5pPr>
          </a:lstStyle>
          <a:p>
            <a:r>
              <a:t>Body Level One</a:t>
            </a:r>
          </a:p>
          <a:p>
            <a:pPr lvl="1"/>
            <a:r>
              <a:t>Body Level Two</a:t>
            </a:r>
          </a:p>
          <a:p>
            <a:pPr lvl="2"/>
            <a:r>
              <a:t>Body Level Three</a:t>
            </a:r>
          </a:p>
          <a:p>
            <a:pPr lvl="3"/>
            <a:r>
              <a:t>Body Level Four</a:t>
            </a:r>
          </a:p>
          <a:p>
            <a:pPr lvl="4"/>
            <a:r>
              <a:t>Body Level Five</a:t>
            </a:r>
          </a:p>
        </p:txBody>
      </p:sp>
      <p:sp>
        <p:nvSpPr>
          <p:cNvPr id="4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48" name="Title Text"/>
          <p:cNvSpPr txBox="1">
            <a:spLocks noGrp="1"/>
          </p:cNvSpPr>
          <p:nvPr>
            <p:ph type="title"/>
          </p:nvPr>
        </p:nvSpPr>
        <p:spPr>
          <a:prstGeom prst="rect">
            <a:avLst/>
          </a:prstGeom>
        </p:spPr>
        <p:txBody>
          <a:bodyPr/>
          <a:lstStyle/>
          <a:p>
            <a:r>
              <a:t>Title Text</a:t>
            </a:r>
          </a:p>
        </p:txBody>
      </p:sp>
      <p:sp>
        <p:nvSpPr>
          <p:cNvPr id="4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6" name="Title Text"/>
          <p:cNvSpPr txBox="1">
            <a:spLocks noGrp="1"/>
          </p:cNvSpPr>
          <p:nvPr>
            <p:ph type="title"/>
          </p:nvPr>
        </p:nvSpPr>
        <p:spPr>
          <a:prstGeom prst="rect">
            <a:avLst/>
          </a:prstGeom>
        </p:spPr>
        <p:txBody>
          <a:bodyPr/>
          <a:lstStyle/>
          <a:p>
            <a:r>
              <a:t>Title Text</a:t>
            </a:r>
          </a:p>
        </p:txBody>
      </p:sp>
      <p:sp>
        <p:nvSpPr>
          <p:cNvPr id="57"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5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5" name="Image"/>
          <p:cNvSpPr>
            <a:spLocks noGrp="1"/>
          </p:cNvSpPr>
          <p:nvPr>
            <p:ph type="pic" sz="half" idx="13"/>
          </p:nvPr>
        </p:nvSpPr>
        <p:spPr>
          <a:xfrm>
            <a:off x="6718300" y="2590800"/>
            <a:ext cx="5334000" cy="6286500"/>
          </a:xfrm>
          <a:prstGeom prst="rect">
            <a:avLst/>
          </a:prstGeom>
        </p:spPr>
        <p:txBody>
          <a:bodyPr lIns="91439" tIns="45719" rIns="91439" bIns="45719" anchor="t">
            <a:noAutofit/>
          </a:bodyPr>
          <a:lstStyle/>
          <a:p>
            <a:endParaRPr/>
          </a:p>
        </p:txBody>
      </p:sp>
      <p:sp>
        <p:nvSpPr>
          <p:cNvPr id="66" name="Title Text"/>
          <p:cNvSpPr txBox="1">
            <a:spLocks noGrp="1"/>
          </p:cNvSpPr>
          <p:nvPr>
            <p:ph type="title"/>
          </p:nvPr>
        </p:nvSpPr>
        <p:spPr>
          <a:prstGeom prst="rect">
            <a:avLst/>
          </a:prstGeom>
        </p:spPr>
        <p:txBody>
          <a:bodyPr/>
          <a:lstStyle/>
          <a:p>
            <a:r>
              <a:t>Title Text</a:t>
            </a:r>
          </a:p>
        </p:txBody>
      </p:sp>
      <p:sp>
        <p:nvSpPr>
          <p:cNvPr id="67" name="Body Level One…"/>
          <p:cNvSpPr txBox="1">
            <a:spLocks noGrp="1"/>
          </p:cNvSpPr>
          <p:nvPr>
            <p:ph type="body" sz="half" idx="1"/>
          </p:nvPr>
        </p:nvSpPr>
        <p:spPr>
          <a:xfrm>
            <a:off x="952500" y="2590800"/>
            <a:ext cx="5334000" cy="6286500"/>
          </a:xfrm>
          <a:prstGeom prst="rect">
            <a:avLst/>
          </a:prstGeom>
        </p:spPr>
        <p:txBody>
          <a:bodyPr/>
          <a:lstStyle>
            <a:lvl1pPr marL="342900" indent="-342900">
              <a:spcBef>
                <a:spcPts val="3200"/>
              </a:spcBef>
              <a:defRPr sz="2800"/>
            </a:lvl1pPr>
            <a:lvl2pPr marL="685800" indent="-342900">
              <a:spcBef>
                <a:spcPts val="3200"/>
              </a:spcBef>
              <a:defRPr sz="2800"/>
            </a:lvl2pPr>
            <a:lvl3pPr marL="1028700" indent="-342900">
              <a:spcBef>
                <a:spcPts val="3200"/>
              </a:spcBef>
              <a:defRPr sz="2800"/>
            </a:lvl3pPr>
            <a:lvl4pPr marL="1371600" indent="-342900">
              <a:spcBef>
                <a:spcPts val="3200"/>
              </a:spcBef>
              <a:defRPr sz="2800"/>
            </a:lvl4pPr>
            <a:lvl5pPr marL="1714500" indent="-342900">
              <a:spcBef>
                <a:spcPts val="3200"/>
              </a:spcBef>
              <a:defRPr sz="2800"/>
            </a:lvl5pPr>
          </a:lstStyle>
          <a:p>
            <a:r>
              <a:t>Body Level One</a:t>
            </a:r>
          </a:p>
          <a:p>
            <a:pPr lvl="1"/>
            <a:r>
              <a:t>Body Level Two</a:t>
            </a:r>
          </a:p>
          <a:p>
            <a:pPr lvl="2"/>
            <a:r>
              <a:t>Body Level Three</a:t>
            </a:r>
          </a:p>
          <a:p>
            <a:pPr lvl="3"/>
            <a:r>
              <a:t>Body Level Four</a:t>
            </a:r>
          </a:p>
          <a:p>
            <a:pPr lvl="4"/>
            <a:r>
              <a:t>Body Level Five</a:t>
            </a:r>
          </a:p>
        </p:txBody>
      </p:sp>
      <p:sp>
        <p:nvSpPr>
          <p:cNvPr id="68" name="Slide Number"/>
          <p:cNvSpPr txBox="1">
            <a:spLocks noGrp="1"/>
          </p:cNvSpPr>
          <p:nvPr>
            <p:ph type="sldNum" sz="quarter" idx="2"/>
          </p:nvPr>
        </p:nvSpPr>
        <p:spPr>
          <a:xfrm>
            <a:off x="6328884" y="9296400"/>
            <a:ext cx="340259" cy="342900"/>
          </a:xfrm>
          <a:prstGeom prst="rect">
            <a:avLst/>
          </a:prstGeom>
        </p:spPr>
        <p:txBody>
          <a:bodyPr/>
          <a:lstStyle>
            <a:lvl1pPr>
              <a:defRPr>
                <a:latin typeface="Helvetica Light"/>
                <a:ea typeface="Helvetica Light"/>
                <a:cs typeface="Helvetica Light"/>
                <a:sym typeface="Helvetica Light"/>
              </a:defRPr>
            </a:lvl1p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75" name="Body Level One…"/>
          <p:cNvSpPr txBox="1">
            <a:spLocks noGrp="1"/>
          </p:cNvSpPr>
          <p:nvPr>
            <p:ph type="body" idx="1"/>
          </p:nvPr>
        </p:nvSpPr>
        <p:spPr>
          <a:xfrm>
            <a:off x="952500" y="1270000"/>
            <a:ext cx="11099800" cy="7213600"/>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7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83" name="Image"/>
          <p:cNvSpPr>
            <a:spLocks noGrp="1"/>
          </p:cNvSpPr>
          <p:nvPr>
            <p:ph type="pic" sz="quarter" idx="13"/>
          </p:nvPr>
        </p:nvSpPr>
        <p:spPr>
          <a:xfrm>
            <a:off x="6718300" y="5092700"/>
            <a:ext cx="5334000" cy="3771900"/>
          </a:xfrm>
          <a:prstGeom prst="rect">
            <a:avLst/>
          </a:prstGeom>
        </p:spPr>
        <p:txBody>
          <a:bodyPr lIns="91439" tIns="45719" rIns="91439" bIns="45719" anchor="t">
            <a:noAutofit/>
          </a:bodyPr>
          <a:lstStyle/>
          <a:p>
            <a:endParaRPr/>
          </a:p>
        </p:txBody>
      </p:sp>
      <p:sp>
        <p:nvSpPr>
          <p:cNvPr id="84" name="Image"/>
          <p:cNvSpPr>
            <a:spLocks noGrp="1"/>
          </p:cNvSpPr>
          <p:nvPr>
            <p:ph type="pic" sz="quarter" idx="14"/>
          </p:nvPr>
        </p:nvSpPr>
        <p:spPr>
          <a:xfrm>
            <a:off x="6718300" y="889000"/>
            <a:ext cx="5334000" cy="3771900"/>
          </a:xfrm>
          <a:prstGeom prst="rect">
            <a:avLst/>
          </a:prstGeom>
        </p:spPr>
        <p:txBody>
          <a:bodyPr lIns="91439" tIns="45719" rIns="91439" bIns="45719" anchor="t">
            <a:noAutofit/>
          </a:bodyPr>
          <a:lstStyle/>
          <a:p>
            <a:endParaRPr/>
          </a:p>
        </p:txBody>
      </p:sp>
      <p:sp>
        <p:nvSpPr>
          <p:cNvPr id="85" name="Image"/>
          <p:cNvSpPr>
            <a:spLocks noGrp="1"/>
          </p:cNvSpPr>
          <p:nvPr>
            <p:ph type="pic" sz="half" idx="15"/>
          </p:nvPr>
        </p:nvSpPr>
        <p:spPr>
          <a:xfrm>
            <a:off x="952500" y="889000"/>
            <a:ext cx="5334000" cy="7975600"/>
          </a:xfrm>
          <a:prstGeom prst="rect">
            <a:avLst/>
          </a:prstGeom>
        </p:spPr>
        <p:txBody>
          <a:bodyPr lIns="91439" tIns="45719" rIns="91439" bIns="45719" anchor="t">
            <a:noAutofit/>
          </a:bodyPr>
          <a:lstStyle/>
          <a:p>
            <a:endParaRPr/>
          </a:p>
        </p:txBody>
      </p:sp>
      <p:sp>
        <p:nvSpPr>
          <p:cNvPr id="8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952500" y="254000"/>
            <a:ext cx="11099800" cy="2159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a:bodyPr>
          <a:lstStyle/>
          <a:p>
            <a:r>
              <a:t>Title Text</a:t>
            </a:r>
          </a:p>
        </p:txBody>
      </p:sp>
      <p:sp>
        <p:nvSpPr>
          <p:cNvPr id="3" name="Body Level One…"/>
          <p:cNvSpPr txBox="1">
            <a:spLocks noGrp="1"/>
          </p:cNvSpPr>
          <p:nvPr>
            <p:ph type="body" idx="1"/>
          </p:nvPr>
        </p:nvSpPr>
        <p:spPr>
          <a:xfrm>
            <a:off x="952500" y="2590800"/>
            <a:ext cx="11099800" cy="62865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12052300" y="9284208"/>
            <a:ext cx="340259" cy="324306"/>
          </a:xfrm>
          <a:prstGeom prst="rect">
            <a:avLst/>
          </a:prstGeom>
          <a:ln w="12700">
            <a:miter lim="400000"/>
          </a:ln>
        </p:spPr>
        <p:txBody>
          <a:bodyPr wrap="none" lIns="50800" tIns="50800" rIns="50800" bIns="50800">
            <a:spAutoFit/>
          </a:bodyPr>
          <a:lstStyle>
            <a:lvl1pPr>
              <a:defRPr sz="1600" b="0">
                <a:latin typeface="Helvetica Neue Light"/>
                <a:ea typeface="Helvetica Neue Light"/>
                <a:cs typeface="Helvetica Neue Light"/>
                <a:sym typeface="Helvetica Neue Light"/>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spd="med"/>
  <p:hf hdr="0" ftr="0" dt="0"/>
  <p:txStyles>
    <p:titleStyle>
      <a:lvl1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1pPr>
      <a:lvl2pPr marL="0" marR="0" indent="228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2pPr>
      <a:lvl3pPr marL="0" marR="0" indent="457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3pPr>
      <a:lvl4pPr marL="0" marR="0" indent="685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4pPr>
      <a:lvl5pPr marL="0" marR="0" indent="9144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5pPr>
      <a:lvl6pPr marL="0" marR="0" indent="11430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6pPr>
      <a:lvl7pPr marL="0" marR="0" indent="1371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7pPr>
      <a:lvl8pPr marL="0" marR="0" indent="1600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8pPr>
      <a:lvl9pPr marL="0" marR="0" indent="1828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9pPr>
    </p:titleStyle>
    <p:bodyStyle>
      <a:lvl1pPr marL="444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1pPr>
      <a:lvl2pPr marL="889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2pPr>
      <a:lvl3pPr marL="1333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3pPr>
      <a:lvl4pPr marL="1778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4pPr>
      <a:lvl5pPr marL="2222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5pPr>
      <a:lvl6pPr marL="2667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6pPr>
      <a:lvl7pPr marL="3111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7pPr>
      <a:lvl8pPr marL="3556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8pPr>
      <a:lvl9pPr marL="4000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9pPr>
    </p:bodyStyle>
    <p:otherStyle>
      <a:lvl1pPr marL="0" marR="0" indent="0" algn="ctr" defTabSz="584200" rtl="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Helvetica Neue Light"/>
        </a:defRPr>
      </a:lvl1pPr>
      <a:lvl2pPr marL="0" marR="0" indent="228600" algn="ctr" defTabSz="584200" rtl="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Helvetica Neue Light"/>
        </a:defRPr>
      </a:lvl2pPr>
      <a:lvl3pPr marL="0" marR="0" indent="457200" algn="ctr" defTabSz="584200" rtl="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Helvetica Neue Light"/>
        </a:defRPr>
      </a:lvl3pPr>
      <a:lvl4pPr marL="0" marR="0" indent="685800" algn="ctr" defTabSz="584200" rtl="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Helvetica Neue Light"/>
        </a:defRPr>
      </a:lvl4pPr>
      <a:lvl5pPr marL="0" marR="0" indent="914400" algn="ctr" defTabSz="584200" rtl="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Helvetica Neue Light"/>
        </a:defRPr>
      </a:lvl5pPr>
      <a:lvl6pPr marL="0" marR="0" indent="1143000" algn="ctr" defTabSz="584200" rtl="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Helvetica Neue Light"/>
        </a:defRPr>
      </a:lvl6pPr>
      <a:lvl7pPr marL="0" marR="0" indent="1371600" algn="ctr" defTabSz="584200" rtl="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Helvetica Neue Light"/>
        </a:defRPr>
      </a:lvl7pPr>
      <a:lvl8pPr marL="0" marR="0" indent="1600200" algn="ctr" defTabSz="584200" rtl="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Helvetica Neue Light"/>
        </a:defRPr>
      </a:lvl8pPr>
      <a:lvl9pPr marL="0" marR="0" indent="1828800" algn="ctr" defTabSz="584200" rtl="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Helvetica Neue Light"/>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image" Target="../media/image7.jpeg"/><Relationship Id="rId4" Type="http://schemas.microsoft.com/office/2007/relationships/hdphoto" Target="../media/hdphoto1.wdp"/><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8.tiff"/></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5" Type="http://schemas.openxmlformats.org/officeDocument/2006/relationships/image" Target="../media/image23.png"/><Relationship Id="rId6" Type="http://schemas.openxmlformats.org/officeDocument/2006/relationships/image" Target="../media/image9.tiff"/><Relationship Id="rId7" Type="http://schemas.openxmlformats.org/officeDocument/2006/relationships/image" Target="../media/image10.tiff"/><Relationship Id="rId8" Type="http://schemas.openxmlformats.org/officeDocument/2006/relationships/image" Target="../media/image11.tiff"/><Relationship Id="rId9" Type="http://schemas.openxmlformats.org/officeDocument/2006/relationships/image" Target="../media/image12.png"/><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5.png"/><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1" Type="http://schemas.openxmlformats.org/officeDocument/2006/relationships/image" Target="../media/image27.png"/><Relationship Id="rId12" Type="http://schemas.openxmlformats.org/officeDocument/2006/relationships/image" Target="../media/image28.png"/><Relationship Id="rId13" Type="http://schemas.openxmlformats.org/officeDocument/2006/relationships/image" Target="../media/image29.png"/><Relationship Id="rId14" Type="http://schemas.openxmlformats.org/officeDocument/2006/relationships/image" Target="../media/image30.png"/><Relationship Id="rId15" Type="http://schemas.openxmlformats.org/officeDocument/2006/relationships/image" Target="../media/image31.png"/><Relationship Id="rId16" Type="http://schemas.openxmlformats.org/officeDocument/2006/relationships/image" Target="../media/image150.png"/><Relationship Id="rId17" Type="http://schemas.openxmlformats.org/officeDocument/2006/relationships/image" Target="../media/image33.png"/><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18.png"/><Relationship Id="rId6" Type="http://schemas.openxmlformats.org/officeDocument/2006/relationships/image" Target="../media/image19.png"/><Relationship Id="rId7" Type="http://schemas.openxmlformats.org/officeDocument/2006/relationships/image" Target="../media/image20.png"/><Relationship Id="rId8" Type="http://schemas.openxmlformats.org/officeDocument/2006/relationships/image" Target="../media/image24.png"/><Relationship Id="rId9" Type="http://schemas.openxmlformats.org/officeDocument/2006/relationships/image" Target="../media/image25.png"/><Relationship Id="rId10" Type="http://schemas.openxmlformats.org/officeDocument/2006/relationships/image" Target="../media/image26.png"/></Relationships>
</file>

<file path=ppt/slides/_rels/slide15.xml.rels><?xml version="1.0" encoding="UTF-8" standalone="yes"?>
<Relationships xmlns="http://schemas.openxmlformats.org/package/2006/relationships"><Relationship Id="rId11" Type="http://schemas.openxmlformats.org/officeDocument/2006/relationships/image" Target="../media/image28.png"/><Relationship Id="rId12" Type="http://schemas.openxmlformats.org/officeDocument/2006/relationships/image" Target="../media/image29.png"/><Relationship Id="rId13" Type="http://schemas.openxmlformats.org/officeDocument/2006/relationships/image" Target="../media/image33.png"/><Relationship Id="rId14" Type="http://schemas.openxmlformats.org/officeDocument/2006/relationships/image" Target="../media/image38.png"/><Relationship Id="rId15" Type="http://schemas.openxmlformats.org/officeDocument/2006/relationships/image" Target="../media/image39.png"/><Relationship Id="rId16" Type="http://schemas.openxmlformats.org/officeDocument/2006/relationships/image" Target="../media/image40.png"/><Relationship Id="rId1" Type="http://schemas.openxmlformats.org/officeDocument/2006/relationships/slideLayout" Target="../slideLayouts/slideLayout1.xml"/><Relationship Id="rId2" Type="http://schemas.openxmlformats.org/officeDocument/2006/relationships/image" Target="../media/image16.png"/><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19.png"/><Relationship Id="rId6" Type="http://schemas.openxmlformats.org/officeDocument/2006/relationships/image" Target="../media/image34.png"/><Relationship Id="rId7" Type="http://schemas.openxmlformats.org/officeDocument/2006/relationships/image" Target="../media/image35.png"/><Relationship Id="rId8" Type="http://schemas.openxmlformats.org/officeDocument/2006/relationships/image" Target="../media/image36.png"/><Relationship Id="rId9" Type="http://schemas.openxmlformats.org/officeDocument/2006/relationships/image" Target="../media/image37.png"/><Relationship Id="rId10" Type="http://schemas.openxmlformats.org/officeDocument/2006/relationships/image" Target="../media/image2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32.png"/></Relationships>
</file>

<file path=ppt/slides/_rels/slide17.xml.rels><?xml version="1.0" encoding="UTF-8" standalone="yes"?>
<Relationships xmlns="http://schemas.openxmlformats.org/package/2006/relationships"><Relationship Id="rId3" Type="http://schemas.openxmlformats.org/officeDocument/2006/relationships/image" Target="../media/image41.png"/><Relationship Id="rId4" Type="http://schemas.openxmlformats.org/officeDocument/2006/relationships/image" Target="../media/image42.png"/><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3.jpeg"/><Relationship Id="rId3" Type="http://schemas.microsoft.com/office/2007/relationships/hdphoto" Target="../media/hdphoto2.wdp"/></Relationships>
</file>

<file path=ppt/slides/_rels/slide2.xml.rels><?xml version="1.0" encoding="UTF-8" standalone="yes"?>
<Relationships xmlns="http://schemas.openxmlformats.org/package/2006/relationships"><Relationship Id="rId3" Type="http://schemas.openxmlformats.org/officeDocument/2006/relationships/image" Target="../media/image2.tiff"/><Relationship Id="rId4" Type="http://schemas.openxmlformats.org/officeDocument/2006/relationships/image" Target="../media/image3.jpeg"/><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44.tif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45.tiff"/></Relationships>
</file>

<file path=ppt/slides/_rels/slide22.xml.rels><?xml version="1.0" encoding="UTF-8" standalone="yes"?>
<Relationships xmlns="http://schemas.openxmlformats.org/package/2006/relationships"><Relationship Id="rId3" Type="http://schemas.openxmlformats.org/officeDocument/2006/relationships/image" Target="../media/image45.tiff"/><Relationship Id="rId4" Type="http://schemas.openxmlformats.org/officeDocument/2006/relationships/image" Target="../media/image46.png"/><Relationship Id="rId5" Type="http://schemas.openxmlformats.org/officeDocument/2006/relationships/image" Target="../media/image47.png"/><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23.xml.rels><?xml version="1.0" encoding="UTF-8" standalone="yes"?>
<Relationships xmlns="http://schemas.openxmlformats.org/package/2006/relationships"><Relationship Id="rId3" Type="http://schemas.openxmlformats.org/officeDocument/2006/relationships/image" Target="../media/image48.png"/><Relationship Id="rId4" Type="http://schemas.openxmlformats.org/officeDocument/2006/relationships/image" Target="../media/image49.jpeg"/><Relationship Id="rId5" Type="http://schemas.microsoft.com/office/2007/relationships/hdphoto" Target="../media/hdphoto3.wdp"/><Relationship Id="rId6" Type="http://schemas.openxmlformats.org/officeDocument/2006/relationships/image" Target="../media/image50.png"/><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24.xml.rels><?xml version="1.0" encoding="UTF-8" standalone="yes"?>
<Relationships xmlns="http://schemas.openxmlformats.org/package/2006/relationships"><Relationship Id="rId3" Type="http://schemas.openxmlformats.org/officeDocument/2006/relationships/image" Target="../media/image51.tiff"/><Relationship Id="rId4" Type="http://schemas.openxmlformats.org/officeDocument/2006/relationships/image" Target="../media/image52.png"/><Relationship Id="rId5" Type="http://schemas.openxmlformats.org/officeDocument/2006/relationships/image" Target="../media/image53.png"/><Relationship Id="rId6" Type="http://schemas.openxmlformats.org/officeDocument/2006/relationships/image" Target="../media/image54.png"/><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25.xml.rels><?xml version="1.0" encoding="UTF-8" standalone="yes"?>
<Relationships xmlns="http://schemas.openxmlformats.org/package/2006/relationships"><Relationship Id="rId11" Type="http://schemas.openxmlformats.org/officeDocument/2006/relationships/image" Target="../media/image63.png"/><Relationship Id="rId12" Type="http://schemas.openxmlformats.org/officeDocument/2006/relationships/image" Target="../media/image64.jpeg"/><Relationship Id="rId13" Type="http://schemas.microsoft.com/office/2007/relationships/hdphoto" Target="../media/hdphoto4.wdp"/><Relationship Id="rId14" Type="http://schemas.openxmlformats.org/officeDocument/2006/relationships/image" Target="../media/image65.tiff"/><Relationship Id="rId15" Type="http://schemas.openxmlformats.org/officeDocument/2006/relationships/image" Target="../media/image66.jpeg"/><Relationship Id="rId16" Type="http://schemas.microsoft.com/office/2007/relationships/hdphoto" Target="../media/hdphoto5.wdp"/><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55.png"/><Relationship Id="rId4" Type="http://schemas.openxmlformats.org/officeDocument/2006/relationships/image" Target="../media/image56.png"/><Relationship Id="rId5" Type="http://schemas.openxmlformats.org/officeDocument/2006/relationships/image" Target="../media/image57.png"/><Relationship Id="rId6" Type="http://schemas.openxmlformats.org/officeDocument/2006/relationships/image" Target="../media/image58.png"/><Relationship Id="rId7" Type="http://schemas.openxmlformats.org/officeDocument/2006/relationships/image" Target="../media/image59.png"/><Relationship Id="rId8" Type="http://schemas.openxmlformats.org/officeDocument/2006/relationships/image" Target="../media/image60.png"/><Relationship Id="rId9" Type="http://schemas.openxmlformats.org/officeDocument/2006/relationships/image" Target="../media/image61.png"/><Relationship Id="rId10" Type="http://schemas.openxmlformats.org/officeDocument/2006/relationships/image" Target="../media/image62.png"/></Relationships>
</file>

<file path=ppt/slides/_rels/slide26.xml.rels><?xml version="1.0" encoding="UTF-8" standalone="yes"?>
<Relationships xmlns="http://schemas.openxmlformats.org/package/2006/relationships"><Relationship Id="rId3" Type="http://schemas.openxmlformats.org/officeDocument/2006/relationships/image" Target="../media/image67.png"/><Relationship Id="rId4" Type="http://schemas.microsoft.com/office/2007/relationships/hdphoto" Target="../media/hdphoto6.wdp"/><Relationship Id="rId5" Type="http://schemas.openxmlformats.org/officeDocument/2006/relationships/image" Target="../media/image68.png"/><Relationship Id="rId6" Type="http://schemas.openxmlformats.org/officeDocument/2006/relationships/image" Target="../media/image69.png"/><Relationship Id="rId7" Type="http://schemas.microsoft.com/office/2007/relationships/hdphoto" Target="../media/hdphoto7.wdp"/><Relationship Id="rId1" Type="http://schemas.openxmlformats.org/officeDocument/2006/relationships/slideLayout" Target="../slideLayouts/slideLayout1.xml"/><Relationship Id="rId2" Type="http://schemas.openxmlformats.org/officeDocument/2006/relationships/notesSlide" Target="../notesSlides/notesSlide2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28.xml.rels><?xml version="1.0" encoding="UTF-8" standalone="yes"?>
<Relationships xmlns="http://schemas.openxmlformats.org/package/2006/relationships"><Relationship Id="rId11" Type="http://schemas.openxmlformats.org/officeDocument/2006/relationships/image" Target="../media/image77.png"/><Relationship Id="rId12" Type="http://schemas.openxmlformats.org/officeDocument/2006/relationships/image" Target="../media/image78.png"/><Relationship Id="rId13" Type="http://schemas.openxmlformats.org/officeDocument/2006/relationships/image" Target="../media/image79.png"/><Relationship Id="rId14" Type="http://schemas.openxmlformats.org/officeDocument/2006/relationships/image" Target="../media/image80.png"/><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70.png"/><Relationship Id="rId4" Type="http://schemas.openxmlformats.org/officeDocument/2006/relationships/image" Target="../media/image700.png"/><Relationship Id="rId5" Type="http://schemas.openxmlformats.org/officeDocument/2006/relationships/image" Target="../media/image71.png"/><Relationship Id="rId6" Type="http://schemas.openxmlformats.org/officeDocument/2006/relationships/image" Target="../media/image72.png"/><Relationship Id="rId7" Type="http://schemas.openxmlformats.org/officeDocument/2006/relationships/image" Target="../media/image73.png"/><Relationship Id="rId8" Type="http://schemas.openxmlformats.org/officeDocument/2006/relationships/image" Target="../media/image74.png"/><Relationship Id="rId9" Type="http://schemas.openxmlformats.org/officeDocument/2006/relationships/image" Target="../media/image75.png"/><Relationship Id="rId10" Type="http://schemas.openxmlformats.org/officeDocument/2006/relationships/image" Target="../media/image76.png"/></Relationships>
</file>

<file path=ppt/slides/_rels/slide29.xml.rels><?xml version="1.0" encoding="UTF-8" standalone="yes"?>
<Relationships xmlns="http://schemas.openxmlformats.org/package/2006/relationships"><Relationship Id="rId3" Type="http://schemas.openxmlformats.org/officeDocument/2006/relationships/image" Target="../media/image81.png"/><Relationship Id="rId4" Type="http://schemas.openxmlformats.org/officeDocument/2006/relationships/image" Target="../media/image82.png"/><Relationship Id="rId1" Type="http://schemas.openxmlformats.org/officeDocument/2006/relationships/slideLayout" Target="../slideLayouts/slideLayout1.xml"/><Relationship Id="rId2" Type="http://schemas.openxmlformats.org/officeDocument/2006/relationships/notesSlide" Target="../notesSlides/notesSlide27.xml"/></Relationships>
</file>

<file path=ppt/slides/_rels/slide3.xml.rels><?xml version="1.0" encoding="UTF-8" standalone="yes"?>
<Relationships xmlns="http://schemas.openxmlformats.org/package/2006/relationships"><Relationship Id="rId3" Type="http://schemas.openxmlformats.org/officeDocument/2006/relationships/image" Target="../media/image2.tiff"/><Relationship Id="rId4" Type="http://schemas.openxmlformats.org/officeDocument/2006/relationships/image" Target="../media/image3.jpeg"/><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image" Target="../media/image81.png"/><Relationship Id="rId4" Type="http://schemas.openxmlformats.org/officeDocument/2006/relationships/image" Target="../media/image82.png"/><Relationship Id="rId5" Type="http://schemas.openxmlformats.org/officeDocument/2006/relationships/image" Target="../media/image83.png"/><Relationship Id="rId6" Type="http://schemas.openxmlformats.org/officeDocument/2006/relationships/image" Target="../media/image84.png"/><Relationship Id="rId7" Type="http://schemas.openxmlformats.org/officeDocument/2006/relationships/image" Target="../media/image85.png"/><Relationship Id="rId1" Type="http://schemas.openxmlformats.org/officeDocument/2006/relationships/slideLayout" Target="../slideLayouts/slideLayout1.xml"/><Relationship Id="rId2" Type="http://schemas.openxmlformats.org/officeDocument/2006/relationships/notesSlide" Target="../notesSlides/notesSlide28.xml"/></Relationships>
</file>

<file path=ppt/slides/_rels/slide31.xml.rels><?xml version="1.0" encoding="UTF-8" standalone="yes"?>
<Relationships xmlns="http://schemas.openxmlformats.org/package/2006/relationships"><Relationship Id="rId11" Type="http://schemas.openxmlformats.org/officeDocument/2006/relationships/image" Target="../media/image91.png"/><Relationship Id="rId12" Type="http://schemas.openxmlformats.org/officeDocument/2006/relationships/image" Target="../media/image92.png"/><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66.jpeg"/><Relationship Id="rId4" Type="http://schemas.microsoft.com/office/2007/relationships/hdphoto" Target="../media/hdphoto5.wdp"/><Relationship Id="rId5" Type="http://schemas.openxmlformats.org/officeDocument/2006/relationships/image" Target="../media/image851.png"/><Relationship Id="rId6" Type="http://schemas.openxmlformats.org/officeDocument/2006/relationships/image" Target="../media/image86.png"/><Relationship Id="rId7" Type="http://schemas.openxmlformats.org/officeDocument/2006/relationships/image" Target="../media/image87.png"/><Relationship Id="rId8" Type="http://schemas.openxmlformats.org/officeDocument/2006/relationships/image" Target="../media/image88.png"/><Relationship Id="rId9" Type="http://schemas.openxmlformats.org/officeDocument/2006/relationships/image" Target="../media/image89.png"/><Relationship Id="rId10" Type="http://schemas.openxmlformats.org/officeDocument/2006/relationships/image" Target="../media/image9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9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9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95.png"/><Relationship Id="rId4" Type="http://schemas.openxmlformats.org/officeDocument/2006/relationships/image" Target="../media/image96.png"/><Relationship Id="rId5" Type="http://schemas.openxmlformats.org/officeDocument/2006/relationships/image" Target="../media/image97.png"/><Relationship Id="rId6" Type="http://schemas.openxmlformats.org/officeDocument/2006/relationships/image" Target="../media/image9.tiff"/><Relationship Id="rId7" Type="http://schemas.openxmlformats.org/officeDocument/2006/relationships/image" Target="../media/image10.tiff"/><Relationship Id="rId8" Type="http://schemas.openxmlformats.org/officeDocument/2006/relationships/image" Target="../media/image11.tiff"/><Relationship Id="rId1" Type="http://schemas.openxmlformats.org/officeDocument/2006/relationships/slideLayout" Target="../slideLayouts/slideLayout1.xml"/><Relationship Id="rId2" Type="http://schemas.openxmlformats.org/officeDocument/2006/relationships/notesSlide" Target="../notesSlides/notesSlide38.xml"/></Relationships>
</file>

<file path=ppt/slides/_rels/slide42.xml.rels><?xml version="1.0" encoding="UTF-8" standalone="yes"?>
<Relationships xmlns="http://schemas.openxmlformats.org/package/2006/relationships"><Relationship Id="rId3" Type="http://schemas.openxmlformats.org/officeDocument/2006/relationships/image" Target="../media/image98.png"/><Relationship Id="rId4" Type="http://schemas.openxmlformats.org/officeDocument/2006/relationships/image" Target="../media/image981.png"/><Relationship Id="rId5" Type="http://schemas.openxmlformats.org/officeDocument/2006/relationships/image" Target="../media/image99.png"/><Relationship Id="rId1" Type="http://schemas.openxmlformats.org/officeDocument/2006/relationships/slideLayout" Target="../slideLayouts/slideLayout1.xml"/><Relationship Id="rId2" Type="http://schemas.openxmlformats.org/officeDocument/2006/relationships/notesSlide" Target="../notesSlides/notesSlide39.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00.png"/></Relationships>
</file>

<file path=ppt/slides/_rels/slide44.xml.rels><?xml version="1.0" encoding="UTF-8" standalone="yes"?>
<Relationships xmlns="http://schemas.openxmlformats.org/package/2006/relationships"><Relationship Id="rId11" Type="http://schemas.openxmlformats.org/officeDocument/2006/relationships/image" Target="../media/image28.png"/><Relationship Id="rId12" Type="http://schemas.openxmlformats.org/officeDocument/2006/relationships/image" Target="../media/image29.png"/><Relationship Id="rId13" Type="http://schemas.openxmlformats.org/officeDocument/2006/relationships/image" Target="../media/image30.png"/><Relationship Id="rId14" Type="http://schemas.openxmlformats.org/officeDocument/2006/relationships/image" Target="../media/image31.png"/><Relationship Id="rId15" Type="http://schemas.openxmlformats.org/officeDocument/2006/relationships/image" Target="../media/image320.png"/><Relationship Id="rId16" Type="http://schemas.openxmlformats.org/officeDocument/2006/relationships/image" Target="../media/image33.png"/><Relationship Id="rId1" Type="http://schemas.openxmlformats.org/officeDocument/2006/relationships/slideLayout" Target="../slideLayouts/slideLayout1.xml"/><Relationship Id="rId2" Type="http://schemas.openxmlformats.org/officeDocument/2006/relationships/image" Target="../media/image16.png"/><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19.png"/><Relationship Id="rId6" Type="http://schemas.openxmlformats.org/officeDocument/2006/relationships/image" Target="../media/image20.png"/><Relationship Id="rId7" Type="http://schemas.openxmlformats.org/officeDocument/2006/relationships/image" Target="../media/image24.png"/><Relationship Id="rId8" Type="http://schemas.openxmlformats.org/officeDocument/2006/relationships/image" Target="../media/image25.png"/><Relationship Id="rId9" Type="http://schemas.openxmlformats.org/officeDocument/2006/relationships/image" Target="../media/image26.png"/><Relationship Id="rId10" Type="http://schemas.openxmlformats.org/officeDocument/2006/relationships/image" Target="../media/image27.png"/></Relationships>
</file>

<file path=ppt/slides/_rels/slide45.xml.rels><?xml version="1.0" encoding="UTF-8" standalone="yes"?>
<Relationships xmlns="http://schemas.openxmlformats.org/package/2006/relationships"><Relationship Id="rId3" Type="http://schemas.openxmlformats.org/officeDocument/2006/relationships/image" Target="../media/image850.png"/><Relationship Id="rId4" Type="http://schemas.openxmlformats.org/officeDocument/2006/relationships/image" Target="../media/image860.png"/><Relationship Id="rId5" Type="http://schemas.openxmlformats.org/officeDocument/2006/relationships/image" Target="../media/image980.png"/><Relationship Id="rId6" Type="http://schemas.openxmlformats.org/officeDocument/2006/relationships/image" Target="../media/image990.png"/><Relationship Id="rId7" Type="http://schemas.openxmlformats.org/officeDocument/2006/relationships/image" Target="../media/image890.png"/><Relationship Id="rId8" Type="http://schemas.openxmlformats.org/officeDocument/2006/relationships/image" Target="../media/image900.png"/><Relationship Id="rId9" Type="http://schemas.openxmlformats.org/officeDocument/2006/relationships/image" Target="../media/image910.png"/><Relationship Id="rId1" Type="http://schemas.openxmlformats.org/officeDocument/2006/relationships/slideLayout" Target="../slideLayouts/slideLayout1.xml"/><Relationship Id="rId2" Type="http://schemas.openxmlformats.org/officeDocument/2006/relationships/notesSlide" Target="../notesSlides/notesSlide40.xml"/></Relationships>
</file>

<file path=ppt/slides/_rels/slide46.xml.rels><?xml version="1.0" encoding="UTF-8" standalone="yes"?>
<Relationships xmlns="http://schemas.openxmlformats.org/package/2006/relationships"><Relationship Id="rId3" Type="http://schemas.openxmlformats.org/officeDocument/2006/relationships/image" Target="../media/image102.png"/><Relationship Id="rId4" Type="http://schemas.openxmlformats.org/officeDocument/2006/relationships/image" Target="../media/image1020.png"/><Relationship Id="rId5" Type="http://schemas.openxmlformats.org/officeDocument/2006/relationships/image" Target="../media/image103.png"/><Relationship Id="rId6" Type="http://schemas.openxmlformats.org/officeDocument/2006/relationships/image" Target="../media/image104.png"/><Relationship Id="rId1" Type="http://schemas.openxmlformats.org/officeDocument/2006/relationships/slideLayout" Target="../slideLayouts/slideLayout1.xml"/><Relationship Id="rId2" Type="http://schemas.openxmlformats.org/officeDocument/2006/relationships/image" Target="../media/image101.png"/></Relationships>
</file>

<file path=ppt/slides/_rels/slide47.xml.rels><?xml version="1.0" encoding="UTF-8" standalone="yes"?>
<Relationships xmlns="http://schemas.openxmlformats.org/package/2006/relationships"><Relationship Id="rId3" Type="http://schemas.openxmlformats.org/officeDocument/2006/relationships/image" Target="../media/image105.png"/><Relationship Id="rId4" Type="http://schemas.openxmlformats.org/officeDocument/2006/relationships/image" Target="../media/image106.png"/><Relationship Id="rId1" Type="http://schemas.openxmlformats.org/officeDocument/2006/relationships/slideLayout" Target="../slideLayouts/slideLayout1.xml"/><Relationship Id="rId2" Type="http://schemas.openxmlformats.org/officeDocument/2006/relationships/notesSlide" Target="../notesSlides/notesSlide41.xml"/></Relationships>
</file>

<file path=ppt/slides/_rels/slide48.xml.rels><?xml version="1.0" encoding="UTF-8" standalone="yes"?>
<Relationships xmlns="http://schemas.openxmlformats.org/package/2006/relationships"><Relationship Id="rId3" Type="http://schemas.openxmlformats.org/officeDocument/2006/relationships/image" Target="../media/image107.tiff"/><Relationship Id="rId4" Type="http://schemas.openxmlformats.org/officeDocument/2006/relationships/image" Target="../media/image108.png"/><Relationship Id="rId5" Type="http://schemas.openxmlformats.org/officeDocument/2006/relationships/image" Target="../media/image109.emf"/><Relationship Id="rId6" Type="http://schemas.openxmlformats.org/officeDocument/2006/relationships/image" Target="../media/image110.emf"/><Relationship Id="rId7" Type="http://schemas.openxmlformats.org/officeDocument/2006/relationships/image" Target="../media/image111.emf"/><Relationship Id="rId1" Type="http://schemas.openxmlformats.org/officeDocument/2006/relationships/slideLayout" Target="../slideLayouts/slideLayout1.xml"/><Relationship Id="rId2" Type="http://schemas.openxmlformats.org/officeDocument/2006/relationships/notesSlide" Target="../notesSlides/notesSlide42.xml"/></Relationships>
</file>

<file path=ppt/slides/_rels/slide49.xml.rels><?xml version="1.0" encoding="UTF-8" standalone="yes"?>
<Relationships xmlns="http://schemas.openxmlformats.org/package/2006/relationships"><Relationship Id="rId3" Type="http://schemas.openxmlformats.org/officeDocument/2006/relationships/image" Target="../media/image112.png"/><Relationship Id="rId4" Type="http://schemas.openxmlformats.org/officeDocument/2006/relationships/image" Target="../media/image113.png"/><Relationship Id="rId5" Type="http://schemas.openxmlformats.org/officeDocument/2006/relationships/image" Target="../media/image114.png"/><Relationship Id="rId6" Type="http://schemas.openxmlformats.org/officeDocument/2006/relationships/image" Target="../media/image1130.png"/><Relationship Id="rId1" Type="http://schemas.openxmlformats.org/officeDocument/2006/relationships/slideLayout" Target="../slideLayouts/slideLayout1.xml"/><Relationship Id="rId2" Type="http://schemas.openxmlformats.org/officeDocument/2006/relationships/notesSlide" Target="../notesSlides/notesSlide4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15.png"/><Relationship Id="rId3" Type="http://schemas.openxmlformats.org/officeDocument/2006/relationships/image" Target="../media/image116.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17.png"/><Relationship Id="rId3" Type="http://schemas.openxmlformats.org/officeDocument/2006/relationships/image" Target="../media/image118.png"/></Relationships>
</file>

<file path=ppt/slides/_rels/slide52.xml.rels><?xml version="1.0" encoding="UTF-8" standalone="yes"?>
<Relationships xmlns="http://schemas.openxmlformats.org/package/2006/relationships"><Relationship Id="rId3" Type="http://schemas.openxmlformats.org/officeDocument/2006/relationships/image" Target="../media/image119.png"/><Relationship Id="rId4" Type="http://schemas.openxmlformats.org/officeDocument/2006/relationships/image" Target="../media/image120.png"/><Relationship Id="rId5" Type="http://schemas.openxmlformats.org/officeDocument/2006/relationships/image" Target="../media/image1180.png"/><Relationship Id="rId1" Type="http://schemas.openxmlformats.org/officeDocument/2006/relationships/slideLayout" Target="../slideLayouts/slideLayout1.xml"/><Relationship Id="rId2" Type="http://schemas.openxmlformats.org/officeDocument/2006/relationships/notesSlide" Target="../notesSlides/notesSlide4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 Id="rId3" Type="http://schemas.openxmlformats.org/officeDocument/2006/relationships/image" Target="../media/image121.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hyperlink" Target="https://www.technologynetworks.com/cancer-research/news/normal-tissue-near-tumors-may-host-hidden-cancer-characteristics-293567" TargetMode="External"/><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5.tif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Blending Genomics with Image Covariates"/>
          <p:cNvSpPr txBox="1">
            <a:spLocks noGrp="1"/>
          </p:cNvSpPr>
          <p:nvPr>
            <p:ph type="ctrTitle"/>
          </p:nvPr>
        </p:nvSpPr>
        <p:spPr>
          <a:xfrm>
            <a:off x="1269999" y="674705"/>
            <a:ext cx="10464801" cy="3302001"/>
          </a:xfrm>
          <a:prstGeom prst="rect">
            <a:avLst/>
          </a:prstGeom>
        </p:spPr>
        <p:txBody>
          <a:bodyPr/>
          <a:lstStyle>
            <a:lvl1pPr defTabSz="578358">
              <a:defRPr sz="7919"/>
            </a:lvl1pPr>
          </a:lstStyle>
          <a:p>
            <a:r>
              <a:t>Blending Genomics with Image Covariates</a:t>
            </a:r>
          </a:p>
        </p:txBody>
      </p:sp>
      <p:sp>
        <p:nvSpPr>
          <p:cNvPr id="120" name="By: Foo En Teng Joel…"/>
          <p:cNvSpPr txBox="1">
            <a:spLocks noGrp="1"/>
          </p:cNvSpPr>
          <p:nvPr>
            <p:ph type="subTitle" sz="half" idx="1"/>
          </p:nvPr>
        </p:nvSpPr>
        <p:spPr>
          <a:xfrm>
            <a:off x="748955" y="4713422"/>
            <a:ext cx="11506887" cy="3281750"/>
          </a:xfrm>
          <a:prstGeom prst="rect">
            <a:avLst/>
          </a:prstGeom>
        </p:spPr>
        <p:txBody>
          <a:bodyPr>
            <a:normAutofit fontScale="92500" lnSpcReduction="10000"/>
          </a:bodyPr>
          <a:lstStyle/>
          <a:p>
            <a:pPr>
              <a:defRPr sz="4000"/>
            </a:pPr>
            <a:r>
              <a:rPr dirty="0"/>
              <a:t>By:</a:t>
            </a:r>
            <a:r>
              <a:rPr b="1" dirty="0"/>
              <a:t> </a:t>
            </a:r>
            <a:r>
              <a:rPr dirty="0"/>
              <a:t>Foo En Teng Joel</a:t>
            </a:r>
          </a:p>
          <a:p>
            <a:pPr>
              <a:defRPr sz="4000"/>
            </a:pPr>
            <a:endParaRPr dirty="0"/>
          </a:p>
          <a:p>
            <a:pPr>
              <a:lnSpc>
                <a:spcPct val="110000"/>
              </a:lnSpc>
              <a:defRPr sz="4000" b="1"/>
            </a:pPr>
            <a:r>
              <a:rPr dirty="0"/>
              <a:t>Supervisors:</a:t>
            </a:r>
          </a:p>
          <a:p>
            <a:pPr>
              <a:lnSpc>
                <a:spcPct val="110000"/>
              </a:lnSpc>
              <a:defRPr sz="4000"/>
            </a:pPr>
            <a:r>
              <a:rPr lang="en-US" dirty="0" smtClean="0"/>
              <a:t>Prof</a:t>
            </a:r>
            <a:r>
              <a:rPr dirty="0" smtClean="0"/>
              <a:t>. </a:t>
            </a:r>
            <a:r>
              <a:rPr dirty="0"/>
              <a:t>Alexandre H. Thiery </a:t>
            </a:r>
            <a:endParaRPr lang="en-US" dirty="0" smtClean="0"/>
          </a:p>
          <a:p>
            <a:pPr>
              <a:lnSpc>
                <a:spcPct val="110000"/>
              </a:lnSpc>
              <a:defRPr sz="4000"/>
            </a:pPr>
            <a:r>
              <a:rPr dirty="0" smtClean="0"/>
              <a:t>Dr</a:t>
            </a:r>
            <a:r>
              <a:rPr dirty="0"/>
              <a:t>. Jonathan </a:t>
            </a:r>
            <a:r>
              <a:rPr dirty="0" smtClean="0"/>
              <a:t>Göke</a:t>
            </a:r>
            <a:endParaRPr lang="en-US" dirty="0" smtClean="0"/>
          </a:p>
          <a:p>
            <a:pPr>
              <a:lnSpc>
                <a:spcPct val="110000"/>
              </a:lnSpc>
              <a:defRPr sz="4000"/>
            </a:pPr>
            <a:r>
              <a:rPr lang="en-US" sz="1900" dirty="0" smtClean="0"/>
              <a:t>(Senior Research Scientist, Genome Institute of Singapore)</a:t>
            </a:r>
            <a:endParaRPr sz="1900" dirty="0"/>
          </a:p>
        </p:txBody>
      </p:sp>
      <p:sp>
        <p:nvSpPr>
          <p:cNvPr id="121" name="Line"/>
          <p:cNvSpPr/>
          <p:nvPr/>
        </p:nvSpPr>
        <p:spPr>
          <a:xfrm>
            <a:off x="1531416" y="4467849"/>
            <a:ext cx="9941968" cy="1"/>
          </a:xfrm>
          <a:prstGeom prst="line">
            <a:avLst/>
          </a:prstGeom>
          <a:ln w="25400">
            <a:solidFill>
              <a:srgbClr val="D5D5D5"/>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pic>
        <p:nvPicPr>
          <p:cNvPr id="122" name="NUS_LOGO.jpg" descr="NUS_LOGO.jpg"/>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a:xfrm>
            <a:off x="10358171" y="282690"/>
            <a:ext cx="2665140" cy="1070125"/>
          </a:xfrm>
          <a:prstGeom prst="rect">
            <a:avLst/>
          </a:prstGeom>
          <a:ln w="12700">
            <a:miter lim="400000"/>
          </a:ln>
        </p:spPr>
      </p:pic>
      <p:sp>
        <p:nvSpPr>
          <p:cNvPr id="123" name="ST4199 Honours Project In Statistics…"/>
          <p:cNvSpPr txBox="1"/>
          <p:nvPr/>
        </p:nvSpPr>
        <p:spPr>
          <a:xfrm>
            <a:off x="3185809" y="8190026"/>
            <a:ext cx="6633178" cy="108372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a:bodyPr>
          <a:lstStyle/>
          <a:p>
            <a:pPr>
              <a:defRPr sz="2000" b="0"/>
            </a:pPr>
            <a:r>
              <a:rPr dirty="0"/>
              <a:t>ST4199 Honours Project In Statistics</a:t>
            </a:r>
          </a:p>
          <a:p>
            <a:pPr>
              <a:defRPr sz="2000" b="0"/>
            </a:pPr>
            <a:r>
              <a:rPr dirty="0"/>
              <a:t>Department of Statistics and Applied Probability</a:t>
            </a:r>
          </a:p>
          <a:p>
            <a:pPr>
              <a:defRPr sz="2000" b="0"/>
            </a:pPr>
            <a:r>
              <a:rPr dirty="0"/>
              <a:t>2017/2018</a:t>
            </a:r>
          </a:p>
        </p:txBody>
      </p:sp>
      <p:sp>
        <p:nvSpPr>
          <p:cNvPr id="2" name="Slide Number Placeholder 1"/>
          <p:cNvSpPr>
            <a:spLocks noGrp="1"/>
          </p:cNvSpPr>
          <p:nvPr>
            <p:ph type="sldNum" sz="quarter" idx="2"/>
          </p:nvPr>
        </p:nvSpPr>
        <p:spPr/>
        <p:txBody>
          <a:bodyPr/>
          <a:lstStyle/>
          <a:p>
            <a:fld id="{86CB4B4D-7CA3-9044-876B-883B54F8677D}" type="slidenum">
              <a:rPr lang="uk-UA" smtClean="0"/>
              <a:t>0</a:t>
            </a:fld>
            <a:endParaRPr lang="uk-UA"/>
          </a:p>
        </p:txBody>
      </p:sp>
      <p:sp>
        <p:nvSpPr>
          <p:cNvPr id="3" name="Rectangle 2"/>
          <p:cNvSpPr/>
          <p:nvPr/>
        </p:nvSpPr>
        <p:spPr>
          <a:xfrm>
            <a:off x="0" y="9189720"/>
            <a:ext cx="13023311" cy="112776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Tree>
  </p:cSld>
  <p:clrMapOvr>
    <a:masterClrMapping/>
  </p:clrMapOvr>
  <p:transition spd="med"/>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BEBA8EAE-BF5A-486C-A8C5-ECC9F3942E4B}">
                <a14:imgProps xmlns:a14="http://schemas.microsoft.com/office/drawing/2010/main">
                  <a14:imgLayer r:embed="rId4">
                    <a14:imgEffect>
                      <a14:colorTemperature colorTemp="4878"/>
                    </a14:imgEffect>
                    <a14:imgEffect>
                      <a14:saturation sat="0"/>
                    </a14:imgEffect>
                    <a14:imgEffect>
                      <a14:brightnessContrast bright="-41000"/>
                    </a14:imgEffect>
                  </a14:imgLayer>
                </a14:imgProps>
              </a:ext>
            </a:extLst>
          </a:blip>
          <a:stretch>
            <a:fillRect/>
          </a:stretch>
        </p:blipFill>
        <p:spPr>
          <a:xfrm>
            <a:off x="-72409" y="2107013"/>
            <a:ext cx="13077209" cy="5841153"/>
          </a:xfrm>
          <a:prstGeom prst="rect">
            <a:avLst/>
          </a:prstGeom>
        </p:spPr>
      </p:pic>
      <p:sp>
        <p:nvSpPr>
          <p:cNvPr id="238" name="Neural Network Concepts"/>
          <p:cNvSpPr txBox="1">
            <a:spLocks noGrp="1"/>
          </p:cNvSpPr>
          <p:nvPr>
            <p:ph type="ctrTitle"/>
          </p:nvPr>
        </p:nvSpPr>
        <p:spPr>
          <a:xfrm>
            <a:off x="0" y="810"/>
            <a:ext cx="13004801" cy="763554"/>
          </a:xfrm>
          <a:prstGeom prst="rect">
            <a:avLst/>
          </a:prstGeom>
          <a:solidFill>
            <a:srgbClr val="003D7C"/>
          </a:solidFill>
        </p:spPr>
        <p:txBody>
          <a:bodyPr/>
          <a:lstStyle/>
          <a:p>
            <a:pPr lvl="2" algn="l">
              <a:defRPr sz="4000">
                <a:solidFill>
                  <a:srgbClr val="FFFFFF"/>
                </a:solidFill>
              </a:defRPr>
            </a:pPr>
            <a:r>
              <a:rPr dirty="0"/>
              <a:t>Neural Network Concepts</a:t>
            </a:r>
          </a:p>
        </p:txBody>
      </p:sp>
      <p:sp>
        <p:nvSpPr>
          <p:cNvPr id="33" name="Activation Functions…"/>
          <p:cNvSpPr txBox="1"/>
          <p:nvPr/>
        </p:nvSpPr>
        <p:spPr>
          <a:xfrm>
            <a:off x="2758420" y="2514080"/>
            <a:ext cx="7415550" cy="5027017"/>
          </a:xfrm>
          <a:prstGeom prst="rect">
            <a:avLst/>
          </a:prstGeom>
          <a:ln w="12700">
            <a:miter lim="400000"/>
          </a:ln>
          <a:effectLst>
            <a:outerShdw blurRad="50800" dist="76200" dir="2700000" algn="tl" rotWithShape="0">
              <a:prstClr val="black">
                <a:alpha val="40000"/>
              </a:prstClr>
            </a:outerShdw>
          </a:effectLst>
          <a:extLst>
            <a:ext uri="{C572A759-6A51-4108-AA02-DFA0A04FC94B}">
              <ma14:wrappingTextBoxFlag xmlns:ma14="http://schemas.microsoft.com/office/mac/drawingml/2011/main" val="1"/>
            </a:ext>
          </a:extLst>
        </p:spPr>
        <p:txBody>
          <a:bodyPr wrap="square" lIns="50800" tIns="50800" rIns="50800" bIns="50800" anchor="ctr">
            <a:spAutoFit/>
          </a:bodyPr>
          <a:lstStyle/>
          <a:p>
            <a:pPr>
              <a:lnSpc>
                <a:spcPct val="200000"/>
              </a:lnSpc>
              <a:defRPr sz="4000" b="0">
                <a:solidFill>
                  <a:srgbClr val="5E5E5E"/>
                </a:solidFill>
                <a:latin typeface="+mn-lt"/>
                <a:ea typeface="+mn-ea"/>
                <a:cs typeface="+mn-cs"/>
                <a:sym typeface="Helvetica Neue Medium"/>
              </a:defRPr>
            </a:pPr>
            <a:r>
              <a:rPr dirty="0" smtClean="0">
                <a:solidFill>
                  <a:schemeClr val="bg1"/>
                </a:solidFill>
              </a:rPr>
              <a:t>Activation Function</a:t>
            </a:r>
            <a:r>
              <a:rPr lang="en-US" dirty="0" smtClean="0">
                <a:solidFill>
                  <a:schemeClr val="bg1"/>
                </a:solidFill>
              </a:rPr>
              <a:t>s</a:t>
            </a:r>
          </a:p>
          <a:p>
            <a:pPr>
              <a:lnSpc>
                <a:spcPct val="200000"/>
              </a:lnSpc>
              <a:defRPr sz="4000" b="0">
                <a:solidFill>
                  <a:srgbClr val="5E5E5E"/>
                </a:solidFill>
                <a:latin typeface="+mn-lt"/>
                <a:ea typeface="+mn-ea"/>
                <a:cs typeface="+mn-cs"/>
                <a:sym typeface="Helvetica Neue Medium"/>
              </a:defRPr>
            </a:pPr>
            <a:r>
              <a:rPr dirty="0" smtClean="0">
                <a:solidFill>
                  <a:schemeClr val="bg1"/>
                </a:solidFill>
              </a:rPr>
              <a:t>Loss Function</a:t>
            </a:r>
            <a:r>
              <a:rPr lang="en-US" dirty="0" smtClean="0">
                <a:solidFill>
                  <a:schemeClr val="bg1"/>
                </a:solidFill>
              </a:rPr>
              <a:t>s</a:t>
            </a:r>
            <a:endParaRPr dirty="0">
              <a:solidFill>
                <a:schemeClr val="bg1"/>
              </a:solidFill>
            </a:endParaRPr>
          </a:p>
          <a:p>
            <a:pPr>
              <a:lnSpc>
                <a:spcPct val="200000"/>
              </a:lnSpc>
              <a:defRPr sz="4000" b="0">
                <a:solidFill>
                  <a:srgbClr val="5E5E5E"/>
                </a:solidFill>
                <a:latin typeface="+mn-lt"/>
                <a:ea typeface="+mn-ea"/>
                <a:cs typeface="+mn-cs"/>
                <a:sym typeface="Helvetica Neue Medium"/>
              </a:defRPr>
            </a:pPr>
            <a:r>
              <a:rPr lang="en-US" sz="4000" dirty="0" smtClean="0">
                <a:solidFill>
                  <a:schemeClr val="bg1"/>
                </a:solidFill>
                <a:sym typeface="Helvetica Neue Medium"/>
              </a:rPr>
              <a:t>Backpropagation</a:t>
            </a:r>
          </a:p>
          <a:p>
            <a:pPr>
              <a:lnSpc>
                <a:spcPct val="200000"/>
              </a:lnSpc>
              <a:defRPr sz="4000" b="0">
                <a:solidFill>
                  <a:srgbClr val="5E5E5E"/>
                </a:solidFill>
                <a:latin typeface="+mn-lt"/>
                <a:ea typeface="+mn-ea"/>
                <a:cs typeface="+mn-cs"/>
                <a:sym typeface="Helvetica Neue Medium"/>
              </a:defRPr>
            </a:pPr>
            <a:r>
              <a:rPr lang="en-US" sz="4000" dirty="0" smtClean="0">
                <a:solidFill>
                  <a:schemeClr val="bg1"/>
                </a:solidFill>
                <a:sym typeface="Helvetica Neue Medium"/>
              </a:rPr>
              <a:t>Convolutional Neural Networks</a:t>
            </a:r>
            <a:endParaRPr lang="en-US" sz="4000" dirty="0">
              <a:solidFill>
                <a:schemeClr val="bg1"/>
              </a:solidFill>
              <a:sym typeface="Helvetica Neue Medium"/>
            </a:endParaRPr>
          </a:p>
        </p:txBody>
      </p:sp>
      <p:sp>
        <p:nvSpPr>
          <p:cNvPr id="35" name="Image Source:…"/>
          <p:cNvSpPr txBox="1"/>
          <p:nvPr/>
        </p:nvSpPr>
        <p:spPr>
          <a:xfrm>
            <a:off x="704044" y="8662566"/>
            <a:ext cx="7077688" cy="59372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a:bodyPr>
          <a:lstStyle/>
          <a:p>
            <a:pPr algn="l">
              <a:defRPr sz="1000" b="0">
                <a:solidFill>
                  <a:srgbClr val="929292"/>
                </a:solidFill>
              </a:defRPr>
            </a:pPr>
            <a:r>
              <a:rPr sz="1000" dirty="0">
                <a:solidFill>
                  <a:schemeClr val="bg2"/>
                </a:solidFill>
              </a:rPr>
              <a:t>Image Source: </a:t>
            </a:r>
          </a:p>
          <a:p>
            <a:pPr algn="l"/>
            <a:r>
              <a:rPr sz="1000" b="0" dirty="0" smtClean="0">
                <a:solidFill>
                  <a:schemeClr val="bg2"/>
                </a:solidFill>
              </a:rPr>
              <a:t>[1] </a:t>
            </a:r>
            <a:r>
              <a:rPr lang="en-US" sz="1000" b="0" dirty="0">
                <a:solidFill>
                  <a:schemeClr val="bg2"/>
                </a:solidFill>
              </a:rPr>
              <a:t>https://towardsdatascience.com/a-soft-introduction-to-neural-networks-6986b5e3a127</a:t>
            </a:r>
            <a:endParaRPr sz="1000" b="0" dirty="0">
              <a:solidFill>
                <a:schemeClr val="bg2"/>
              </a:solidFill>
            </a:endParaRPr>
          </a:p>
        </p:txBody>
      </p:sp>
      <p:sp>
        <p:nvSpPr>
          <p:cNvPr id="7" name="Rectangle"/>
          <p:cNvSpPr/>
          <p:nvPr/>
        </p:nvSpPr>
        <p:spPr>
          <a:xfrm>
            <a:off x="0" y="9290815"/>
            <a:ext cx="12032643" cy="462785"/>
          </a:xfrm>
          <a:prstGeom prst="rect">
            <a:avLst/>
          </a:prstGeom>
          <a:solidFill>
            <a:srgbClr val="003D7C"/>
          </a:solidFill>
          <a:ln w="12700">
            <a:miter lim="400000"/>
          </a:ln>
        </p:spPr>
        <p:txBody>
          <a:bodyPr lIns="50800" tIns="50800" rIns="50800" bIns="50800" anchor="b">
            <a:normAutofit fontScale="32500" lnSpcReduction="20000"/>
          </a:bodyPr>
          <a:lstStyle/>
          <a:p>
            <a:pPr lvl="2" algn="l">
              <a:defRPr sz="8000" b="0">
                <a:solidFill>
                  <a:srgbClr val="FFFFFF"/>
                </a:solidFill>
                <a:latin typeface="+mn-lt"/>
                <a:ea typeface="+mn-ea"/>
                <a:cs typeface="+mn-cs"/>
                <a:sym typeface="Helvetica Neue Medium"/>
              </a:defRPr>
            </a:pPr>
            <a:endParaRPr/>
          </a:p>
        </p:txBody>
      </p:sp>
      <p:sp>
        <p:nvSpPr>
          <p:cNvPr id="3" name="Slide Number Placeholder 2"/>
          <p:cNvSpPr>
            <a:spLocks noGrp="1"/>
          </p:cNvSpPr>
          <p:nvPr>
            <p:ph type="sldNum" sz="quarter" idx="2"/>
          </p:nvPr>
        </p:nvSpPr>
        <p:spPr/>
        <p:txBody>
          <a:bodyPr/>
          <a:lstStyle/>
          <a:p>
            <a:fld id="{86CB4B4D-7CA3-9044-876B-883B54F8677D}" type="slidenum">
              <a:rPr lang="uk-UA" smtClean="0"/>
              <a:t>9</a:t>
            </a:fld>
            <a:endParaRPr lang="uk-UA"/>
          </a:p>
        </p:txBody>
      </p:sp>
    </p:spTree>
    <p:extLst>
      <p:ext uri="{BB962C8B-B14F-4D97-AF65-F5344CB8AC3E}">
        <p14:creationId xmlns:p14="http://schemas.microsoft.com/office/powerpoint/2010/main" val="201092850"/>
      </p:ext>
    </p:extLst>
  </p:cSld>
  <p:clrMapOvr>
    <a:masterClrMapping/>
  </p:clrMapOvr>
  <p:transition spd="med"/>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 name="Activation Functions"/>
          <p:cNvSpPr txBox="1">
            <a:spLocks noGrp="1"/>
          </p:cNvSpPr>
          <p:nvPr>
            <p:ph type="ctrTitle"/>
          </p:nvPr>
        </p:nvSpPr>
        <p:spPr>
          <a:xfrm>
            <a:off x="0" y="810"/>
            <a:ext cx="13004801" cy="763554"/>
          </a:xfrm>
          <a:prstGeom prst="rect">
            <a:avLst/>
          </a:prstGeom>
          <a:solidFill>
            <a:srgbClr val="003D7C"/>
          </a:solidFill>
        </p:spPr>
        <p:txBody>
          <a:bodyPr/>
          <a:lstStyle/>
          <a:p>
            <a:pPr lvl="2" algn="l">
              <a:defRPr sz="4000">
                <a:solidFill>
                  <a:srgbClr val="FFFFFF"/>
                </a:solidFill>
              </a:defRPr>
            </a:pPr>
            <a:r>
              <a:rPr dirty="0"/>
              <a:t>Activation Functions</a:t>
            </a:r>
          </a:p>
        </p:txBody>
      </p:sp>
      <p:pic>
        <p:nvPicPr>
          <p:cNvPr id="7" name="Picture 6"/>
          <p:cNvPicPr>
            <a:picLocks noChangeAspect="1"/>
          </p:cNvPicPr>
          <p:nvPr/>
        </p:nvPicPr>
        <p:blipFill>
          <a:blip r:embed="rId3"/>
          <a:stretch>
            <a:fillRect/>
          </a:stretch>
        </p:blipFill>
        <p:spPr>
          <a:xfrm>
            <a:off x="1324416" y="2273300"/>
            <a:ext cx="10293684" cy="4889500"/>
          </a:xfrm>
          <a:prstGeom prst="rect">
            <a:avLst/>
          </a:prstGeom>
        </p:spPr>
      </p:pic>
      <p:sp>
        <p:nvSpPr>
          <p:cNvPr id="19" name="Image Source:…"/>
          <p:cNvSpPr txBox="1"/>
          <p:nvPr/>
        </p:nvSpPr>
        <p:spPr>
          <a:xfrm>
            <a:off x="704044" y="8662566"/>
            <a:ext cx="6633178" cy="59372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a:bodyPr>
          <a:lstStyle/>
          <a:p>
            <a:pPr algn="l">
              <a:defRPr sz="1000" b="0">
                <a:solidFill>
                  <a:srgbClr val="929292"/>
                </a:solidFill>
              </a:defRPr>
            </a:pPr>
            <a:r>
              <a:rPr sz="1000" dirty="0">
                <a:solidFill>
                  <a:schemeClr val="tx2">
                    <a:lumMod val="20000"/>
                    <a:lumOff val="80000"/>
                  </a:schemeClr>
                </a:solidFill>
              </a:rPr>
              <a:t>Image Source: </a:t>
            </a:r>
          </a:p>
          <a:p>
            <a:pPr algn="l"/>
            <a:r>
              <a:rPr sz="1000" b="0" dirty="0" smtClean="0">
                <a:solidFill>
                  <a:schemeClr val="tx2">
                    <a:lumMod val="20000"/>
                    <a:lumOff val="80000"/>
                  </a:schemeClr>
                </a:solidFill>
              </a:rPr>
              <a:t>[1] </a:t>
            </a:r>
            <a:r>
              <a:rPr lang="en-US" sz="1000" b="0" dirty="0">
                <a:solidFill>
                  <a:schemeClr val="tx2">
                    <a:lumMod val="20000"/>
                    <a:lumOff val="80000"/>
                  </a:schemeClr>
                </a:solidFill>
              </a:rPr>
              <a:t>https://d4datascience.wordpress.com/2016/09/29/fbf/</a:t>
            </a:r>
            <a:endParaRPr sz="1000" dirty="0">
              <a:solidFill>
                <a:schemeClr val="tx2">
                  <a:lumMod val="20000"/>
                  <a:lumOff val="80000"/>
                </a:schemeClr>
              </a:solidFill>
            </a:endParaRPr>
          </a:p>
        </p:txBody>
      </p:sp>
      <p:sp>
        <p:nvSpPr>
          <p:cNvPr id="8" name="Rectangle 7"/>
          <p:cNvSpPr/>
          <p:nvPr/>
        </p:nvSpPr>
        <p:spPr>
          <a:xfrm>
            <a:off x="8321040" y="3040380"/>
            <a:ext cx="1668780" cy="1005840"/>
          </a:xfrm>
          <a:prstGeom prst="rect">
            <a:avLst/>
          </a:prstGeom>
          <a:noFill/>
          <a:ln w="57150">
            <a:solidFill>
              <a:schemeClr val="accent5">
                <a:lumMod val="50000"/>
              </a:schemeClr>
            </a:solidFill>
          </a:ln>
        </p:spPr>
        <p:style>
          <a:lnRef idx="2">
            <a:schemeClr val="accent5"/>
          </a:lnRef>
          <a:fillRef idx="1">
            <a:schemeClr val="lt1"/>
          </a:fillRef>
          <a:effectRef idx="0">
            <a:schemeClr val="accent5"/>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1" name="Rectangle"/>
          <p:cNvSpPr/>
          <p:nvPr/>
        </p:nvSpPr>
        <p:spPr>
          <a:xfrm>
            <a:off x="0" y="9290815"/>
            <a:ext cx="12032643" cy="462785"/>
          </a:xfrm>
          <a:prstGeom prst="rect">
            <a:avLst/>
          </a:prstGeom>
          <a:solidFill>
            <a:srgbClr val="003D7C"/>
          </a:solidFill>
          <a:ln w="12700">
            <a:miter lim="400000"/>
          </a:ln>
        </p:spPr>
        <p:txBody>
          <a:bodyPr lIns="50800" tIns="50800" rIns="50800" bIns="50800" anchor="b">
            <a:normAutofit fontScale="32500" lnSpcReduction="20000"/>
          </a:bodyPr>
          <a:lstStyle/>
          <a:p>
            <a:pPr lvl="2" algn="l">
              <a:defRPr sz="8000" b="0">
                <a:solidFill>
                  <a:srgbClr val="FFFFFF"/>
                </a:solidFill>
                <a:latin typeface="+mn-lt"/>
                <a:ea typeface="+mn-ea"/>
                <a:cs typeface="+mn-cs"/>
                <a:sym typeface="Helvetica Neue Medium"/>
              </a:defRPr>
            </a:pPr>
            <a:endParaRPr/>
          </a:p>
        </p:txBody>
      </p:sp>
      <p:sp>
        <p:nvSpPr>
          <p:cNvPr id="2" name="Slide Number Placeholder 1"/>
          <p:cNvSpPr>
            <a:spLocks noGrp="1"/>
          </p:cNvSpPr>
          <p:nvPr>
            <p:ph type="sldNum" sz="quarter" idx="2"/>
          </p:nvPr>
        </p:nvSpPr>
        <p:spPr/>
        <p:txBody>
          <a:bodyPr/>
          <a:lstStyle/>
          <a:p>
            <a:fld id="{86CB4B4D-7CA3-9044-876B-883B54F8677D}" type="slidenum">
              <a:rPr lang="uk-UA" smtClean="0"/>
              <a:t>10</a:t>
            </a:fld>
            <a:endParaRPr lang="uk-UA"/>
          </a:p>
        </p:txBody>
      </p:sp>
    </p:spTree>
  </p:cSld>
  <p:clrMapOvr>
    <a:masterClrMapping/>
  </p:clrMapOvr>
  <p:transition spd="med"/>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 name="Activation Functions"/>
          <p:cNvSpPr txBox="1">
            <a:spLocks noGrp="1"/>
          </p:cNvSpPr>
          <p:nvPr>
            <p:ph type="ctrTitle"/>
          </p:nvPr>
        </p:nvSpPr>
        <p:spPr>
          <a:xfrm>
            <a:off x="0" y="810"/>
            <a:ext cx="13004801" cy="763554"/>
          </a:xfrm>
          <a:prstGeom prst="rect">
            <a:avLst/>
          </a:prstGeom>
          <a:solidFill>
            <a:srgbClr val="003D7C"/>
          </a:solidFill>
        </p:spPr>
        <p:txBody>
          <a:bodyPr/>
          <a:lstStyle/>
          <a:p>
            <a:pPr lvl="2" algn="l">
              <a:defRPr sz="4000">
                <a:solidFill>
                  <a:srgbClr val="FFFFFF"/>
                </a:solidFill>
              </a:defRPr>
            </a:pPr>
            <a:r>
              <a:rPr dirty="0"/>
              <a:t>Activation Functions</a:t>
            </a:r>
          </a:p>
        </p:txBody>
      </p:sp>
      <p:sp>
        <p:nvSpPr>
          <p:cNvPr id="256" name="Sigmoid"/>
          <p:cNvSpPr txBox="1"/>
          <p:nvPr/>
        </p:nvSpPr>
        <p:spPr>
          <a:xfrm>
            <a:off x="626965" y="1461732"/>
            <a:ext cx="2662071" cy="70916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4000" b="0">
                <a:latin typeface="+mn-lt"/>
                <a:ea typeface="+mn-ea"/>
                <a:cs typeface="+mn-cs"/>
                <a:sym typeface="Helvetica Neue Medium"/>
              </a:defRPr>
            </a:lvl1pPr>
          </a:lstStyle>
          <a:p>
            <a:r>
              <a:rPr dirty="0"/>
              <a:t>Sigmoid</a:t>
            </a:r>
          </a:p>
        </p:txBody>
      </p:sp>
      <p:sp>
        <p:nvSpPr>
          <p:cNvPr id="257" name="ReLU"/>
          <p:cNvSpPr txBox="1"/>
          <p:nvPr/>
        </p:nvSpPr>
        <p:spPr>
          <a:xfrm>
            <a:off x="5104988" y="1461732"/>
            <a:ext cx="2662070" cy="70916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4000" b="0">
                <a:latin typeface="+mn-lt"/>
                <a:ea typeface="+mn-ea"/>
                <a:cs typeface="+mn-cs"/>
                <a:sym typeface="Helvetica Neue Medium"/>
              </a:defRPr>
            </a:lvl1pPr>
          </a:lstStyle>
          <a:p>
            <a:r>
              <a:t>ReLU</a:t>
            </a:r>
          </a:p>
        </p:txBody>
      </p:sp>
      <p:sp>
        <p:nvSpPr>
          <p:cNvPr id="258" name="ELU"/>
          <p:cNvSpPr txBox="1"/>
          <p:nvPr/>
        </p:nvSpPr>
        <p:spPr>
          <a:xfrm>
            <a:off x="9583010" y="1461732"/>
            <a:ext cx="2662071" cy="70916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4000" b="0">
                <a:latin typeface="+mn-lt"/>
                <a:ea typeface="+mn-ea"/>
                <a:cs typeface="+mn-cs"/>
                <a:sym typeface="Helvetica Neue Medium"/>
              </a:defRPr>
            </a:lvl1pPr>
          </a:lstStyle>
          <a:p>
            <a:r>
              <a:t>ELU</a:t>
            </a:r>
          </a:p>
        </p:txBody>
      </p:sp>
      <p:sp>
        <p:nvSpPr>
          <p:cNvPr id="259" name="Line"/>
          <p:cNvSpPr/>
          <p:nvPr/>
        </p:nvSpPr>
        <p:spPr>
          <a:xfrm flipH="1">
            <a:off x="4187717" y="1392670"/>
            <a:ext cx="9294" cy="5628365"/>
          </a:xfrm>
          <a:prstGeom prst="line">
            <a:avLst/>
          </a:prstGeom>
          <a:ln w="25400">
            <a:solidFill>
              <a:srgbClr val="D5D5D5"/>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mc:AlternateContent xmlns:mc="http://schemas.openxmlformats.org/markup-compatibility/2006" xmlns:a14="http://schemas.microsoft.com/office/drawing/2010/main">
        <mc:Choice Requires="a14">
          <p:sp>
            <p:nvSpPr>
              <p:cNvPr id="2" name="TextBox 1"/>
              <p:cNvSpPr txBox="1"/>
              <p:nvPr/>
            </p:nvSpPr>
            <p:spPr>
              <a:xfrm>
                <a:off x="645170" y="2711586"/>
                <a:ext cx="2625660" cy="70006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14:m>
                  <m:oMathPara xmlns:m="http://schemas.openxmlformats.org/officeDocument/2006/math">
                    <m:oMathParaPr>
                      <m:jc m:val="centerGroup"/>
                    </m:oMathParaPr>
                    <m:oMath xmlns:m="http://schemas.openxmlformats.org/officeDocument/2006/math">
                      <m:r>
                        <a:rPr kumimoji="0" lang="en-US" sz="2400" b="0" i="1" u="none" strike="noStrike" cap="none" spc="0" normalizeH="0" baseline="0" smtClean="0">
                          <a:ln>
                            <a:noFill/>
                          </a:ln>
                          <a:solidFill>
                            <a:srgbClr val="000000"/>
                          </a:solidFill>
                          <a:effectLst/>
                          <a:uFillTx/>
                          <a:latin typeface="Cambria Math" charset="0"/>
                          <a:ea typeface="Helvetica Neue"/>
                          <a:cs typeface="Helvetica Neue"/>
                          <a:sym typeface="Helvetica Neue"/>
                        </a:rPr>
                        <m:t>𝐹</m:t>
                      </m:r>
                      <m:d>
                        <m:dPr>
                          <m:ctrlPr>
                            <a:rPr kumimoji="0" lang="en-US" sz="2400" b="0" i="1" u="none" strike="noStrike" cap="none" spc="0" normalizeH="0" baseline="0" smtClean="0">
                              <a:ln>
                                <a:noFill/>
                              </a:ln>
                              <a:solidFill>
                                <a:srgbClr val="000000"/>
                              </a:solidFill>
                              <a:effectLst/>
                              <a:uFillTx/>
                              <a:latin typeface="Cambria Math" charset="0"/>
                              <a:ea typeface="Helvetica Neue"/>
                              <a:cs typeface="Helvetica Neue"/>
                              <a:sym typeface="Helvetica Neue"/>
                            </a:rPr>
                          </m:ctrlPr>
                        </m:dPr>
                        <m:e>
                          <m:r>
                            <a:rPr kumimoji="0" lang="en-US" sz="2400" b="0" i="1" u="none" strike="noStrike" cap="none" spc="0" normalizeH="0" baseline="0" smtClean="0">
                              <a:ln>
                                <a:noFill/>
                              </a:ln>
                              <a:solidFill>
                                <a:srgbClr val="000000"/>
                              </a:solidFill>
                              <a:effectLst/>
                              <a:uFillTx/>
                              <a:latin typeface="Cambria Math" charset="0"/>
                              <a:ea typeface="Helvetica Neue"/>
                              <a:cs typeface="Helvetica Neue"/>
                              <a:sym typeface="Helvetica Neue"/>
                            </a:rPr>
                            <m:t>𝑥</m:t>
                          </m:r>
                        </m:e>
                      </m:d>
                      <m:r>
                        <a:rPr kumimoji="0" lang="en-US" sz="2400" b="0" i="1" u="none" strike="noStrike" cap="none" spc="0" normalizeH="0" baseline="0" smtClean="0">
                          <a:ln>
                            <a:noFill/>
                          </a:ln>
                          <a:solidFill>
                            <a:srgbClr val="000000"/>
                          </a:solidFill>
                          <a:effectLst/>
                          <a:uFillTx/>
                          <a:latin typeface="Cambria Math" charset="0"/>
                          <a:ea typeface="Helvetica Neue"/>
                          <a:cs typeface="Helvetica Neue"/>
                          <a:sym typeface="Helvetica Neue"/>
                        </a:rPr>
                        <m:t>=</m:t>
                      </m:r>
                      <m:f>
                        <m:fPr>
                          <m:ctrlPr>
                            <a:rPr kumimoji="0" lang="mr-IN" sz="2400" b="0" i="1" u="none" strike="noStrike" cap="none" spc="0" normalizeH="0" baseline="0" smtClean="0">
                              <a:ln>
                                <a:noFill/>
                              </a:ln>
                              <a:solidFill>
                                <a:srgbClr val="000000"/>
                              </a:solidFill>
                              <a:effectLst/>
                              <a:uFillTx/>
                              <a:latin typeface="Cambria Math" charset="0"/>
                              <a:ea typeface="Helvetica Neue"/>
                              <a:cs typeface="Helvetica Neue"/>
                              <a:sym typeface="Helvetica Neue"/>
                            </a:rPr>
                          </m:ctrlPr>
                        </m:fPr>
                        <m:num>
                          <m:r>
                            <a:rPr kumimoji="0" lang="en-US" sz="2400" b="0" i="1" u="none" strike="noStrike" cap="none" spc="0" normalizeH="0" baseline="0" smtClean="0">
                              <a:ln>
                                <a:noFill/>
                              </a:ln>
                              <a:solidFill>
                                <a:srgbClr val="000000"/>
                              </a:solidFill>
                              <a:effectLst/>
                              <a:uFillTx/>
                              <a:latin typeface="Cambria Math" charset="0"/>
                              <a:ea typeface="Helvetica Neue"/>
                              <a:cs typeface="Helvetica Neue"/>
                              <a:sym typeface="Helvetica Neue"/>
                            </a:rPr>
                            <m:t>1</m:t>
                          </m:r>
                        </m:num>
                        <m:den>
                          <m:r>
                            <a:rPr kumimoji="0" lang="en-US" sz="2400" b="0" i="1" u="none" strike="noStrike" cap="none" spc="0" normalizeH="0" baseline="0" smtClean="0">
                              <a:ln>
                                <a:noFill/>
                              </a:ln>
                              <a:solidFill>
                                <a:srgbClr val="000000"/>
                              </a:solidFill>
                              <a:effectLst/>
                              <a:uFillTx/>
                              <a:latin typeface="Cambria Math" charset="0"/>
                              <a:ea typeface="Helvetica Neue"/>
                              <a:cs typeface="Helvetica Neue"/>
                              <a:sym typeface="Helvetica Neue"/>
                            </a:rPr>
                            <m:t>1+</m:t>
                          </m:r>
                          <m:sSup>
                            <m:sSupPr>
                              <m:ctrlPr>
                                <a:rPr kumimoji="0" lang="en-US" sz="2400" b="0" i="1" u="none" strike="noStrike" cap="none" spc="0" normalizeH="0" baseline="0" smtClean="0">
                                  <a:ln>
                                    <a:noFill/>
                                  </a:ln>
                                  <a:solidFill>
                                    <a:srgbClr val="000000"/>
                                  </a:solidFill>
                                  <a:effectLst/>
                                  <a:uFillTx/>
                                  <a:latin typeface="Cambria Math" charset="0"/>
                                  <a:ea typeface="Helvetica Neue"/>
                                  <a:cs typeface="Helvetica Neue"/>
                                  <a:sym typeface="Helvetica Neue"/>
                                </a:rPr>
                              </m:ctrlPr>
                            </m:sSupPr>
                            <m:e>
                              <m:r>
                                <a:rPr kumimoji="0" lang="en-US" sz="2400" b="0" i="1" u="none" strike="noStrike" cap="none" spc="0" normalizeH="0" baseline="0" smtClean="0">
                                  <a:ln>
                                    <a:noFill/>
                                  </a:ln>
                                  <a:solidFill>
                                    <a:srgbClr val="000000"/>
                                  </a:solidFill>
                                  <a:effectLst/>
                                  <a:uFillTx/>
                                  <a:latin typeface="Cambria Math" charset="0"/>
                                  <a:ea typeface="Helvetica Neue"/>
                                  <a:cs typeface="Helvetica Neue"/>
                                  <a:sym typeface="Helvetica Neue"/>
                                </a:rPr>
                                <m:t>𝑒</m:t>
                              </m:r>
                            </m:e>
                            <m:sup>
                              <m:r>
                                <a:rPr kumimoji="0" lang="en-US" sz="2400" b="0" i="1" u="none" strike="noStrike" cap="none" spc="0" normalizeH="0" baseline="0" smtClean="0">
                                  <a:ln>
                                    <a:noFill/>
                                  </a:ln>
                                  <a:solidFill>
                                    <a:srgbClr val="000000"/>
                                  </a:solidFill>
                                  <a:effectLst/>
                                  <a:uFillTx/>
                                  <a:latin typeface="Cambria Math" charset="0"/>
                                  <a:ea typeface="Helvetica Neue"/>
                                  <a:cs typeface="Helvetica Neue"/>
                                  <a:sym typeface="Helvetica Neue"/>
                                </a:rPr>
                                <m:t>−</m:t>
                              </m:r>
                              <m:r>
                                <a:rPr kumimoji="0" lang="en-US" sz="2400" b="0" i="1" u="none" strike="noStrike" cap="none" spc="0" normalizeH="0" baseline="0" smtClean="0">
                                  <a:ln>
                                    <a:noFill/>
                                  </a:ln>
                                  <a:solidFill>
                                    <a:srgbClr val="000000"/>
                                  </a:solidFill>
                                  <a:effectLst/>
                                  <a:uFillTx/>
                                  <a:latin typeface="Cambria Math" charset="0"/>
                                  <a:ea typeface="Helvetica Neue"/>
                                  <a:cs typeface="Helvetica Neue"/>
                                  <a:sym typeface="Helvetica Neue"/>
                                </a:rPr>
                                <m:t>𝑥</m:t>
                              </m:r>
                            </m:sup>
                          </m:sSup>
                        </m:den>
                      </m:f>
                    </m:oMath>
                  </m:oMathPara>
                </a14:m>
                <a:endParaRPr kumimoji="0" lang="en-US" sz="2400" b="0" i="0" u="none" strike="noStrike" cap="none" spc="0" normalizeH="0" baseline="0" dirty="0">
                  <a:ln>
                    <a:noFill/>
                  </a:ln>
                  <a:solidFill>
                    <a:srgbClr val="000000"/>
                  </a:solidFill>
                  <a:effectLst/>
                  <a:uFillTx/>
                  <a:ea typeface="Helvetica Neue"/>
                  <a:cs typeface="Helvetica Neue"/>
                  <a:sym typeface="Helvetica Neue"/>
                </a:endParaRPr>
              </a:p>
            </p:txBody>
          </p:sp>
        </mc:Choice>
        <mc:Fallback xmlns="">
          <p:sp>
            <p:nvSpPr>
              <p:cNvPr id="2" name="TextBox 1"/>
              <p:cNvSpPr txBox="1">
                <a:spLocks noRot="1" noChangeAspect="1" noMove="1" noResize="1" noEditPoints="1" noAdjustHandles="1" noChangeArrowheads="1" noChangeShapeType="1" noTextEdit="1"/>
              </p:cNvSpPr>
              <p:nvPr/>
            </p:nvSpPr>
            <p:spPr>
              <a:xfrm>
                <a:off x="645170" y="2711586"/>
                <a:ext cx="2625660" cy="700063"/>
              </a:xfrm>
              <a:prstGeom prst="rect">
                <a:avLst/>
              </a:prstGeom>
              <a:blipFill rotWithShape="0">
                <a:blip r:embed="rId3"/>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4834066" y="2711587"/>
                <a:ext cx="3141630" cy="82381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14:m>
                  <m:oMathPara xmlns:m="http://schemas.openxmlformats.org/officeDocument/2006/math">
                    <m:oMathParaPr>
                      <m:jc m:val="centerGroup"/>
                    </m:oMathParaPr>
                    <m:oMath xmlns:m="http://schemas.openxmlformats.org/officeDocument/2006/math">
                      <m:r>
                        <a:rPr kumimoji="0" lang="en-US" sz="2400" b="0" i="1" u="none" strike="noStrike" cap="none" spc="0" normalizeH="0" baseline="0" smtClean="0">
                          <a:ln>
                            <a:noFill/>
                          </a:ln>
                          <a:solidFill>
                            <a:srgbClr val="000000"/>
                          </a:solidFill>
                          <a:effectLst/>
                          <a:uFillTx/>
                          <a:latin typeface="Cambria Math" charset="0"/>
                          <a:ea typeface="Helvetica Neue"/>
                          <a:cs typeface="Helvetica Neue"/>
                          <a:sym typeface="Helvetica Neue"/>
                        </a:rPr>
                        <m:t>𝐹</m:t>
                      </m:r>
                      <m:d>
                        <m:dPr>
                          <m:ctrlPr>
                            <a:rPr kumimoji="0" lang="mr-IN" sz="2400" b="0" i="1" u="none" strike="noStrike" cap="none" spc="0" normalizeH="0" baseline="0" smtClean="0">
                              <a:ln>
                                <a:noFill/>
                              </a:ln>
                              <a:solidFill>
                                <a:srgbClr val="000000"/>
                              </a:solidFill>
                              <a:effectLst/>
                              <a:uFillTx/>
                              <a:latin typeface="Cambria Math" charset="0"/>
                              <a:ea typeface="Helvetica Neue"/>
                              <a:cs typeface="Helvetica Neue"/>
                              <a:sym typeface="Helvetica Neue"/>
                            </a:rPr>
                          </m:ctrlPr>
                        </m:dPr>
                        <m:e>
                          <m:r>
                            <a:rPr kumimoji="0" lang="mr-IN" sz="2400" b="0" i="1" u="none" strike="noStrike" cap="none" spc="0" normalizeH="0" baseline="0" smtClean="0">
                              <a:ln>
                                <a:noFill/>
                              </a:ln>
                              <a:solidFill>
                                <a:srgbClr val="000000"/>
                              </a:solidFill>
                              <a:effectLst/>
                              <a:uFillTx/>
                              <a:latin typeface="Cambria Math" charset="0"/>
                              <a:ea typeface="Helvetica Neue"/>
                              <a:cs typeface="Helvetica Neue"/>
                              <a:sym typeface="Helvetica Neue"/>
                            </a:rPr>
                            <m:t>𝑥</m:t>
                          </m:r>
                        </m:e>
                      </m:d>
                      <m:r>
                        <a:rPr kumimoji="0" lang="mr-IN" sz="2400" b="0" i="1" u="none" strike="noStrike" cap="none" spc="0" normalizeH="0" baseline="0" smtClean="0">
                          <a:ln>
                            <a:noFill/>
                          </a:ln>
                          <a:solidFill>
                            <a:srgbClr val="000000"/>
                          </a:solidFill>
                          <a:effectLst/>
                          <a:uFillTx/>
                          <a:latin typeface="Cambria Math" charset="0"/>
                          <a:ea typeface="Helvetica Neue"/>
                          <a:cs typeface="Helvetica Neue"/>
                          <a:sym typeface="Helvetica Neue"/>
                        </a:rPr>
                        <m:t>=</m:t>
                      </m:r>
                      <m:d>
                        <m:dPr>
                          <m:begChr m:val="{"/>
                          <m:endChr m:val=""/>
                          <m:ctrlPr>
                            <a:rPr kumimoji="0" lang="mr-IN" sz="2400" b="0" i="1" u="none" strike="noStrike" cap="none" spc="0" normalizeH="0" baseline="0" smtClean="0">
                              <a:ln>
                                <a:noFill/>
                              </a:ln>
                              <a:solidFill>
                                <a:srgbClr val="000000"/>
                              </a:solidFill>
                              <a:effectLst/>
                              <a:uFillTx/>
                              <a:latin typeface="Cambria Math" charset="0"/>
                              <a:ea typeface="Helvetica Neue"/>
                              <a:cs typeface="Helvetica Neue"/>
                              <a:sym typeface="Helvetica Neue"/>
                            </a:rPr>
                          </m:ctrlPr>
                        </m:dPr>
                        <m:e>
                          <m:eqArr>
                            <m:eqArrPr>
                              <m:ctrlPr>
                                <a:rPr kumimoji="0" lang="mr-IN" sz="2400" b="0" i="1" u="none" strike="noStrike" cap="none" spc="0" normalizeH="0" baseline="0" smtClean="0">
                                  <a:ln>
                                    <a:noFill/>
                                  </a:ln>
                                  <a:solidFill>
                                    <a:srgbClr val="000000"/>
                                  </a:solidFill>
                                  <a:effectLst/>
                                  <a:uFillTx/>
                                  <a:latin typeface="Cambria Math" charset="0"/>
                                  <a:ea typeface="Helvetica Neue"/>
                                  <a:cs typeface="Helvetica Neue"/>
                                  <a:sym typeface="Helvetica Neue"/>
                                </a:rPr>
                              </m:ctrlPr>
                            </m:eqArrPr>
                            <m:e>
                              <m:r>
                                <a:rPr kumimoji="0" lang="en-US" sz="2400" b="0" i="1" u="none" strike="noStrike" cap="none" spc="0" normalizeH="0" baseline="0" smtClean="0">
                                  <a:ln>
                                    <a:noFill/>
                                  </a:ln>
                                  <a:solidFill>
                                    <a:srgbClr val="000000"/>
                                  </a:solidFill>
                                  <a:effectLst/>
                                  <a:uFillTx/>
                                  <a:latin typeface="Cambria Math" charset="0"/>
                                  <a:ea typeface="Helvetica Neue"/>
                                  <a:cs typeface="Helvetica Neue"/>
                                  <a:sym typeface="Helvetica Neue"/>
                                </a:rPr>
                                <m:t>0</m:t>
                              </m:r>
                              <m:r>
                                <a:rPr kumimoji="0" lang="mr-IN" sz="2400" b="0" i="1" u="none" strike="noStrike" cap="none" spc="0" normalizeH="0" baseline="0" smtClean="0">
                                  <a:ln>
                                    <a:noFill/>
                                  </a:ln>
                                  <a:solidFill>
                                    <a:srgbClr val="000000"/>
                                  </a:solidFill>
                                  <a:effectLst/>
                                  <a:uFillTx/>
                                  <a:latin typeface="Cambria Math" charset="0"/>
                                  <a:ea typeface="Helvetica Neue"/>
                                  <a:cs typeface="Helvetica Neue"/>
                                  <a:sym typeface="Helvetica Neue"/>
                                </a:rPr>
                                <m:t>,  </m:t>
                              </m:r>
                              <m:r>
                                <a:rPr kumimoji="0" lang="mr-IN" sz="2400" b="0" i="1" u="none" strike="noStrike" cap="none" spc="0" normalizeH="0" baseline="0" smtClean="0">
                                  <a:ln>
                                    <a:noFill/>
                                  </a:ln>
                                  <a:solidFill>
                                    <a:srgbClr val="000000"/>
                                  </a:solidFill>
                                  <a:effectLst/>
                                  <a:uFillTx/>
                                  <a:latin typeface="Cambria Math" charset="0"/>
                                  <a:ea typeface="Helvetica Neue"/>
                                  <a:cs typeface="Helvetica Neue"/>
                                  <a:sym typeface="Helvetica Neue"/>
                                </a:rPr>
                                <m:t>𝑥</m:t>
                              </m:r>
                              <m:r>
                                <a:rPr kumimoji="0" lang="mr-IN" sz="2400" b="0" i="1" u="none" strike="noStrike" cap="none" spc="0" normalizeH="0" baseline="0" smtClean="0">
                                  <a:ln>
                                    <a:noFill/>
                                  </a:ln>
                                  <a:solidFill>
                                    <a:srgbClr val="000000"/>
                                  </a:solidFill>
                                  <a:effectLst/>
                                  <a:uFillTx/>
                                  <a:latin typeface="Cambria Math" charset="0"/>
                                  <a:ea typeface="Helvetica Neue"/>
                                  <a:cs typeface="Helvetica Neue"/>
                                  <a:sym typeface="Helvetica Neue"/>
                                </a:rPr>
                                <m:t>&lt;0</m:t>
                              </m:r>
                            </m:e>
                            <m:e>
                              <m:r>
                                <a:rPr kumimoji="0" lang="mr-IN" sz="2400" b="0" i="1" u="none" strike="noStrike" cap="none" spc="0" normalizeH="0" baseline="0" smtClean="0">
                                  <a:ln>
                                    <a:noFill/>
                                  </a:ln>
                                  <a:solidFill>
                                    <a:srgbClr val="000000"/>
                                  </a:solidFill>
                                  <a:effectLst/>
                                  <a:uFillTx/>
                                  <a:latin typeface="Cambria Math" charset="0"/>
                                  <a:ea typeface="Helvetica Neue"/>
                                  <a:cs typeface="Helvetica Neue"/>
                                  <a:sym typeface="Helvetica Neue"/>
                                </a:rPr>
                                <m:t>&amp;</m:t>
                              </m:r>
                              <m:r>
                                <a:rPr kumimoji="0" lang="mr-IN" sz="2400" b="0" i="1" u="none" strike="noStrike" cap="none" spc="0" normalizeH="0" baseline="0" smtClean="0">
                                  <a:ln>
                                    <a:noFill/>
                                  </a:ln>
                                  <a:solidFill>
                                    <a:srgbClr val="000000"/>
                                  </a:solidFill>
                                  <a:effectLst/>
                                  <a:uFillTx/>
                                  <a:latin typeface="Cambria Math" charset="0"/>
                                  <a:ea typeface="Helvetica Neue"/>
                                  <a:cs typeface="Helvetica Neue"/>
                                  <a:sym typeface="Helvetica Neue"/>
                                </a:rPr>
                                <m:t>𝑥</m:t>
                              </m:r>
                              <m:r>
                                <a:rPr kumimoji="0" lang="mr-IN" sz="2400" b="0" i="1" u="none" strike="noStrike" cap="none" spc="0" normalizeH="0" baseline="0" smtClean="0">
                                  <a:ln>
                                    <a:noFill/>
                                  </a:ln>
                                  <a:solidFill>
                                    <a:srgbClr val="000000"/>
                                  </a:solidFill>
                                  <a:effectLst/>
                                  <a:uFillTx/>
                                  <a:latin typeface="Cambria Math" charset="0"/>
                                  <a:ea typeface="Helvetica Neue"/>
                                  <a:cs typeface="Helvetica Neue"/>
                                  <a:sym typeface="Helvetica Neue"/>
                                </a:rPr>
                                <m:t>,  </m:t>
                              </m:r>
                              <m:r>
                                <a:rPr kumimoji="0" lang="mr-IN" sz="2400" b="0" i="1" u="none" strike="noStrike" cap="none" spc="0" normalizeH="0" baseline="0" smtClean="0">
                                  <a:ln>
                                    <a:noFill/>
                                  </a:ln>
                                  <a:solidFill>
                                    <a:srgbClr val="000000"/>
                                  </a:solidFill>
                                  <a:effectLst/>
                                  <a:uFillTx/>
                                  <a:latin typeface="Cambria Math" charset="0"/>
                                  <a:ea typeface="Helvetica Neue"/>
                                  <a:cs typeface="Helvetica Neue"/>
                                  <a:sym typeface="Helvetica Neue"/>
                                </a:rPr>
                                <m:t>𝑥</m:t>
                              </m:r>
                              <m:r>
                                <a:rPr kumimoji="0" lang="mr-IN" sz="2400" b="0" i="1" u="none" strike="noStrike" cap="none" spc="0" normalizeH="0" baseline="0" smtClean="0">
                                  <a:ln>
                                    <a:noFill/>
                                  </a:ln>
                                  <a:solidFill>
                                    <a:srgbClr val="000000"/>
                                  </a:solidFill>
                                  <a:effectLst/>
                                  <a:uFillTx/>
                                  <a:latin typeface="Cambria Math" charset="0"/>
                                  <a:ea typeface="Helvetica Neue"/>
                                  <a:cs typeface="Helvetica Neue"/>
                                  <a:sym typeface="Helvetica Neue"/>
                                </a:rPr>
                                <m:t>≥0</m:t>
                              </m:r>
                            </m:e>
                          </m:eqArr>
                        </m:e>
                      </m:d>
                    </m:oMath>
                  </m:oMathPara>
                </a14:m>
                <a:endParaRPr kumimoji="0" lang="en-US" sz="2400" b="0" i="0" u="none" strike="noStrike" cap="none" spc="0" normalizeH="0" baseline="0" dirty="0">
                  <a:ln>
                    <a:noFill/>
                  </a:ln>
                  <a:solidFill>
                    <a:srgbClr val="000000"/>
                  </a:solidFill>
                  <a:effectLst/>
                  <a:uFillTx/>
                  <a:ea typeface="Helvetica Neue"/>
                  <a:cs typeface="Helvetica Neue"/>
                  <a:sym typeface="Helvetica Neue"/>
                </a:endParaRPr>
              </a:p>
            </p:txBody>
          </p:sp>
        </mc:Choice>
        <mc:Fallback xmlns="">
          <p:sp>
            <p:nvSpPr>
              <p:cNvPr id="10" name="TextBox 9"/>
              <p:cNvSpPr txBox="1">
                <a:spLocks noRot="1" noChangeAspect="1" noMove="1" noResize="1" noEditPoints="1" noAdjustHandles="1" noChangeArrowheads="1" noChangeShapeType="1" noTextEdit="1"/>
              </p:cNvSpPr>
              <p:nvPr/>
            </p:nvSpPr>
            <p:spPr>
              <a:xfrm>
                <a:off x="4834066" y="2711587"/>
                <a:ext cx="3141630" cy="823815"/>
              </a:xfrm>
              <a:prstGeom prst="rect">
                <a:avLst/>
              </a:prstGeom>
              <a:blipFill rotWithShape="0">
                <a:blip r:embed="rId4"/>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p:cNvSpPr txBox="1"/>
              <p:nvPr/>
            </p:nvSpPr>
            <p:spPr>
              <a:xfrm>
                <a:off x="8509449" y="2711586"/>
                <a:ext cx="4428975" cy="82381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14:m>
                  <m:oMathPara xmlns:m="http://schemas.openxmlformats.org/officeDocument/2006/math">
                    <m:oMathParaPr>
                      <m:jc m:val="centerGroup"/>
                    </m:oMathParaPr>
                    <m:oMath xmlns:m="http://schemas.openxmlformats.org/officeDocument/2006/math">
                      <m:r>
                        <a:rPr kumimoji="0" lang="en-US" sz="2400" b="0" i="1" u="none" strike="noStrike" cap="none" spc="0" normalizeH="0" baseline="0" smtClean="0">
                          <a:ln>
                            <a:noFill/>
                          </a:ln>
                          <a:solidFill>
                            <a:srgbClr val="000000"/>
                          </a:solidFill>
                          <a:effectLst/>
                          <a:uFillTx/>
                          <a:latin typeface="Cambria Math" charset="0"/>
                          <a:ea typeface="Helvetica Neue"/>
                          <a:cs typeface="Helvetica Neue"/>
                          <a:sym typeface="Helvetica Neue"/>
                        </a:rPr>
                        <m:t>𝐹</m:t>
                      </m:r>
                      <m:d>
                        <m:dPr>
                          <m:ctrlPr>
                            <a:rPr kumimoji="0" lang="mr-IN" sz="2400" b="0" i="1" u="none" strike="noStrike" cap="none" spc="0" normalizeH="0" baseline="0" smtClean="0">
                              <a:ln>
                                <a:noFill/>
                              </a:ln>
                              <a:solidFill>
                                <a:srgbClr val="000000"/>
                              </a:solidFill>
                              <a:effectLst/>
                              <a:uFillTx/>
                              <a:latin typeface="Cambria Math" charset="0"/>
                              <a:ea typeface="Helvetica Neue"/>
                              <a:cs typeface="Helvetica Neue"/>
                              <a:sym typeface="Helvetica Neue"/>
                            </a:rPr>
                          </m:ctrlPr>
                        </m:dPr>
                        <m:e>
                          <m:r>
                            <a:rPr kumimoji="0" lang="mr-IN" sz="2400" b="0" i="1" u="none" strike="noStrike" cap="none" spc="0" normalizeH="0" baseline="0" smtClean="0">
                              <a:ln>
                                <a:noFill/>
                              </a:ln>
                              <a:solidFill>
                                <a:srgbClr val="000000"/>
                              </a:solidFill>
                              <a:effectLst/>
                              <a:uFillTx/>
                              <a:latin typeface="Cambria Math" charset="0"/>
                              <a:ea typeface="Helvetica Neue"/>
                              <a:cs typeface="Helvetica Neue"/>
                              <a:sym typeface="Helvetica Neue"/>
                            </a:rPr>
                            <m:t>𝑥</m:t>
                          </m:r>
                        </m:e>
                      </m:d>
                      <m:r>
                        <a:rPr kumimoji="0" lang="mr-IN" sz="2400" b="0" i="1" u="none" strike="noStrike" cap="none" spc="0" normalizeH="0" baseline="0" smtClean="0">
                          <a:ln>
                            <a:noFill/>
                          </a:ln>
                          <a:solidFill>
                            <a:srgbClr val="000000"/>
                          </a:solidFill>
                          <a:effectLst/>
                          <a:uFillTx/>
                          <a:latin typeface="Cambria Math" charset="0"/>
                          <a:ea typeface="Helvetica Neue"/>
                          <a:cs typeface="Helvetica Neue"/>
                          <a:sym typeface="Helvetica Neue"/>
                        </a:rPr>
                        <m:t>=</m:t>
                      </m:r>
                      <m:d>
                        <m:dPr>
                          <m:begChr m:val="{"/>
                          <m:endChr m:val=""/>
                          <m:ctrlPr>
                            <a:rPr kumimoji="0" lang="mr-IN" sz="2400" b="0" i="1" u="none" strike="noStrike" cap="none" spc="0" normalizeH="0" baseline="0" smtClean="0">
                              <a:ln>
                                <a:noFill/>
                              </a:ln>
                              <a:solidFill>
                                <a:srgbClr val="000000"/>
                              </a:solidFill>
                              <a:effectLst/>
                              <a:uFillTx/>
                              <a:latin typeface="Cambria Math" charset="0"/>
                              <a:ea typeface="Helvetica Neue"/>
                              <a:cs typeface="Helvetica Neue"/>
                              <a:sym typeface="Helvetica Neue"/>
                            </a:rPr>
                          </m:ctrlPr>
                        </m:dPr>
                        <m:e>
                          <m:eqArr>
                            <m:eqArrPr>
                              <m:ctrlPr>
                                <a:rPr kumimoji="0" lang="mr-IN" sz="2400" b="0" i="1" u="none" strike="noStrike" cap="none" spc="0" normalizeH="0" baseline="0" smtClean="0">
                                  <a:ln>
                                    <a:noFill/>
                                  </a:ln>
                                  <a:solidFill>
                                    <a:srgbClr val="000000"/>
                                  </a:solidFill>
                                  <a:effectLst/>
                                  <a:uFillTx/>
                                  <a:latin typeface="Cambria Math" charset="0"/>
                                  <a:ea typeface="Helvetica Neue"/>
                                  <a:cs typeface="Helvetica Neue"/>
                                  <a:sym typeface="Helvetica Neue"/>
                                </a:rPr>
                              </m:ctrlPr>
                            </m:eqArrPr>
                            <m:e>
                              <m:r>
                                <a:rPr lang="en-US" b="0" i="1">
                                  <a:latin typeface="Cambria Math" charset="0"/>
                                </a:rPr>
                                <m:t>𝛼</m:t>
                              </m:r>
                              <m:d>
                                <m:dPr>
                                  <m:ctrlPr>
                                    <a:rPr lang="en-US" b="0" i="1" smtClean="0">
                                      <a:latin typeface="Cambria Math" charset="0"/>
                                    </a:rPr>
                                  </m:ctrlPr>
                                </m:dPr>
                                <m:e>
                                  <m:sSup>
                                    <m:sSupPr>
                                      <m:ctrlPr>
                                        <a:rPr lang="en-US" b="0" i="1" smtClean="0">
                                          <a:latin typeface="Cambria Math" charset="0"/>
                                        </a:rPr>
                                      </m:ctrlPr>
                                    </m:sSupPr>
                                    <m:e>
                                      <m:r>
                                        <a:rPr lang="en-US" b="0" i="1" smtClean="0">
                                          <a:latin typeface="Cambria Math" charset="0"/>
                                        </a:rPr>
                                        <m:t>𝑒</m:t>
                                      </m:r>
                                    </m:e>
                                    <m:sup>
                                      <m:r>
                                        <a:rPr lang="en-US" b="0" i="1" smtClean="0">
                                          <a:latin typeface="Cambria Math" charset="0"/>
                                        </a:rPr>
                                        <m:t>𝑥</m:t>
                                      </m:r>
                                    </m:sup>
                                  </m:sSup>
                                  <m:r>
                                    <a:rPr lang="en-US" b="0" i="1" smtClean="0">
                                      <a:latin typeface="Cambria Math" charset="0"/>
                                    </a:rPr>
                                    <m:t>−1</m:t>
                                  </m:r>
                                </m:e>
                              </m:d>
                              <m:r>
                                <a:rPr lang="en-US" b="0" i="1" smtClean="0">
                                  <a:latin typeface="Cambria Math" charset="0"/>
                                </a:rPr>
                                <m:t>    </m:t>
                              </m:r>
                              <m:r>
                                <a:rPr kumimoji="0" lang="mr-IN" sz="2400" b="0" i="1" u="none" strike="noStrike" cap="none" spc="0" normalizeH="0" baseline="0" smtClean="0">
                                  <a:ln>
                                    <a:noFill/>
                                  </a:ln>
                                  <a:solidFill>
                                    <a:srgbClr val="000000"/>
                                  </a:solidFill>
                                  <a:effectLst/>
                                  <a:uFillTx/>
                                  <a:latin typeface="Cambria Math" charset="0"/>
                                  <a:ea typeface="Helvetica Neue"/>
                                  <a:cs typeface="Helvetica Neue"/>
                                  <a:sym typeface="Helvetica Neue"/>
                                </a:rPr>
                                <m:t>  </m:t>
                              </m:r>
                              <m:r>
                                <a:rPr kumimoji="0" lang="mr-IN" sz="2400" b="0" i="1" u="none" strike="noStrike" cap="none" spc="0" normalizeH="0" baseline="0" smtClean="0">
                                  <a:ln>
                                    <a:noFill/>
                                  </a:ln>
                                  <a:solidFill>
                                    <a:srgbClr val="000000"/>
                                  </a:solidFill>
                                  <a:effectLst/>
                                  <a:uFillTx/>
                                  <a:latin typeface="Cambria Math" charset="0"/>
                                  <a:ea typeface="Helvetica Neue"/>
                                  <a:cs typeface="Helvetica Neue"/>
                                  <a:sym typeface="Helvetica Neue"/>
                                </a:rPr>
                                <m:t>𝑥</m:t>
                              </m:r>
                              <m:r>
                                <a:rPr kumimoji="0" lang="mr-IN" sz="2400" b="0" i="1" u="none" strike="noStrike" cap="none" spc="0" normalizeH="0" baseline="0" smtClean="0">
                                  <a:ln>
                                    <a:noFill/>
                                  </a:ln>
                                  <a:solidFill>
                                    <a:srgbClr val="000000"/>
                                  </a:solidFill>
                                  <a:effectLst/>
                                  <a:uFillTx/>
                                  <a:latin typeface="Cambria Math" charset="0"/>
                                  <a:ea typeface="Helvetica Neue"/>
                                  <a:cs typeface="Helvetica Neue"/>
                                  <a:sym typeface="Helvetica Neue"/>
                                </a:rPr>
                                <m:t>&lt;0</m:t>
                              </m:r>
                            </m:e>
                            <m:e>
                              <m:r>
                                <a:rPr kumimoji="0" lang="mr-IN" sz="2400" b="0" i="1" u="none" strike="noStrike" cap="none" spc="0" normalizeH="0" baseline="0" smtClean="0">
                                  <a:ln>
                                    <a:noFill/>
                                  </a:ln>
                                  <a:solidFill>
                                    <a:srgbClr val="000000"/>
                                  </a:solidFill>
                                  <a:effectLst/>
                                  <a:uFillTx/>
                                  <a:latin typeface="Cambria Math" charset="0"/>
                                  <a:ea typeface="Helvetica Neue"/>
                                  <a:cs typeface="Helvetica Neue"/>
                                  <a:sym typeface="Helvetica Neue"/>
                                </a:rPr>
                                <m:t>&amp;</m:t>
                              </m:r>
                              <m:r>
                                <a:rPr kumimoji="0" lang="mr-IN" sz="2400" b="0" i="1" u="none" strike="noStrike" cap="none" spc="0" normalizeH="0" baseline="0" smtClean="0">
                                  <a:ln>
                                    <a:noFill/>
                                  </a:ln>
                                  <a:solidFill>
                                    <a:srgbClr val="000000"/>
                                  </a:solidFill>
                                  <a:effectLst/>
                                  <a:uFillTx/>
                                  <a:latin typeface="Cambria Math" charset="0"/>
                                  <a:ea typeface="Helvetica Neue"/>
                                  <a:cs typeface="Helvetica Neue"/>
                                  <a:sym typeface="Helvetica Neue"/>
                                </a:rPr>
                                <m:t>𝑥</m:t>
                              </m:r>
                              <m:r>
                                <a:rPr kumimoji="0" lang="en-US" sz="2400" b="0" i="1" u="none" strike="noStrike" cap="none" spc="0" normalizeH="0" baseline="0" smtClean="0">
                                  <a:ln>
                                    <a:noFill/>
                                  </a:ln>
                                  <a:solidFill>
                                    <a:srgbClr val="000000"/>
                                  </a:solidFill>
                                  <a:effectLst/>
                                  <a:uFillTx/>
                                  <a:latin typeface="Cambria Math" charset="0"/>
                                  <a:ea typeface="Helvetica Neue"/>
                                  <a:cs typeface="Helvetica Neue"/>
                                  <a:sym typeface="Helvetica Neue"/>
                                </a:rPr>
                                <m:t>           </m:t>
                              </m:r>
                              <m:r>
                                <a:rPr kumimoji="0" lang="mr-IN" sz="2400" b="0" i="1" u="none" strike="noStrike" cap="none" spc="0" normalizeH="0" baseline="0" smtClean="0">
                                  <a:ln>
                                    <a:noFill/>
                                  </a:ln>
                                  <a:solidFill>
                                    <a:srgbClr val="000000"/>
                                  </a:solidFill>
                                  <a:effectLst/>
                                  <a:uFillTx/>
                                  <a:latin typeface="Cambria Math" charset="0"/>
                                  <a:ea typeface="Helvetica Neue"/>
                                  <a:cs typeface="Helvetica Neue"/>
                                  <a:sym typeface="Helvetica Neue"/>
                                </a:rPr>
                                <m:t>  </m:t>
                              </m:r>
                              <m:r>
                                <a:rPr kumimoji="0" lang="en-US" sz="2400" b="0" i="1" u="none" strike="noStrike" cap="none" spc="0" normalizeH="0" baseline="0" smtClean="0">
                                  <a:ln>
                                    <a:noFill/>
                                  </a:ln>
                                  <a:solidFill>
                                    <a:srgbClr val="000000"/>
                                  </a:solidFill>
                                  <a:effectLst/>
                                  <a:uFillTx/>
                                  <a:latin typeface="Cambria Math" charset="0"/>
                                  <a:ea typeface="Helvetica Neue"/>
                                  <a:cs typeface="Helvetica Neue"/>
                                  <a:sym typeface="Helvetica Neue"/>
                                </a:rPr>
                                <m:t>          </m:t>
                              </m:r>
                              <m:r>
                                <a:rPr kumimoji="0" lang="mr-IN" sz="2400" b="0" i="1" u="none" strike="noStrike" cap="none" spc="0" normalizeH="0" baseline="0" smtClean="0">
                                  <a:ln>
                                    <a:noFill/>
                                  </a:ln>
                                  <a:solidFill>
                                    <a:srgbClr val="000000"/>
                                  </a:solidFill>
                                  <a:effectLst/>
                                  <a:uFillTx/>
                                  <a:latin typeface="Cambria Math" charset="0"/>
                                  <a:ea typeface="Helvetica Neue"/>
                                  <a:cs typeface="Helvetica Neue"/>
                                  <a:sym typeface="Helvetica Neue"/>
                                </a:rPr>
                                <m:t>𝑥</m:t>
                              </m:r>
                              <m:r>
                                <a:rPr kumimoji="0" lang="mr-IN" sz="2400" b="0" i="1" u="none" strike="noStrike" cap="none" spc="0" normalizeH="0" baseline="0" smtClean="0">
                                  <a:ln>
                                    <a:noFill/>
                                  </a:ln>
                                  <a:solidFill>
                                    <a:srgbClr val="000000"/>
                                  </a:solidFill>
                                  <a:effectLst/>
                                  <a:uFillTx/>
                                  <a:latin typeface="Cambria Math" charset="0"/>
                                  <a:ea typeface="Helvetica Neue"/>
                                  <a:cs typeface="Helvetica Neue"/>
                                  <a:sym typeface="Helvetica Neue"/>
                                </a:rPr>
                                <m:t>≥0</m:t>
                              </m:r>
                            </m:e>
                          </m:eqArr>
                        </m:e>
                      </m:d>
                    </m:oMath>
                  </m:oMathPara>
                </a14:m>
                <a:endParaRPr kumimoji="0" lang="en-US" sz="2400" b="0" i="0" u="none" strike="noStrike" cap="none" spc="0" normalizeH="0" baseline="0" dirty="0">
                  <a:ln>
                    <a:noFill/>
                  </a:ln>
                  <a:solidFill>
                    <a:srgbClr val="000000"/>
                  </a:solidFill>
                  <a:effectLst/>
                  <a:uFillTx/>
                  <a:ea typeface="Helvetica Neue"/>
                  <a:cs typeface="Helvetica Neue"/>
                  <a:sym typeface="Helvetica Neue"/>
                </a:endParaRPr>
              </a:p>
            </p:txBody>
          </p:sp>
        </mc:Choice>
        <mc:Fallback xmlns="">
          <p:sp>
            <p:nvSpPr>
              <p:cNvPr id="11" name="TextBox 10"/>
              <p:cNvSpPr txBox="1">
                <a:spLocks noRot="1" noChangeAspect="1" noMove="1" noResize="1" noEditPoints="1" noAdjustHandles="1" noChangeArrowheads="1" noChangeShapeType="1" noTextEdit="1"/>
              </p:cNvSpPr>
              <p:nvPr/>
            </p:nvSpPr>
            <p:spPr>
              <a:xfrm>
                <a:off x="8509449" y="2711586"/>
                <a:ext cx="4428975" cy="823815"/>
              </a:xfrm>
              <a:prstGeom prst="rect">
                <a:avLst/>
              </a:prstGeom>
              <a:blipFill rotWithShape="0">
                <a:blip r:embed="rId5"/>
                <a:stretch>
                  <a:fillRect/>
                </a:stretch>
              </a:blipFill>
              <a:ln w="12700" cap="flat">
                <a:noFill/>
                <a:miter lim="400000"/>
              </a:ln>
              <a:effectLst/>
            </p:spPr>
            <p:txBody>
              <a:bodyPr/>
              <a:lstStyle/>
              <a:p>
                <a:r>
                  <a:rPr lang="en-US">
                    <a:noFill/>
                  </a:rPr>
                  <a:t> </a:t>
                </a:r>
              </a:p>
            </p:txBody>
          </p:sp>
        </mc:Fallback>
      </mc:AlternateContent>
      <p:pic>
        <p:nvPicPr>
          <p:cNvPr id="3" name="Picture 2"/>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368463" y="3952338"/>
            <a:ext cx="3450077" cy="2743762"/>
          </a:xfrm>
          <a:prstGeom prst="rect">
            <a:avLst/>
          </a:prstGeom>
        </p:spPr>
      </p:pic>
      <p:pic>
        <p:nvPicPr>
          <p:cNvPr id="4" name="Picture 3"/>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4721470" y="3952338"/>
            <a:ext cx="3499576" cy="2743762"/>
          </a:xfrm>
          <a:prstGeom prst="rect">
            <a:avLst/>
          </a:prstGeom>
        </p:spPr>
      </p:pic>
      <p:pic>
        <p:nvPicPr>
          <p:cNvPr id="5" name="Picture 4"/>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9096014" y="3952338"/>
            <a:ext cx="3514704" cy="2743762"/>
          </a:xfrm>
          <a:prstGeom prst="rect">
            <a:avLst/>
          </a:prstGeom>
        </p:spPr>
      </p:pic>
      <p:sp>
        <p:nvSpPr>
          <p:cNvPr id="17" name="Line"/>
          <p:cNvSpPr/>
          <p:nvPr/>
        </p:nvSpPr>
        <p:spPr>
          <a:xfrm flipH="1">
            <a:off x="8679559" y="1392669"/>
            <a:ext cx="9294" cy="5628365"/>
          </a:xfrm>
          <a:prstGeom prst="line">
            <a:avLst/>
          </a:prstGeom>
          <a:ln w="25400">
            <a:solidFill>
              <a:srgbClr val="D5D5D5"/>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8" name="Activation Functions…"/>
          <p:cNvSpPr txBox="1"/>
          <p:nvPr/>
        </p:nvSpPr>
        <p:spPr>
          <a:xfrm>
            <a:off x="626965" y="7480496"/>
            <a:ext cx="6360940" cy="1025922"/>
          </a:xfrm>
          <a:prstGeom prst="rect">
            <a:avLst/>
          </a:prstGeom>
          <a:ln w="12700">
            <a:miter lim="400000"/>
          </a:ln>
          <a:extLst>
            <a:ext uri="{C572A759-6A51-4108-AA02-DFA0A04FC94B}">
              <ma14:wrappingTextBoxFlag xmlns:ma14="http://schemas.microsoft.com/office/mac/drawingml/2011/main" val="1"/>
            </a:ext>
          </a:extLst>
        </p:spPr>
        <p:txBody>
          <a:bodyPr wrap="square" lIns="50800" tIns="50800" rIns="50800" bIns="50800" anchor="ctr">
            <a:spAutoFit/>
          </a:bodyPr>
          <a:lstStyle/>
          <a:p>
            <a:pPr>
              <a:defRPr sz="4000" b="0">
                <a:solidFill>
                  <a:srgbClr val="5E5E5E"/>
                </a:solidFill>
                <a:latin typeface="+mn-lt"/>
                <a:ea typeface="+mn-ea"/>
                <a:cs typeface="+mn-cs"/>
                <a:sym typeface="Helvetica Neue Medium"/>
              </a:defRPr>
            </a:pPr>
            <a:r>
              <a:rPr lang="en-US" sz="3000" dirty="0" smtClean="0">
                <a:latin typeface="Helvetica Neue" charset="0"/>
                <a:ea typeface="Helvetica Neue" charset="0"/>
                <a:cs typeface="Helvetica Neue" charset="0"/>
              </a:rPr>
              <a:t>Monotonically Increasing, </a:t>
            </a:r>
          </a:p>
          <a:p>
            <a:pPr>
              <a:defRPr sz="4000" b="0">
                <a:solidFill>
                  <a:srgbClr val="5E5E5E"/>
                </a:solidFill>
                <a:latin typeface="+mn-lt"/>
                <a:ea typeface="+mn-ea"/>
                <a:cs typeface="+mn-cs"/>
                <a:sym typeface="Helvetica Neue Medium"/>
              </a:defRPr>
            </a:pPr>
            <a:r>
              <a:rPr lang="en-US" sz="3000" dirty="0" smtClean="0">
                <a:latin typeface="Helvetica Neue" charset="0"/>
                <a:ea typeface="Helvetica Neue" charset="0"/>
                <a:cs typeface="Helvetica Neue" charset="0"/>
              </a:rPr>
              <a:t>Continuous, Differentiable</a:t>
            </a:r>
          </a:p>
        </p:txBody>
      </p:sp>
      <mc:AlternateContent xmlns:mc="http://schemas.openxmlformats.org/markup-compatibility/2006" xmlns:a14="http://schemas.microsoft.com/office/drawing/2010/main">
        <mc:Choice Requires="a14">
          <p:sp>
            <p:nvSpPr>
              <p:cNvPr id="24" name="Activation Functions…"/>
              <p:cNvSpPr txBox="1"/>
              <p:nvPr/>
            </p:nvSpPr>
            <p:spPr>
              <a:xfrm>
                <a:off x="6471258" y="7711328"/>
                <a:ext cx="6360940" cy="564257"/>
              </a:xfrm>
              <a:prstGeom prst="rect">
                <a:avLst/>
              </a:prstGeom>
              <a:ln w="12700">
                <a:miter lim="400000"/>
              </a:ln>
              <a:extLst>
                <a:ext uri="{C572A759-6A51-4108-AA02-DFA0A04FC94B}">
                  <ma14:wrappingTextBoxFlag xmlns:ma14="http://schemas.microsoft.com/office/mac/drawingml/2011/main" val="1"/>
                </a:ext>
              </a:extLst>
            </p:spPr>
            <p:txBody>
              <a:bodyPr wrap="square" lIns="50800" tIns="50800" rIns="50800" bIns="50800" anchor="ctr">
                <a:spAutoFit/>
              </a:bodyPr>
              <a:lstStyle/>
              <a:p>
                <a:pPr/>
                <a14:m>
                  <m:oMathPara xmlns:m="http://schemas.openxmlformats.org/officeDocument/2006/math">
                    <m:oMathParaPr>
                      <m:jc m:val="centerGroup"/>
                    </m:oMathParaPr>
                    <m:oMath xmlns:m="http://schemas.openxmlformats.org/officeDocument/2006/math">
                      <m:r>
                        <a:rPr lang="en-US" sz="3000" b="0" i="1" smtClean="0">
                          <a:latin typeface="Cambria Math" charset="0"/>
                        </a:rPr>
                        <m:t>𝐹</m:t>
                      </m:r>
                      <m:d>
                        <m:dPr>
                          <m:ctrlPr>
                            <a:rPr lang="en-US" sz="3000" b="0" i="1">
                              <a:latin typeface="Cambria Math" charset="0"/>
                            </a:rPr>
                          </m:ctrlPr>
                        </m:dPr>
                        <m:e>
                          <m:sSup>
                            <m:sSupPr>
                              <m:ctrlPr>
                                <a:rPr lang="en-US" sz="3000" b="0" i="1" smtClean="0">
                                  <a:latin typeface="Cambria Math" charset="0"/>
                                </a:rPr>
                              </m:ctrlPr>
                            </m:sSupPr>
                            <m:e>
                              <m:r>
                                <a:rPr lang="en-US" sz="3000">
                                  <a:latin typeface="Cambria Math" charset="0"/>
                                  <a:ea typeface="Cambria" charset="0"/>
                                  <a:cs typeface="Cambria" charset="0"/>
                                </a:rPr>
                                <m:t>𝐰</m:t>
                              </m:r>
                            </m:e>
                            <m:sup>
                              <m:r>
                                <a:rPr lang="en-US" sz="3000" b="0" i="1" smtClean="0">
                                  <a:latin typeface="Cambria Math" charset="0"/>
                                  <a:ea typeface="Cambria Math" charset="0"/>
                                  <a:cs typeface="Cambria Math" charset="0"/>
                                </a:rPr>
                                <m:t>⊺</m:t>
                              </m:r>
                            </m:sup>
                          </m:sSup>
                          <m:r>
                            <a:rPr lang="en-US" sz="3000" b="1" i="0">
                              <a:latin typeface="Cambria Math" charset="0"/>
                              <a:ea typeface="Cambria" charset="0"/>
                              <a:cs typeface="Cambria" charset="0"/>
                            </a:rPr>
                            <m:t>𝐱</m:t>
                          </m:r>
                          <m:r>
                            <a:rPr lang="en-US" sz="3000" b="0" i="1" smtClean="0">
                              <a:latin typeface="Cambria Math" charset="0"/>
                            </a:rPr>
                            <m:t>+</m:t>
                          </m:r>
                          <m:r>
                            <a:rPr lang="en-US" sz="3000" b="0" i="1" smtClean="0">
                              <a:latin typeface="Cambria Math" charset="0"/>
                            </a:rPr>
                            <m:t>𝑏</m:t>
                          </m:r>
                        </m:e>
                      </m:d>
                    </m:oMath>
                  </m:oMathPara>
                </a14:m>
                <a:endParaRPr lang="en-US" sz="3000" b="0" dirty="0"/>
              </a:p>
            </p:txBody>
          </p:sp>
        </mc:Choice>
        <mc:Fallback xmlns="">
          <p:sp>
            <p:nvSpPr>
              <p:cNvPr id="24" name="Activation Functions…"/>
              <p:cNvSpPr txBox="1">
                <a:spLocks noRot="1" noChangeAspect="1" noMove="1" noResize="1" noEditPoints="1" noAdjustHandles="1" noChangeArrowheads="1" noChangeShapeType="1" noTextEdit="1"/>
              </p:cNvSpPr>
              <p:nvPr/>
            </p:nvSpPr>
            <p:spPr>
              <a:xfrm>
                <a:off x="6471258" y="7711328"/>
                <a:ext cx="6360940" cy="564257"/>
              </a:xfrm>
              <a:prstGeom prst="rect">
                <a:avLst/>
              </a:prstGeom>
              <a:blipFill rotWithShape="0">
                <a:blip r:embed="rId9"/>
                <a:stretch>
                  <a:fillRect/>
                </a:stretch>
              </a:blipFill>
              <a:ln w="12700">
                <a:miter lim="400000"/>
              </a:ln>
              <a:extLst>
                <a:ext uri="{C572A759-6A51-4108-AA02-DFA0A04FC94B}">
                  <ma14:wrappingTextBoxFlag xmlns:ma14="http://schemas.microsoft.com/office/mac/drawingml/2011/main" val="1"/>
                </a:ext>
              </a:extLst>
            </p:spPr>
            <p:txBody>
              <a:bodyPr/>
              <a:lstStyle/>
              <a:p>
                <a:r>
                  <a:rPr lang="en-US">
                    <a:noFill/>
                  </a:rPr>
                  <a:t> </a:t>
                </a:r>
              </a:p>
            </p:txBody>
          </p:sp>
        </mc:Fallback>
      </mc:AlternateContent>
      <p:sp>
        <p:nvSpPr>
          <p:cNvPr id="19" name="Rectangle"/>
          <p:cNvSpPr/>
          <p:nvPr/>
        </p:nvSpPr>
        <p:spPr>
          <a:xfrm>
            <a:off x="0" y="9290815"/>
            <a:ext cx="12032643" cy="462785"/>
          </a:xfrm>
          <a:prstGeom prst="rect">
            <a:avLst/>
          </a:prstGeom>
          <a:solidFill>
            <a:srgbClr val="003D7C"/>
          </a:solidFill>
          <a:ln w="12700">
            <a:miter lim="400000"/>
          </a:ln>
        </p:spPr>
        <p:txBody>
          <a:bodyPr lIns="50800" tIns="50800" rIns="50800" bIns="50800" anchor="b">
            <a:normAutofit fontScale="32500" lnSpcReduction="20000"/>
          </a:bodyPr>
          <a:lstStyle/>
          <a:p>
            <a:pPr lvl="2" algn="l">
              <a:defRPr sz="8000" b="0">
                <a:solidFill>
                  <a:srgbClr val="FFFFFF"/>
                </a:solidFill>
                <a:latin typeface="+mn-lt"/>
                <a:ea typeface="+mn-ea"/>
                <a:cs typeface="+mn-cs"/>
                <a:sym typeface="Helvetica Neue Medium"/>
              </a:defRPr>
            </a:pPr>
            <a:endParaRPr/>
          </a:p>
        </p:txBody>
      </p:sp>
      <p:sp>
        <p:nvSpPr>
          <p:cNvPr id="6" name="Slide Number Placeholder 5"/>
          <p:cNvSpPr>
            <a:spLocks noGrp="1"/>
          </p:cNvSpPr>
          <p:nvPr>
            <p:ph type="sldNum" sz="quarter" idx="2"/>
          </p:nvPr>
        </p:nvSpPr>
        <p:spPr/>
        <p:txBody>
          <a:bodyPr/>
          <a:lstStyle/>
          <a:p>
            <a:fld id="{86CB4B4D-7CA3-9044-876B-883B54F8677D}" type="slidenum">
              <a:rPr lang="uk-UA" smtClean="0"/>
              <a:t>11</a:t>
            </a:fld>
            <a:endParaRPr lang="uk-UA"/>
          </a:p>
        </p:txBody>
      </p:sp>
    </p:spTree>
    <p:extLst>
      <p:ext uri="{BB962C8B-B14F-4D97-AF65-F5344CB8AC3E}">
        <p14:creationId xmlns:p14="http://schemas.microsoft.com/office/powerpoint/2010/main" val="150067440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advAuto="0"/>
      <p:bldP spid="24" grpId="0" animBg="1" advAuto="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 name="Activation Functions"/>
          <p:cNvSpPr txBox="1">
            <a:spLocks noGrp="1"/>
          </p:cNvSpPr>
          <p:nvPr>
            <p:ph type="ctrTitle"/>
          </p:nvPr>
        </p:nvSpPr>
        <p:spPr>
          <a:xfrm>
            <a:off x="0" y="810"/>
            <a:ext cx="13004801" cy="763554"/>
          </a:xfrm>
          <a:prstGeom prst="rect">
            <a:avLst/>
          </a:prstGeom>
          <a:solidFill>
            <a:srgbClr val="003D7C"/>
          </a:solidFill>
        </p:spPr>
        <p:txBody>
          <a:bodyPr/>
          <a:lstStyle/>
          <a:p>
            <a:pPr lvl="2" algn="l">
              <a:defRPr sz="4000">
                <a:solidFill>
                  <a:srgbClr val="FFFFFF"/>
                </a:solidFill>
              </a:defRPr>
            </a:pPr>
            <a:r>
              <a:rPr lang="en-US" dirty="0" smtClean="0"/>
              <a:t>Loss Functions</a:t>
            </a:r>
            <a:endParaRPr dirty="0"/>
          </a:p>
        </p:txBody>
      </p:sp>
      <p:sp>
        <p:nvSpPr>
          <p:cNvPr id="4" name="Sigmoid"/>
          <p:cNvSpPr txBox="1"/>
          <p:nvPr/>
        </p:nvSpPr>
        <p:spPr>
          <a:xfrm>
            <a:off x="1292714" y="2437761"/>
            <a:ext cx="5023558" cy="718145"/>
          </a:xfrm>
          <a:prstGeom prst="rect">
            <a:avLst/>
          </a:prstGeom>
          <a:ln w="12700">
            <a:miter lim="400000"/>
          </a:ln>
          <a:extLst>
            <a:ext uri="{C572A759-6A51-4108-AA02-DFA0A04FC94B}">
              <ma14:wrappingTextBoxFlag xmlns:ma14="http://schemas.microsoft.com/office/mac/drawingml/2011/main" val="1"/>
            </a:ext>
          </a:extLst>
        </p:spPr>
        <p:txBody>
          <a:bodyPr wrap="square" lIns="50800" tIns="50800" rIns="50800" bIns="50800" anchor="ctr">
            <a:spAutoFit/>
          </a:bodyPr>
          <a:lstStyle>
            <a:lvl1pPr>
              <a:defRPr sz="4000" b="0">
                <a:latin typeface="+mn-lt"/>
                <a:ea typeface="+mn-ea"/>
                <a:cs typeface="+mn-cs"/>
                <a:sym typeface="Helvetica Neue Medium"/>
              </a:defRPr>
            </a:lvl1pPr>
          </a:lstStyle>
          <a:p>
            <a:r>
              <a:rPr lang="en-US" dirty="0" smtClean="0"/>
              <a:t>Mean-Squared Error</a:t>
            </a:r>
            <a:endParaRPr dirty="0"/>
          </a:p>
        </p:txBody>
      </p:sp>
      <p:sp>
        <p:nvSpPr>
          <p:cNvPr id="6" name="Sigmoid"/>
          <p:cNvSpPr txBox="1"/>
          <p:nvPr/>
        </p:nvSpPr>
        <p:spPr>
          <a:xfrm>
            <a:off x="1150606" y="5048290"/>
            <a:ext cx="5023558" cy="718145"/>
          </a:xfrm>
          <a:prstGeom prst="rect">
            <a:avLst/>
          </a:prstGeom>
          <a:ln w="12700">
            <a:miter lim="400000"/>
          </a:ln>
          <a:extLst>
            <a:ext uri="{C572A759-6A51-4108-AA02-DFA0A04FC94B}">
              <ma14:wrappingTextBoxFlag xmlns:ma14="http://schemas.microsoft.com/office/mac/drawingml/2011/main" val="1"/>
            </a:ext>
          </a:extLst>
        </p:spPr>
        <p:txBody>
          <a:bodyPr wrap="square" lIns="50800" tIns="50800" rIns="50800" bIns="50800" anchor="ctr">
            <a:spAutoFit/>
          </a:bodyPr>
          <a:lstStyle>
            <a:lvl1pPr>
              <a:defRPr sz="4000" b="0">
                <a:latin typeface="+mn-lt"/>
                <a:ea typeface="+mn-ea"/>
                <a:cs typeface="+mn-cs"/>
                <a:sym typeface="Helvetica Neue Medium"/>
              </a:defRPr>
            </a:lvl1pPr>
          </a:lstStyle>
          <a:p>
            <a:r>
              <a:rPr lang="en-US" dirty="0" smtClean="0"/>
              <a:t>Cross-Entropy</a:t>
            </a:r>
            <a:endParaRPr dirty="0"/>
          </a:p>
        </p:txBody>
      </p:sp>
      <mc:AlternateContent xmlns:mc="http://schemas.openxmlformats.org/markup-compatibility/2006" xmlns:a14="http://schemas.microsoft.com/office/drawing/2010/main">
        <mc:Choice Requires="a14">
          <p:sp>
            <p:nvSpPr>
              <p:cNvPr id="7" name="TextBox 6"/>
              <p:cNvSpPr txBox="1"/>
              <p:nvPr/>
            </p:nvSpPr>
            <p:spPr>
              <a:xfrm>
                <a:off x="1292714" y="3392149"/>
                <a:ext cx="5005353" cy="103848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a14:m>
                  <m:oMathPara xmlns:m="http://schemas.openxmlformats.org/officeDocument/2006/math">
                    <m:oMathParaPr>
                      <m:jc m:val="centerGroup"/>
                    </m:oMathParaPr>
                    <m:oMath xmlns:m="http://schemas.openxmlformats.org/officeDocument/2006/math">
                      <m:r>
                        <a:rPr kumimoji="0" lang="en-US" sz="2400" b="0" i="1" u="none" strike="noStrike" cap="none" spc="0" normalizeH="0" baseline="0" smtClean="0">
                          <a:ln>
                            <a:noFill/>
                          </a:ln>
                          <a:solidFill>
                            <a:srgbClr val="000000"/>
                          </a:solidFill>
                          <a:effectLst/>
                          <a:uFillTx/>
                          <a:latin typeface="Cambria Math" charset="0"/>
                          <a:ea typeface="Helvetica Neue"/>
                          <a:cs typeface="Helvetica Neue"/>
                          <a:sym typeface="Helvetica Neue"/>
                        </a:rPr>
                        <m:t>𝐿</m:t>
                      </m:r>
                      <m:d>
                        <m:dPr>
                          <m:ctrlPr>
                            <a:rPr kumimoji="0" lang="en-US" sz="2400" b="0" i="1" u="none" strike="noStrike" cap="none" spc="0" normalizeH="0" baseline="0" smtClean="0">
                              <a:ln>
                                <a:noFill/>
                              </a:ln>
                              <a:solidFill>
                                <a:srgbClr val="000000"/>
                              </a:solidFill>
                              <a:effectLst/>
                              <a:uFillTx/>
                              <a:latin typeface="Cambria Math" charset="0"/>
                              <a:ea typeface="Helvetica Neue"/>
                              <a:cs typeface="Helvetica Neue"/>
                              <a:sym typeface="Helvetica Neue"/>
                            </a:rPr>
                          </m:ctrlPr>
                        </m:dPr>
                        <m:e>
                          <m:r>
                            <a:rPr kumimoji="0" lang="en-US" sz="2400" b="0" i="1" u="none" strike="noStrike" cap="none" spc="0" normalizeH="0" baseline="0" smtClean="0">
                              <a:ln>
                                <a:noFill/>
                              </a:ln>
                              <a:solidFill>
                                <a:srgbClr val="000000"/>
                              </a:solidFill>
                              <a:effectLst/>
                              <a:uFillTx/>
                              <a:latin typeface="Cambria Math" charset="0"/>
                              <a:ea typeface="Helvetica Neue"/>
                              <a:cs typeface="Helvetica Neue"/>
                              <a:sym typeface="Helvetica Neue"/>
                            </a:rPr>
                            <m:t>𝑤</m:t>
                          </m:r>
                          <m:r>
                            <a:rPr kumimoji="0" lang="en-US" sz="2400" b="0" i="1" u="none" strike="noStrike" cap="none" spc="0" normalizeH="0" baseline="0" smtClean="0">
                              <a:ln>
                                <a:noFill/>
                              </a:ln>
                              <a:solidFill>
                                <a:srgbClr val="000000"/>
                              </a:solidFill>
                              <a:effectLst/>
                              <a:uFillTx/>
                              <a:latin typeface="Cambria Math" charset="0"/>
                              <a:ea typeface="Helvetica Neue"/>
                              <a:cs typeface="Helvetica Neue"/>
                              <a:sym typeface="Helvetica Neue"/>
                            </a:rPr>
                            <m:t>,</m:t>
                          </m:r>
                          <m:r>
                            <a:rPr kumimoji="0" lang="en-US" sz="2400" b="0" i="1" u="none" strike="noStrike" cap="none" spc="0" normalizeH="0" baseline="0" smtClean="0">
                              <a:ln>
                                <a:noFill/>
                              </a:ln>
                              <a:solidFill>
                                <a:srgbClr val="000000"/>
                              </a:solidFill>
                              <a:effectLst/>
                              <a:uFillTx/>
                              <a:latin typeface="Cambria Math" charset="0"/>
                              <a:ea typeface="Helvetica Neue"/>
                              <a:cs typeface="Helvetica Neue"/>
                              <a:sym typeface="Helvetica Neue"/>
                            </a:rPr>
                            <m:t>𝑏</m:t>
                          </m:r>
                        </m:e>
                      </m:d>
                      <m:r>
                        <a:rPr kumimoji="0" lang="en-US" sz="2400" b="0" i="1" u="none" strike="noStrike" cap="none" spc="0" normalizeH="0" baseline="0" smtClean="0">
                          <a:ln>
                            <a:noFill/>
                          </a:ln>
                          <a:solidFill>
                            <a:srgbClr val="000000"/>
                          </a:solidFill>
                          <a:effectLst/>
                          <a:uFillTx/>
                          <a:latin typeface="Cambria Math" charset="0"/>
                          <a:ea typeface="Helvetica Neue"/>
                          <a:cs typeface="Helvetica Neue"/>
                          <a:sym typeface="Helvetica Neue"/>
                        </a:rPr>
                        <m:t>=</m:t>
                      </m:r>
                      <m:f>
                        <m:fPr>
                          <m:ctrlPr>
                            <a:rPr kumimoji="0" lang="mr-IN" sz="2400" b="0" i="1" u="none" strike="noStrike" cap="none" spc="0" normalizeH="0" baseline="0" smtClean="0">
                              <a:ln>
                                <a:noFill/>
                              </a:ln>
                              <a:solidFill>
                                <a:srgbClr val="000000"/>
                              </a:solidFill>
                              <a:effectLst/>
                              <a:uFillTx/>
                              <a:latin typeface="Cambria Math" charset="0"/>
                              <a:ea typeface="Helvetica Neue"/>
                              <a:cs typeface="Helvetica Neue"/>
                              <a:sym typeface="Helvetica Neue"/>
                            </a:rPr>
                          </m:ctrlPr>
                        </m:fPr>
                        <m:num>
                          <m:r>
                            <a:rPr kumimoji="0" lang="en-US" sz="2400" b="0" i="1" u="none" strike="noStrike" cap="none" spc="0" normalizeH="0" baseline="0" smtClean="0">
                              <a:ln>
                                <a:noFill/>
                              </a:ln>
                              <a:solidFill>
                                <a:srgbClr val="000000"/>
                              </a:solidFill>
                              <a:effectLst/>
                              <a:uFillTx/>
                              <a:latin typeface="Cambria Math" charset="0"/>
                              <a:ea typeface="Helvetica Neue"/>
                              <a:cs typeface="Helvetica Neue"/>
                              <a:sym typeface="Helvetica Neue"/>
                            </a:rPr>
                            <m:t>1</m:t>
                          </m:r>
                        </m:num>
                        <m:den>
                          <m:r>
                            <a:rPr kumimoji="0" lang="en-US" sz="2400" b="0" i="1" u="none" strike="noStrike" cap="none" spc="0" normalizeH="0" baseline="0" smtClean="0">
                              <a:ln>
                                <a:noFill/>
                              </a:ln>
                              <a:solidFill>
                                <a:srgbClr val="000000"/>
                              </a:solidFill>
                              <a:effectLst/>
                              <a:uFillTx/>
                              <a:latin typeface="Cambria Math" charset="0"/>
                              <a:ea typeface="Helvetica Neue"/>
                              <a:cs typeface="Helvetica Neue"/>
                              <a:sym typeface="Helvetica Neue"/>
                            </a:rPr>
                            <m:t>2</m:t>
                          </m:r>
                          <m:r>
                            <a:rPr kumimoji="0" lang="en-US" sz="2400" b="0" i="1" u="none" strike="noStrike" cap="none" spc="0" normalizeH="0" baseline="0" smtClean="0">
                              <a:ln>
                                <a:noFill/>
                              </a:ln>
                              <a:solidFill>
                                <a:srgbClr val="000000"/>
                              </a:solidFill>
                              <a:effectLst/>
                              <a:uFillTx/>
                              <a:latin typeface="Cambria Math" charset="0"/>
                              <a:ea typeface="Helvetica Neue"/>
                              <a:cs typeface="Helvetica Neue"/>
                              <a:sym typeface="Helvetica Neue"/>
                            </a:rPr>
                            <m:t>𝑁</m:t>
                          </m:r>
                        </m:den>
                      </m:f>
                      <m:nary>
                        <m:naryPr>
                          <m:chr m:val="∑"/>
                          <m:ctrlPr>
                            <a:rPr kumimoji="0" lang="is-IS" sz="2400" b="0" i="1" u="none" strike="noStrike" cap="none" spc="0" normalizeH="0" baseline="0" smtClean="0">
                              <a:ln>
                                <a:noFill/>
                              </a:ln>
                              <a:solidFill>
                                <a:srgbClr val="000000"/>
                              </a:solidFill>
                              <a:effectLst/>
                              <a:uFillTx/>
                              <a:latin typeface="Cambria Math" charset="0"/>
                              <a:ea typeface="Helvetica Neue"/>
                              <a:cs typeface="Helvetica Neue"/>
                              <a:sym typeface="Helvetica Neue"/>
                            </a:rPr>
                          </m:ctrlPr>
                        </m:naryPr>
                        <m:sub>
                          <m:r>
                            <m:rPr>
                              <m:brk m:alnAt="23"/>
                            </m:rPr>
                            <a:rPr kumimoji="0" lang="en-US" sz="2400" b="0" i="1" u="none" strike="noStrike" cap="none" spc="0" normalizeH="0" baseline="0" smtClean="0">
                              <a:ln>
                                <a:noFill/>
                              </a:ln>
                              <a:solidFill>
                                <a:srgbClr val="000000"/>
                              </a:solidFill>
                              <a:effectLst/>
                              <a:uFillTx/>
                              <a:latin typeface="Cambria Math" charset="0"/>
                              <a:ea typeface="Helvetica Neue"/>
                              <a:cs typeface="Helvetica Neue"/>
                              <a:sym typeface="Helvetica Neue"/>
                            </a:rPr>
                            <m:t>𝑖</m:t>
                          </m:r>
                          <m:r>
                            <a:rPr kumimoji="0" lang="en-US" sz="2400" b="0" i="1" u="none" strike="noStrike" cap="none" spc="0" normalizeH="0" baseline="0" smtClean="0">
                              <a:ln>
                                <a:noFill/>
                              </a:ln>
                              <a:solidFill>
                                <a:srgbClr val="000000"/>
                              </a:solidFill>
                              <a:effectLst/>
                              <a:uFillTx/>
                              <a:latin typeface="Cambria Math" charset="0"/>
                              <a:ea typeface="Helvetica Neue"/>
                              <a:cs typeface="Helvetica Neue"/>
                              <a:sym typeface="Helvetica Neue"/>
                            </a:rPr>
                            <m:t>−1</m:t>
                          </m:r>
                        </m:sub>
                        <m:sup>
                          <m:r>
                            <a:rPr kumimoji="0" lang="en-US" sz="2400" b="0" i="1" u="none" strike="noStrike" cap="none" spc="0" normalizeH="0" baseline="0" smtClean="0">
                              <a:ln>
                                <a:noFill/>
                              </a:ln>
                              <a:solidFill>
                                <a:srgbClr val="000000"/>
                              </a:solidFill>
                              <a:effectLst/>
                              <a:uFillTx/>
                              <a:latin typeface="Cambria Math" charset="0"/>
                              <a:ea typeface="Helvetica Neue"/>
                              <a:cs typeface="Helvetica Neue"/>
                              <a:sym typeface="Helvetica Neue"/>
                            </a:rPr>
                            <m:t>𝑁</m:t>
                          </m:r>
                        </m:sup>
                        <m:e>
                          <m:sSup>
                            <m:sSupPr>
                              <m:ctrlPr>
                                <a:rPr kumimoji="0" lang="is-IS" sz="2400" b="0" i="1" u="none" strike="noStrike" cap="none" spc="0" normalizeH="0" baseline="0" smtClean="0">
                                  <a:ln>
                                    <a:noFill/>
                                  </a:ln>
                                  <a:solidFill>
                                    <a:srgbClr val="000000"/>
                                  </a:solidFill>
                                  <a:effectLst/>
                                  <a:uFillTx/>
                                  <a:latin typeface="Cambria Math" charset="0"/>
                                  <a:ea typeface="Helvetica Neue"/>
                                  <a:cs typeface="Helvetica Neue"/>
                                  <a:sym typeface="Helvetica Neue"/>
                                </a:rPr>
                              </m:ctrlPr>
                            </m:sSupPr>
                            <m:e>
                              <m:r>
                                <a:rPr lang="en-US" b="0" i="1">
                                  <a:latin typeface="Cambria Math" charset="0"/>
                                </a:rPr>
                                <m:t>(</m:t>
                              </m:r>
                              <m:sSub>
                                <m:sSubPr>
                                  <m:ctrlPr>
                                    <a:rPr lang="en-US" b="0" i="1">
                                      <a:latin typeface="Cambria Math" charset="0"/>
                                    </a:rPr>
                                  </m:ctrlPr>
                                </m:sSubPr>
                                <m:e>
                                  <m:r>
                                    <a:rPr lang="en-US" b="0" i="1">
                                      <a:latin typeface="Cambria Math" charset="0"/>
                                    </a:rPr>
                                    <m:t>𝑦</m:t>
                                  </m:r>
                                </m:e>
                                <m:sub>
                                  <m:r>
                                    <a:rPr lang="en-US" b="0" i="1">
                                      <a:latin typeface="Cambria Math" charset="0"/>
                                    </a:rPr>
                                    <m:t>𝑖</m:t>
                                  </m:r>
                                </m:sub>
                              </m:sSub>
                              <m:r>
                                <a:rPr lang="en-US" b="0" i="1">
                                  <a:latin typeface="Cambria Math" charset="0"/>
                                </a:rPr>
                                <m:t>−</m:t>
                              </m:r>
                              <m:d>
                                <m:dPr>
                                  <m:ctrlPr>
                                    <a:rPr lang="en-US" b="0" i="1">
                                      <a:latin typeface="Cambria Math" charset="0"/>
                                    </a:rPr>
                                  </m:ctrlPr>
                                </m:dPr>
                                <m:e>
                                  <m:sSup>
                                    <m:sSupPr>
                                      <m:ctrlPr>
                                        <a:rPr lang="en-US" b="0" i="1">
                                          <a:latin typeface="Cambria Math" charset="0"/>
                                        </a:rPr>
                                      </m:ctrlPr>
                                    </m:sSupPr>
                                    <m:e>
                                      <m:r>
                                        <a:rPr lang="en-US" b="0" i="1">
                                          <a:latin typeface="Cambria Math" charset="0"/>
                                        </a:rPr>
                                        <m:t>𝑤</m:t>
                                      </m:r>
                                    </m:e>
                                    <m:sup>
                                      <m:r>
                                        <a:rPr lang="en-US" b="0" i="1">
                                          <a:latin typeface="Cambria Math" charset="0"/>
                                        </a:rPr>
                                        <m:t>′</m:t>
                                      </m:r>
                                    </m:sup>
                                  </m:sSup>
                                  <m:sSub>
                                    <m:sSubPr>
                                      <m:ctrlPr>
                                        <a:rPr lang="en-US" b="0" i="1">
                                          <a:latin typeface="Cambria Math" charset="0"/>
                                        </a:rPr>
                                      </m:ctrlPr>
                                    </m:sSubPr>
                                    <m:e>
                                      <m:r>
                                        <a:rPr lang="en-US" b="0" i="1">
                                          <a:latin typeface="Cambria Math" charset="0"/>
                                        </a:rPr>
                                        <m:t>𝑥</m:t>
                                      </m:r>
                                    </m:e>
                                    <m:sub>
                                      <m:r>
                                        <a:rPr lang="en-US" b="0" i="1">
                                          <a:latin typeface="Cambria Math" charset="0"/>
                                        </a:rPr>
                                        <m:t>𝑖</m:t>
                                      </m:r>
                                    </m:sub>
                                  </m:sSub>
                                  <m:r>
                                    <a:rPr lang="en-US" b="0" i="1">
                                      <a:latin typeface="Cambria Math" charset="0"/>
                                    </a:rPr>
                                    <m:t>+</m:t>
                                  </m:r>
                                  <m:r>
                                    <a:rPr lang="en-US" b="0" i="1">
                                      <a:latin typeface="Cambria Math" charset="0"/>
                                    </a:rPr>
                                    <m:t>𝑏</m:t>
                                  </m:r>
                                </m:e>
                              </m:d>
                              <m:r>
                                <a:rPr lang="en-US" b="0" i="1">
                                  <a:latin typeface="Cambria Math" charset="0"/>
                                </a:rPr>
                                <m:t>)</m:t>
                              </m:r>
                            </m:e>
                            <m:sup>
                              <m:r>
                                <a:rPr kumimoji="0" lang="en-US" sz="2400" b="0" i="1" u="none" strike="noStrike" cap="none" spc="0" normalizeH="0" baseline="0" smtClean="0">
                                  <a:ln>
                                    <a:noFill/>
                                  </a:ln>
                                  <a:solidFill>
                                    <a:srgbClr val="000000"/>
                                  </a:solidFill>
                                  <a:effectLst/>
                                  <a:uFillTx/>
                                  <a:latin typeface="Cambria Math" charset="0"/>
                                  <a:ea typeface="Helvetica Neue"/>
                                  <a:cs typeface="Helvetica Neue"/>
                                  <a:sym typeface="Helvetica Neue"/>
                                </a:rPr>
                                <m:t>2</m:t>
                              </m:r>
                            </m:sup>
                          </m:sSup>
                        </m:e>
                      </m:nary>
                    </m:oMath>
                  </m:oMathPara>
                </a14:m>
                <a:endParaRPr kumimoji="0" lang="en-US" sz="2400" b="0" i="0" u="none" strike="noStrike" cap="none" spc="0" normalizeH="0" baseline="0" dirty="0">
                  <a:ln>
                    <a:noFill/>
                  </a:ln>
                  <a:solidFill>
                    <a:srgbClr val="000000"/>
                  </a:solidFill>
                  <a:effectLst/>
                  <a:uFillTx/>
                  <a:ea typeface="Helvetica Neue"/>
                  <a:cs typeface="Helvetica Neue"/>
                  <a:sym typeface="Helvetica Neue"/>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1292714" y="3392149"/>
                <a:ext cx="5005353" cy="1038489"/>
              </a:xfrm>
              <a:prstGeom prst="rect">
                <a:avLst/>
              </a:prstGeom>
              <a:blipFill rotWithShape="0">
                <a:blip r:embed="rId3"/>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636069" y="5963374"/>
                <a:ext cx="6336848" cy="165404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a:tabLst>
                    <a:tab pos="4340225" algn="l"/>
                  </a:tabLst>
                </a:pPr>
                <a14:m>
                  <m:oMathPara xmlns:m="http://schemas.openxmlformats.org/officeDocument/2006/math">
                    <m:oMathParaPr>
                      <m:jc m:val="centerGroup"/>
                    </m:oMathParaPr>
                    <m:oMath xmlns:m="http://schemas.openxmlformats.org/officeDocument/2006/math">
                      <m:r>
                        <a:rPr kumimoji="0" lang="en-US" b="0" i="1" u="none" strike="noStrike" cap="none" spc="0" normalizeH="0" baseline="0" smtClean="0">
                          <a:ln>
                            <a:noFill/>
                          </a:ln>
                          <a:solidFill>
                            <a:srgbClr val="000000"/>
                          </a:solidFill>
                          <a:effectLst/>
                          <a:uFillTx/>
                          <a:latin typeface="Cambria Math" charset="0"/>
                          <a:sym typeface="Helvetica Neue"/>
                        </a:rPr>
                        <m:t>𝐿</m:t>
                      </m:r>
                      <m:d>
                        <m:dPr>
                          <m:ctrlPr>
                            <a:rPr kumimoji="0" lang="en-US" b="0" i="1" u="none" strike="noStrike" cap="none" spc="0" normalizeH="0" baseline="0" smtClean="0">
                              <a:ln>
                                <a:noFill/>
                              </a:ln>
                              <a:solidFill>
                                <a:srgbClr val="000000"/>
                              </a:solidFill>
                              <a:effectLst/>
                              <a:uFillTx/>
                              <a:latin typeface="Cambria Math" charset="0"/>
                              <a:sym typeface="Helvetica Neue"/>
                            </a:rPr>
                          </m:ctrlPr>
                        </m:dPr>
                        <m:e>
                          <m:r>
                            <a:rPr kumimoji="0" lang="en-US" b="0" i="1" u="none" strike="noStrike" cap="none" spc="0" normalizeH="0" baseline="0" smtClean="0">
                              <a:ln>
                                <a:noFill/>
                              </a:ln>
                              <a:solidFill>
                                <a:srgbClr val="000000"/>
                              </a:solidFill>
                              <a:effectLst/>
                              <a:uFillTx/>
                              <a:latin typeface="Cambria Math" charset="0"/>
                              <a:sym typeface="Helvetica Neue"/>
                            </a:rPr>
                            <m:t>𝑤</m:t>
                          </m:r>
                        </m:e>
                      </m:d>
                      <m:r>
                        <a:rPr kumimoji="0" lang="en-US" b="0" i="1" u="none" strike="noStrike" cap="none" spc="0" normalizeH="0" baseline="0" smtClean="0">
                          <a:ln>
                            <a:noFill/>
                          </a:ln>
                          <a:solidFill>
                            <a:srgbClr val="000000"/>
                          </a:solidFill>
                          <a:effectLst/>
                          <a:uFillTx/>
                          <a:latin typeface="Cambria Math" charset="0"/>
                          <a:sym typeface="Helvetica Neue"/>
                        </a:rPr>
                        <m:t>=−</m:t>
                      </m:r>
                      <m:f>
                        <m:fPr>
                          <m:ctrlPr>
                            <a:rPr kumimoji="0" lang="mr-IN" b="0" i="1" u="none" strike="noStrike" cap="none" spc="0" normalizeH="0" baseline="0" smtClean="0">
                              <a:ln>
                                <a:noFill/>
                              </a:ln>
                              <a:solidFill>
                                <a:srgbClr val="000000"/>
                              </a:solidFill>
                              <a:effectLst/>
                              <a:uFillTx/>
                              <a:latin typeface="Cambria Math" charset="0"/>
                              <a:sym typeface="Helvetica Neue"/>
                            </a:rPr>
                          </m:ctrlPr>
                        </m:fPr>
                        <m:num>
                          <m:r>
                            <a:rPr kumimoji="0" lang="en-US" b="0" i="1" u="none" strike="noStrike" cap="none" spc="0" normalizeH="0" baseline="0" smtClean="0">
                              <a:ln>
                                <a:noFill/>
                              </a:ln>
                              <a:solidFill>
                                <a:srgbClr val="000000"/>
                              </a:solidFill>
                              <a:effectLst/>
                              <a:uFillTx/>
                              <a:latin typeface="Cambria Math" charset="0"/>
                              <a:sym typeface="Helvetica Neue"/>
                            </a:rPr>
                            <m:t>1</m:t>
                          </m:r>
                        </m:num>
                        <m:den>
                          <m:r>
                            <a:rPr kumimoji="0" lang="en-US" b="0" i="1" u="none" strike="noStrike" cap="none" spc="0" normalizeH="0" baseline="0" smtClean="0">
                              <a:ln>
                                <a:noFill/>
                              </a:ln>
                              <a:solidFill>
                                <a:srgbClr val="000000"/>
                              </a:solidFill>
                              <a:effectLst/>
                              <a:uFillTx/>
                              <a:latin typeface="Cambria Math" charset="0"/>
                              <a:sym typeface="Helvetica Neue"/>
                            </a:rPr>
                            <m:t>𝑁</m:t>
                          </m:r>
                        </m:den>
                      </m:f>
                      <m:nary>
                        <m:naryPr>
                          <m:chr m:val="∑"/>
                          <m:ctrlPr>
                            <a:rPr kumimoji="0" lang="is-IS" b="0" i="1" u="none" strike="noStrike" cap="none" spc="0" normalizeH="0" baseline="0" smtClean="0">
                              <a:ln>
                                <a:noFill/>
                              </a:ln>
                              <a:solidFill>
                                <a:srgbClr val="000000"/>
                              </a:solidFill>
                              <a:effectLst/>
                              <a:uFillTx/>
                              <a:latin typeface="Cambria Math" charset="0"/>
                              <a:sym typeface="Helvetica Neue"/>
                            </a:rPr>
                          </m:ctrlPr>
                        </m:naryPr>
                        <m:sub>
                          <m:r>
                            <m:rPr>
                              <m:brk m:alnAt="23"/>
                            </m:rPr>
                            <a:rPr kumimoji="0" lang="en-US" b="0" i="1" u="none" strike="noStrike" cap="none" spc="0" normalizeH="0" baseline="0" smtClean="0">
                              <a:ln>
                                <a:noFill/>
                              </a:ln>
                              <a:solidFill>
                                <a:srgbClr val="000000"/>
                              </a:solidFill>
                              <a:effectLst/>
                              <a:uFillTx/>
                              <a:latin typeface="Cambria Math" charset="0"/>
                              <a:sym typeface="Helvetica Neue"/>
                            </a:rPr>
                            <m:t>𝑖</m:t>
                          </m:r>
                          <m:r>
                            <a:rPr kumimoji="0" lang="en-US" b="0" i="1" u="none" strike="noStrike" cap="none" spc="0" normalizeH="0" baseline="0" smtClean="0">
                              <a:ln>
                                <a:noFill/>
                              </a:ln>
                              <a:solidFill>
                                <a:srgbClr val="000000"/>
                              </a:solidFill>
                              <a:effectLst/>
                              <a:uFillTx/>
                              <a:latin typeface="Cambria Math" charset="0"/>
                              <a:sym typeface="Helvetica Neue"/>
                            </a:rPr>
                            <m:t>−1</m:t>
                          </m:r>
                        </m:sub>
                        <m:sup>
                          <m:r>
                            <a:rPr kumimoji="0" lang="en-US" b="0" i="1" u="none" strike="noStrike" cap="none" spc="0" normalizeH="0" baseline="0" smtClean="0">
                              <a:ln>
                                <a:noFill/>
                              </a:ln>
                              <a:solidFill>
                                <a:srgbClr val="000000"/>
                              </a:solidFill>
                              <a:effectLst/>
                              <a:uFillTx/>
                              <a:latin typeface="Cambria Math" charset="0"/>
                              <a:sym typeface="Helvetica Neue"/>
                            </a:rPr>
                            <m:t>𝑁</m:t>
                          </m:r>
                        </m:sup>
                        <m:e>
                          <m:d>
                            <m:dPr>
                              <m:begChr m:val="["/>
                              <m:endChr m:val="]"/>
                              <m:ctrlPr>
                                <a:rPr kumimoji="0" lang="mr-IN" b="0" i="1" u="none" strike="noStrike" cap="none" spc="0" normalizeH="0" baseline="0" smtClean="0">
                                  <a:ln>
                                    <a:noFill/>
                                  </a:ln>
                                  <a:solidFill>
                                    <a:srgbClr val="000000"/>
                                  </a:solidFill>
                                  <a:effectLst/>
                                  <a:uFillTx/>
                                  <a:latin typeface="Cambria Math" charset="0"/>
                                  <a:sym typeface="Helvetica Neue"/>
                                </a:rPr>
                              </m:ctrlPr>
                            </m:dPr>
                            <m:e>
                              <m:sSub>
                                <m:sSubPr>
                                  <m:ctrlPr>
                                    <a:rPr lang="en-US" b="0" i="1">
                                      <a:latin typeface="Cambria Math" charset="0"/>
                                    </a:rPr>
                                  </m:ctrlPr>
                                </m:sSubPr>
                                <m:e>
                                  <m:r>
                                    <a:rPr lang="en-US" b="0" i="1" smtClean="0">
                                      <a:latin typeface="Cambria Math" charset="0"/>
                                    </a:rPr>
                                    <m:t>𝑦</m:t>
                                  </m:r>
                                </m:e>
                                <m:sub>
                                  <m:r>
                                    <a:rPr lang="en-US" b="0" i="1" smtClean="0">
                                      <a:latin typeface="Cambria Math" charset="0"/>
                                    </a:rPr>
                                    <m:t>𝑖</m:t>
                                  </m:r>
                                </m:sub>
                              </m:sSub>
                              <m:func>
                                <m:funcPr>
                                  <m:ctrlPr>
                                    <a:rPr lang="en-US" b="0" i="1">
                                      <a:latin typeface="Cambria Math" charset="0"/>
                                    </a:rPr>
                                  </m:ctrlPr>
                                </m:funcPr>
                                <m:fName>
                                  <m:r>
                                    <m:rPr>
                                      <m:sty m:val="p"/>
                                    </m:rPr>
                                    <a:rPr lang="en-US" b="0">
                                      <a:latin typeface="Cambria Math" charset="0"/>
                                    </a:rPr>
                                    <m:t>log</m:t>
                                  </m:r>
                                </m:fName>
                                <m:e>
                                  <m:d>
                                    <m:dPr>
                                      <m:ctrlPr>
                                        <a:rPr kumimoji="0" lang="en-US" b="0" i="1" u="none" strike="noStrike" cap="none" spc="0" normalizeH="0" baseline="0" smtClean="0">
                                          <a:ln>
                                            <a:noFill/>
                                          </a:ln>
                                          <a:solidFill>
                                            <a:srgbClr val="000000"/>
                                          </a:solidFill>
                                          <a:effectLst/>
                                          <a:uFillTx/>
                                          <a:latin typeface="Cambria Math" charset="0"/>
                                          <a:sym typeface="Helvetica Neue"/>
                                        </a:rPr>
                                      </m:ctrlPr>
                                    </m:dPr>
                                    <m:e>
                                      <m:acc>
                                        <m:accPr>
                                          <m:chr m:val="̂"/>
                                          <m:ctrlPr>
                                            <a:rPr kumimoji="0" lang="en-US" b="0" i="1" u="none" strike="noStrike" cap="none" spc="0" normalizeH="0" baseline="0" smtClean="0">
                                              <a:ln>
                                                <a:noFill/>
                                              </a:ln>
                                              <a:solidFill>
                                                <a:srgbClr val="000000"/>
                                              </a:solidFill>
                                              <a:effectLst/>
                                              <a:uFillTx/>
                                              <a:latin typeface="Cambria Math" charset="0"/>
                                              <a:sym typeface="Helvetica Neue"/>
                                            </a:rPr>
                                          </m:ctrlPr>
                                        </m:accPr>
                                        <m:e>
                                          <m:sSub>
                                            <m:sSubPr>
                                              <m:ctrlPr>
                                                <a:rPr kumimoji="0" lang="en-US" b="0" i="1" u="none" strike="noStrike" cap="none" spc="0" normalizeH="0" baseline="0" smtClean="0">
                                                  <a:ln>
                                                    <a:noFill/>
                                                  </a:ln>
                                                  <a:solidFill>
                                                    <a:srgbClr val="000000"/>
                                                  </a:solidFill>
                                                  <a:effectLst/>
                                                  <a:uFillTx/>
                                                  <a:latin typeface="Cambria Math" charset="0"/>
                                                  <a:sym typeface="Helvetica Neue"/>
                                                </a:rPr>
                                              </m:ctrlPr>
                                            </m:sSubPr>
                                            <m:e>
                                              <m:r>
                                                <a:rPr kumimoji="0" lang="en-US" b="0" i="1" u="none" strike="noStrike" cap="none" spc="0" normalizeH="0" baseline="0" smtClean="0">
                                                  <a:ln>
                                                    <a:noFill/>
                                                  </a:ln>
                                                  <a:solidFill>
                                                    <a:srgbClr val="000000"/>
                                                  </a:solidFill>
                                                  <a:effectLst/>
                                                  <a:uFillTx/>
                                                  <a:latin typeface="Cambria Math" charset="0"/>
                                                  <a:sym typeface="Helvetica Neue"/>
                                                </a:rPr>
                                                <m:t>𝑦</m:t>
                                              </m:r>
                                            </m:e>
                                            <m:sub>
                                              <m:r>
                                                <a:rPr kumimoji="0" lang="en-US" b="0" i="1" u="none" strike="noStrike" cap="none" spc="0" normalizeH="0" baseline="0" smtClean="0">
                                                  <a:ln>
                                                    <a:noFill/>
                                                  </a:ln>
                                                  <a:solidFill>
                                                    <a:srgbClr val="000000"/>
                                                  </a:solidFill>
                                                  <a:effectLst/>
                                                  <a:uFillTx/>
                                                  <a:latin typeface="Cambria Math" charset="0"/>
                                                  <a:sym typeface="Helvetica Neue"/>
                                                </a:rPr>
                                                <m:t>𝑖</m:t>
                                              </m:r>
                                            </m:sub>
                                          </m:sSub>
                                        </m:e>
                                      </m:acc>
                                    </m:e>
                                  </m:d>
                                  <m:r>
                                    <a:rPr lang="en-US" b="0" i="1" smtClean="0">
                                      <a:latin typeface="Cambria Math" charset="0"/>
                                    </a:rPr>
                                    <m:t>+</m:t>
                                  </m:r>
                                  <m:d>
                                    <m:dPr>
                                      <m:ctrlPr>
                                        <a:rPr kumimoji="0" lang="en-US" b="0" i="1" u="none" strike="noStrike" cap="none" spc="0" normalizeH="0" baseline="0" smtClean="0">
                                          <a:ln>
                                            <a:noFill/>
                                          </a:ln>
                                          <a:solidFill>
                                            <a:srgbClr val="000000"/>
                                          </a:solidFill>
                                          <a:effectLst/>
                                          <a:uFillTx/>
                                          <a:latin typeface="Cambria Math" charset="0"/>
                                          <a:sym typeface="Helvetica Neue"/>
                                        </a:rPr>
                                      </m:ctrlPr>
                                    </m:dPr>
                                    <m:e>
                                      <m:r>
                                        <a:rPr lang="en-US" b="0" i="1" smtClean="0">
                                          <a:latin typeface="Cambria Math" charset="0"/>
                                        </a:rPr>
                                        <m:t>1−</m:t>
                                      </m:r>
                                      <m:sSub>
                                        <m:sSubPr>
                                          <m:ctrlPr>
                                            <a:rPr lang="en-US" b="0" i="1">
                                              <a:latin typeface="Cambria Math" charset="0"/>
                                            </a:rPr>
                                          </m:ctrlPr>
                                        </m:sSubPr>
                                        <m:e>
                                          <m:r>
                                            <a:rPr lang="en-US" b="0" i="1">
                                              <a:latin typeface="Cambria Math" charset="0"/>
                                            </a:rPr>
                                            <m:t>𝑦</m:t>
                                          </m:r>
                                        </m:e>
                                        <m:sub>
                                          <m:r>
                                            <a:rPr lang="en-US" b="0" i="1">
                                              <a:latin typeface="Cambria Math" charset="0"/>
                                            </a:rPr>
                                            <m:t>𝑖</m:t>
                                          </m:r>
                                        </m:sub>
                                      </m:sSub>
                                    </m:e>
                                  </m:d>
                                  <m:r>
                                    <m:rPr>
                                      <m:sty m:val="p"/>
                                    </m:rPr>
                                    <a:rPr lang="en-US" b="0">
                                      <a:latin typeface="Cambria Math" charset="0"/>
                                    </a:rPr>
                                    <m:t>log</m:t>
                                  </m:r>
                                  <m:d>
                                    <m:dPr>
                                      <m:ctrlPr>
                                        <a:rPr lang="en-US" b="0" i="1">
                                          <a:latin typeface="Cambria Math" charset="0"/>
                                        </a:rPr>
                                      </m:ctrlPr>
                                    </m:dPr>
                                    <m:e>
                                      <m:r>
                                        <a:rPr lang="en-US" b="0" i="1" smtClean="0">
                                          <a:latin typeface="Cambria Math" charset="0"/>
                                        </a:rPr>
                                        <m:t>1−</m:t>
                                      </m:r>
                                      <m:acc>
                                        <m:accPr>
                                          <m:chr m:val="̂"/>
                                          <m:ctrlPr>
                                            <a:rPr lang="en-US" b="0" i="1">
                                              <a:latin typeface="Cambria Math" charset="0"/>
                                            </a:rPr>
                                          </m:ctrlPr>
                                        </m:accPr>
                                        <m:e>
                                          <m:sSub>
                                            <m:sSubPr>
                                              <m:ctrlPr>
                                                <a:rPr lang="en-US" b="0" i="1">
                                                  <a:latin typeface="Cambria Math" charset="0"/>
                                                </a:rPr>
                                              </m:ctrlPr>
                                            </m:sSubPr>
                                            <m:e>
                                              <m:r>
                                                <a:rPr lang="en-US" b="0" i="1">
                                                  <a:latin typeface="Cambria Math" charset="0"/>
                                                </a:rPr>
                                                <m:t>𝑦</m:t>
                                              </m:r>
                                            </m:e>
                                            <m:sub>
                                              <m:r>
                                                <a:rPr lang="en-US" b="0" i="1">
                                                  <a:latin typeface="Cambria Math" charset="0"/>
                                                </a:rPr>
                                                <m:t>𝑖</m:t>
                                              </m:r>
                                            </m:sub>
                                          </m:sSub>
                                        </m:e>
                                      </m:acc>
                                    </m:e>
                                  </m:d>
                                </m:e>
                              </m:func>
                            </m:e>
                          </m:d>
                        </m:e>
                      </m:nary>
                    </m:oMath>
                  </m:oMathPara>
                </a14:m>
                <a:endParaRPr kumimoji="0" lang="en-US" sz="2400" b="0" i="0" u="none" strike="noStrike" cap="none" spc="0" normalizeH="0" baseline="0" dirty="0" smtClean="0">
                  <a:ln>
                    <a:noFill/>
                  </a:ln>
                  <a:solidFill>
                    <a:srgbClr val="000000"/>
                  </a:solidFill>
                  <a:effectLst/>
                  <a:uFillTx/>
                  <a:ea typeface="Helvetica Neue"/>
                  <a:cs typeface="Helvetica Neue"/>
                  <a:sym typeface="Helvetica Neue"/>
                </a:endParaRPr>
              </a:p>
              <a:p>
                <a:endParaRPr lang="en-US" sz="1600" b="0" dirty="0" smtClean="0"/>
              </a:p>
              <a:p>
                <a:r>
                  <a:rPr lang="en-US" b="0" dirty="0" smtClean="0"/>
                  <a:t>where </a:t>
                </a:r>
                <a14:m>
                  <m:oMath xmlns:m="http://schemas.openxmlformats.org/officeDocument/2006/math">
                    <m:acc>
                      <m:accPr>
                        <m:chr m:val="̂"/>
                        <m:ctrlPr>
                          <a:rPr lang="en-US" b="0" i="1">
                            <a:latin typeface="Cambria Math" charset="0"/>
                          </a:rPr>
                        </m:ctrlPr>
                      </m:accPr>
                      <m:e>
                        <m:sSub>
                          <m:sSubPr>
                            <m:ctrlPr>
                              <a:rPr lang="en-US" b="0" i="1">
                                <a:latin typeface="Cambria Math" charset="0"/>
                              </a:rPr>
                            </m:ctrlPr>
                          </m:sSubPr>
                          <m:e>
                            <m:r>
                              <a:rPr lang="en-US" b="0" i="1">
                                <a:latin typeface="Cambria Math" charset="0"/>
                              </a:rPr>
                              <m:t>𝑦</m:t>
                            </m:r>
                          </m:e>
                          <m:sub>
                            <m:r>
                              <a:rPr lang="en-US" b="0" i="1">
                                <a:latin typeface="Cambria Math" charset="0"/>
                              </a:rPr>
                              <m:t>𝑖</m:t>
                            </m:r>
                          </m:sub>
                        </m:sSub>
                      </m:e>
                    </m:acc>
                    <m:r>
                      <a:rPr lang="en-US" b="0" i="1" smtClean="0">
                        <a:latin typeface="Cambria Math" charset="0"/>
                      </a:rPr>
                      <m:t>=</m:t>
                    </m:r>
                    <m:d>
                      <m:dPr>
                        <m:ctrlPr>
                          <a:rPr lang="en-US" b="0" i="1">
                            <a:latin typeface="Cambria Math" charset="0"/>
                          </a:rPr>
                        </m:ctrlPr>
                      </m:dPr>
                      <m:e>
                        <m:sSup>
                          <m:sSupPr>
                            <m:ctrlPr>
                              <a:rPr lang="en-US" b="0" i="1">
                                <a:latin typeface="Cambria Math" charset="0"/>
                              </a:rPr>
                            </m:ctrlPr>
                          </m:sSupPr>
                          <m:e>
                            <m:r>
                              <a:rPr lang="en-US" b="0" i="1">
                                <a:latin typeface="Cambria Math" charset="0"/>
                              </a:rPr>
                              <m:t>𝑤</m:t>
                            </m:r>
                          </m:e>
                          <m:sup>
                            <m:r>
                              <a:rPr lang="en-US" b="0" i="1">
                                <a:latin typeface="Cambria Math" charset="0"/>
                              </a:rPr>
                              <m:t>′</m:t>
                            </m:r>
                          </m:sup>
                        </m:sSup>
                        <m:sSub>
                          <m:sSubPr>
                            <m:ctrlPr>
                              <a:rPr lang="en-US" b="0" i="1">
                                <a:latin typeface="Cambria Math" charset="0"/>
                              </a:rPr>
                            </m:ctrlPr>
                          </m:sSubPr>
                          <m:e>
                            <m:r>
                              <a:rPr lang="en-US" b="0" i="1">
                                <a:latin typeface="Cambria Math" charset="0"/>
                              </a:rPr>
                              <m:t>𝑥</m:t>
                            </m:r>
                          </m:e>
                          <m:sub>
                            <m:r>
                              <a:rPr lang="en-US" b="0" i="1">
                                <a:latin typeface="Cambria Math" charset="0"/>
                              </a:rPr>
                              <m:t>𝑖</m:t>
                            </m:r>
                          </m:sub>
                        </m:sSub>
                        <m:r>
                          <a:rPr lang="en-US" b="0" i="1">
                            <a:latin typeface="Cambria Math" charset="0"/>
                          </a:rPr>
                          <m:t>+</m:t>
                        </m:r>
                        <m:r>
                          <a:rPr lang="en-US" b="0" i="1">
                            <a:latin typeface="Cambria Math" charset="0"/>
                          </a:rPr>
                          <m:t>𝑏</m:t>
                        </m:r>
                      </m:e>
                    </m:d>
                  </m:oMath>
                </a14:m>
                <a:endParaRPr kumimoji="0" lang="en-US" sz="2400" b="0" i="0" u="none" strike="noStrike" cap="none" spc="0" normalizeH="0" baseline="0" dirty="0">
                  <a:ln>
                    <a:noFill/>
                  </a:ln>
                  <a:solidFill>
                    <a:srgbClr val="000000"/>
                  </a:solidFill>
                  <a:effectLst/>
                  <a:uFillTx/>
                  <a:ea typeface="Helvetica Neue"/>
                  <a:cs typeface="Helvetica Neue"/>
                  <a:sym typeface="Helvetica Neue"/>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636069" y="5963374"/>
                <a:ext cx="6336848" cy="1654043"/>
              </a:xfrm>
              <a:prstGeom prst="rect">
                <a:avLst/>
              </a:prstGeom>
              <a:blipFill rotWithShape="0">
                <a:blip r:embed="rId4"/>
                <a:stretch>
                  <a:fillRect l="-192" b="-10662"/>
                </a:stretch>
              </a:blipFill>
              <a:ln w="12700" cap="flat">
                <a:noFill/>
                <a:miter lim="400000"/>
              </a:ln>
              <a:effectLst/>
            </p:spPr>
            <p:txBody>
              <a:bodyPr/>
              <a:lstStyle/>
              <a:p>
                <a:r>
                  <a:rPr lang="en-US">
                    <a:noFill/>
                  </a:rPr>
                  <a:t> </a:t>
                </a:r>
              </a:p>
            </p:txBody>
          </p:sp>
        </mc:Fallback>
      </mc:AlternateContent>
      <p:pic>
        <p:nvPicPr>
          <p:cNvPr id="2" name="Picture 1"/>
          <p:cNvPicPr>
            <a:picLocks noChangeAspect="1"/>
          </p:cNvPicPr>
          <p:nvPr/>
        </p:nvPicPr>
        <p:blipFill rotWithShape="1">
          <a:blip r:embed="rId5" cstate="screen">
            <a:extLst>
              <a:ext uri="{28A0092B-C50C-407E-A947-70E740481C1C}">
                <a14:useLocalDpi xmlns:a14="http://schemas.microsoft.com/office/drawing/2010/main"/>
              </a:ext>
            </a:extLst>
          </a:blip>
          <a:srcRect l="16579" t="9572" r="13327" b="5618"/>
          <a:stretch/>
        </p:blipFill>
        <p:spPr>
          <a:xfrm>
            <a:off x="7004969" y="2204727"/>
            <a:ext cx="5502031" cy="5017476"/>
          </a:xfrm>
          <a:prstGeom prst="rect">
            <a:avLst/>
          </a:prstGeom>
        </p:spPr>
      </p:pic>
      <p:sp>
        <p:nvSpPr>
          <p:cNvPr id="3" name="TextBox 2"/>
          <p:cNvSpPr txBox="1"/>
          <p:nvPr/>
        </p:nvSpPr>
        <p:spPr>
          <a:xfrm>
            <a:off x="7069074" y="7085073"/>
            <a:ext cx="5437926" cy="10259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sz="3000" b="0" dirty="0" smtClean="0">
                <a:solidFill>
                  <a:schemeClr val="tx2"/>
                </a:solidFill>
              </a:rPr>
              <a:t>Minimized with </a:t>
            </a:r>
          </a:p>
          <a:p>
            <a:pPr marL="0" marR="0" indent="0" algn="ctr" defTabSz="584200" rtl="0" fontAlgn="auto" latinLnBrk="0" hangingPunct="0">
              <a:lnSpc>
                <a:spcPct val="100000"/>
              </a:lnSpc>
              <a:spcBef>
                <a:spcPts val="0"/>
              </a:spcBef>
              <a:spcAft>
                <a:spcPts val="0"/>
              </a:spcAft>
              <a:buClrTx/>
              <a:buSzTx/>
              <a:buFontTx/>
              <a:buNone/>
              <a:tabLst/>
            </a:pPr>
            <a:r>
              <a:rPr lang="en-US" sz="3000" dirty="0" smtClean="0">
                <a:solidFill>
                  <a:schemeClr val="tx2"/>
                </a:solidFill>
              </a:rPr>
              <a:t>Gradient Descent</a:t>
            </a:r>
            <a:endParaRPr kumimoji="0" lang="en-US" sz="3000" b="1" i="0" u="none" strike="noStrike" cap="none" spc="0" normalizeH="0" baseline="0" dirty="0">
              <a:ln>
                <a:noFill/>
              </a:ln>
              <a:solidFill>
                <a:schemeClr val="tx2"/>
              </a:solidFill>
              <a:effectLst/>
              <a:uFillTx/>
              <a:sym typeface="Helvetica Neue"/>
            </a:endParaRPr>
          </a:p>
        </p:txBody>
      </p:sp>
      <p:sp>
        <p:nvSpPr>
          <p:cNvPr id="15" name="Image Source:…"/>
          <p:cNvSpPr txBox="1"/>
          <p:nvPr/>
        </p:nvSpPr>
        <p:spPr>
          <a:xfrm>
            <a:off x="704044" y="8662566"/>
            <a:ext cx="6633178" cy="59372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a:bodyPr>
          <a:lstStyle/>
          <a:p>
            <a:pPr algn="l">
              <a:defRPr sz="1000" b="0">
                <a:solidFill>
                  <a:srgbClr val="929292"/>
                </a:solidFill>
              </a:defRPr>
            </a:pPr>
            <a:r>
              <a:rPr sz="1000" dirty="0">
                <a:solidFill>
                  <a:schemeClr val="tx2">
                    <a:lumMod val="20000"/>
                    <a:lumOff val="80000"/>
                  </a:schemeClr>
                </a:solidFill>
              </a:rPr>
              <a:t>Image Source: </a:t>
            </a:r>
          </a:p>
          <a:p>
            <a:pPr algn="l"/>
            <a:r>
              <a:rPr sz="1000" b="0" dirty="0" smtClean="0">
                <a:solidFill>
                  <a:schemeClr val="tx2">
                    <a:lumMod val="20000"/>
                    <a:lumOff val="80000"/>
                  </a:schemeClr>
                </a:solidFill>
              </a:rPr>
              <a:t>[1] </a:t>
            </a:r>
            <a:r>
              <a:rPr lang="en-US" sz="1000" b="0" dirty="0">
                <a:solidFill>
                  <a:schemeClr val="tx2">
                    <a:lumMod val="20000"/>
                    <a:lumOff val="80000"/>
                  </a:schemeClr>
                </a:solidFill>
              </a:rPr>
              <a:t>Gradient descent illustration on Function C : R2 → R. Adapted from "Neural Networks and Deep Learning" by Nielsen, 2015, </a:t>
            </a:r>
            <a:r>
              <a:rPr lang="en-US" sz="1000" b="0" i="1" dirty="0">
                <a:solidFill>
                  <a:schemeClr val="tx2">
                    <a:lumMod val="20000"/>
                    <a:lumOff val="80000"/>
                  </a:schemeClr>
                </a:solidFill>
              </a:rPr>
              <a:t>Determination Press</a:t>
            </a:r>
            <a:r>
              <a:rPr lang="en-US" sz="1000" b="0" dirty="0">
                <a:solidFill>
                  <a:schemeClr val="tx2">
                    <a:lumMod val="20000"/>
                    <a:lumOff val="80000"/>
                  </a:schemeClr>
                </a:solidFill>
              </a:rPr>
              <a:t>. </a:t>
            </a:r>
          </a:p>
          <a:p>
            <a:pPr algn="l">
              <a:defRPr sz="1000" b="0">
                <a:solidFill>
                  <a:srgbClr val="929292"/>
                </a:solidFill>
              </a:defRPr>
            </a:pPr>
            <a:endParaRPr sz="1000" dirty="0">
              <a:solidFill>
                <a:schemeClr val="tx2">
                  <a:lumMod val="20000"/>
                  <a:lumOff val="80000"/>
                </a:schemeClr>
              </a:solidFill>
            </a:endParaRPr>
          </a:p>
        </p:txBody>
      </p:sp>
      <p:sp>
        <p:nvSpPr>
          <p:cNvPr id="11" name="Rectangle"/>
          <p:cNvSpPr/>
          <p:nvPr/>
        </p:nvSpPr>
        <p:spPr>
          <a:xfrm>
            <a:off x="0" y="9290815"/>
            <a:ext cx="12032643" cy="462785"/>
          </a:xfrm>
          <a:prstGeom prst="rect">
            <a:avLst/>
          </a:prstGeom>
          <a:solidFill>
            <a:srgbClr val="003D7C"/>
          </a:solidFill>
          <a:ln w="12700">
            <a:miter lim="400000"/>
          </a:ln>
        </p:spPr>
        <p:txBody>
          <a:bodyPr lIns="50800" tIns="50800" rIns="50800" bIns="50800" anchor="b">
            <a:normAutofit fontScale="32500" lnSpcReduction="20000"/>
          </a:bodyPr>
          <a:lstStyle/>
          <a:p>
            <a:pPr lvl="2" algn="l">
              <a:defRPr sz="8000" b="0">
                <a:solidFill>
                  <a:srgbClr val="FFFFFF"/>
                </a:solidFill>
                <a:latin typeface="+mn-lt"/>
                <a:ea typeface="+mn-ea"/>
                <a:cs typeface="+mn-cs"/>
                <a:sym typeface="Helvetica Neue Medium"/>
              </a:defRPr>
            </a:pPr>
            <a:endParaRPr/>
          </a:p>
        </p:txBody>
      </p:sp>
      <p:sp>
        <p:nvSpPr>
          <p:cNvPr id="5" name="Slide Number Placeholder 4"/>
          <p:cNvSpPr>
            <a:spLocks noGrp="1"/>
          </p:cNvSpPr>
          <p:nvPr>
            <p:ph type="sldNum" sz="quarter" idx="2"/>
          </p:nvPr>
        </p:nvSpPr>
        <p:spPr/>
        <p:txBody>
          <a:bodyPr/>
          <a:lstStyle/>
          <a:p>
            <a:fld id="{86CB4B4D-7CA3-9044-876B-883B54F8677D}" type="slidenum">
              <a:rPr lang="uk-UA" smtClean="0"/>
              <a:t>12</a:t>
            </a:fld>
            <a:endParaRPr lang="uk-UA"/>
          </a:p>
        </p:txBody>
      </p:sp>
    </p:spTree>
    <p:extLst>
      <p:ext uri="{BB962C8B-B14F-4D97-AF65-F5344CB8AC3E}">
        <p14:creationId xmlns:p14="http://schemas.microsoft.com/office/powerpoint/2010/main" val="997868116"/>
      </p:ext>
    </p:extLst>
  </p:cSld>
  <p:clrMapOvr>
    <a:masterClrMapping/>
  </p:clrMapOvr>
  <p:transition spd="med"/>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 name="Neural Network Concepts"/>
          <p:cNvSpPr txBox="1">
            <a:spLocks noGrp="1"/>
          </p:cNvSpPr>
          <p:nvPr>
            <p:ph type="ctrTitle"/>
          </p:nvPr>
        </p:nvSpPr>
        <p:spPr>
          <a:xfrm>
            <a:off x="0" y="810"/>
            <a:ext cx="13004801" cy="763554"/>
          </a:xfrm>
          <a:prstGeom prst="rect">
            <a:avLst/>
          </a:prstGeom>
          <a:solidFill>
            <a:srgbClr val="003D7C"/>
          </a:solidFill>
        </p:spPr>
        <p:txBody>
          <a:bodyPr/>
          <a:lstStyle/>
          <a:p>
            <a:pPr lvl="2" algn="l">
              <a:defRPr sz="4000">
                <a:solidFill>
                  <a:srgbClr val="FFFFFF"/>
                </a:solidFill>
              </a:defRPr>
            </a:pPr>
            <a:r>
              <a:rPr lang="en-US" dirty="0" smtClean="0"/>
              <a:t>Backpropagation </a:t>
            </a:r>
            <a:r>
              <a:rPr lang="mr-IN" dirty="0" smtClean="0"/>
              <a:t>–</a:t>
            </a:r>
            <a:r>
              <a:rPr lang="en-US" dirty="0" smtClean="0"/>
              <a:t> Forward Pass</a:t>
            </a:r>
            <a:endParaRPr dirty="0"/>
          </a:p>
        </p:txBody>
      </p:sp>
      <p:sp>
        <p:nvSpPr>
          <p:cNvPr id="55" name="Oval 54"/>
          <p:cNvSpPr>
            <a:spLocks/>
          </p:cNvSpPr>
          <p:nvPr/>
        </p:nvSpPr>
        <p:spPr>
          <a:xfrm>
            <a:off x="4324399" y="4131745"/>
            <a:ext cx="1359808" cy="1338919"/>
          </a:xfrm>
          <a:prstGeom prst="ellipse">
            <a:avLst/>
          </a:prstGeom>
          <a:ln/>
        </p:spPr>
        <p:style>
          <a:lnRef idx="2">
            <a:schemeClr val="accent5">
              <a:shade val="50000"/>
            </a:schemeClr>
          </a:lnRef>
          <a:fillRef idx="1">
            <a:schemeClr val="accent5"/>
          </a:fillRef>
          <a:effectRef idx="0">
            <a:schemeClr val="accent5"/>
          </a:effectRef>
          <a:fontRef idx="minor">
            <a:schemeClr val="lt1"/>
          </a:fontRef>
        </p:style>
        <p:txBody>
          <a:bodyPr rot="0" spcFirstLastPara="1" vertOverflow="overflow" horzOverflow="overflow" vert="horz" wrap="square" lIns="50800" tIns="50800" rIns="50800" bIns="50800" numCol="1" spcCol="38100" rtlCol="0" anchor="ctr">
            <a:spAutoFit/>
          </a:bodyPr>
          <a:lstStyle/>
          <a:p>
            <a:endParaRPr kumimoji="0" lang="en-US" sz="2200" b="0" i="0" u="none" strike="noStrike" cap="none" spc="0" normalizeH="0" baseline="0" dirty="0">
              <a:ln>
                <a:noFill/>
              </a:ln>
              <a:solidFill>
                <a:srgbClr val="FFFFFF"/>
              </a:solidFill>
              <a:effectLst/>
              <a:uFillTx/>
              <a:latin typeface="+mn-lt"/>
              <a:ea typeface="+mn-ea"/>
              <a:cs typeface="+mn-cs"/>
              <a:sym typeface="Helvetica Neue Medium"/>
            </a:endParaRPr>
          </a:p>
        </p:txBody>
      </p:sp>
      <p:sp>
        <p:nvSpPr>
          <p:cNvPr id="56" name="Oval 55"/>
          <p:cNvSpPr>
            <a:spLocks/>
          </p:cNvSpPr>
          <p:nvPr/>
        </p:nvSpPr>
        <p:spPr>
          <a:xfrm>
            <a:off x="4324399" y="6021070"/>
            <a:ext cx="1359808" cy="1338919"/>
          </a:xfrm>
          <a:prstGeom prst="ellipse">
            <a:avLst/>
          </a:prstGeom>
          <a:ln/>
        </p:spPr>
        <p:style>
          <a:lnRef idx="2">
            <a:schemeClr val="accent5">
              <a:shade val="50000"/>
            </a:schemeClr>
          </a:lnRef>
          <a:fillRef idx="1">
            <a:schemeClr val="accent5"/>
          </a:fillRef>
          <a:effectRef idx="0">
            <a:schemeClr val="accent5"/>
          </a:effectRef>
          <a:fontRef idx="minor">
            <a:schemeClr val="lt1"/>
          </a:fontRef>
        </p:style>
        <p:txBody>
          <a:bodyPr rot="0" spcFirstLastPara="1" vertOverflow="overflow" horzOverflow="overflow" vert="horz" wrap="square" lIns="50800" tIns="50800" rIns="50800" bIns="50800" numCol="1" spcCol="38100" rtlCol="0" anchor="ctr">
            <a:spAutoFit/>
          </a:bodyPr>
          <a:lstStyle/>
          <a:p>
            <a:endParaRPr kumimoji="0" lang="en-US" sz="2200" b="0" i="0" u="none" strike="noStrike" cap="none" spc="0" normalizeH="0" baseline="0" dirty="0">
              <a:ln>
                <a:noFill/>
              </a:ln>
              <a:solidFill>
                <a:schemeClr val="tx1"/>
              </a:solidFill>
              <a:effectLst/>
              <a:uFillTx/>
              <a:latin typeface="+mn-lt"/>
              <a:ea typeface="+mn-ea"/>
              <a:cs typeface="+mn-cs"/>
              <a:sym typeface="Helvetica Neue Medium"/>
            </a:endParaRPr>
          </a:p>
        </p:txBody>
      </p:sp>
      <p:grpSp>
        <p:nvGrpSpPr>
          <p:cNvPr id="2" name="Group 1"/>
          <p:cNvGrpSpPr/>
          <p:nvPr/>
        </p:nvGrpSpPr>
        <p:grpSpPr>
          <a:xfrm>
            <a:off x="414020" y="4131745"/>
            <a:ext cx="1426497" cy="3228244"/>
            <a:chOff x="414020" y="4131745"/>
            <a:chExt cx="1426497" cy="3228244"/>
          </a:xfrm>
        </p:grpSpPr>
        <p:sp>
          <p:nvSpPr>
            <p:cNvPr id="58" name="Oval 57"/>
            <p:cNvSpPr>
              <a:spLocks/>
            </p:cNvSpPr>
            <p:nvPr/>
          </p:nvSpPr>
          <p:spPr>
            <a:xfrm>
              <a:off x="431853" y="4131745"/>
              <a:ext cx="1359808" cy="1338919"/>
            </a:xfrm>
            <a:prstGeom prst="ellipse">
              <a:avLst/>
            </a:prstGeom>
            <a:ln/>
          </p:spPr>
          <p:style>
            <a:lnRef idx="2">
              <a:schemeClr val="accent4">
                <a:shade val="50000"/>
              </a:schemeClr>
            </a:lnRef>
            <a:fillRef idx="1">
              <a:schemeClr val="accent4"/>
            </a:fillRef>
            <a:effectRef idx="0">
              <a:schemeClr val="accent4"/>
            </a:effectRef>
            <a:fontRef idx="minor">
              <a:schemeClr val="lt1"/>
            </a:fontRef>
          </p:style>
          <p:txBody>
            <a:bodyPr rot="0" spcFirstLastPara="1" vertOverflow="overflow" horzOverflow="overflow" vert="horz" wrap="square" lIns="50800" tIns="50800" rIns="50800" bIns="50800" numCol="1" spcCol="38100" rtlCol="0" anchor="ctr">
              <a:spAutoFit/>
            </a:bodyPr>
            <a:lstStyle/>
            <a:p>
              <a:endParaRPr lang="en-US" sz="2200" b="0" dirty="0">
                <a:solidFill>
                  <a:srgbClr val="FFFFFF"/>
                </a:solidFill>
                <a:sym typeface="Helvetica Neue Medium"/>
              </a:endParaRPr>
            </a:p>
          </p:txBody>
        </p:sp>
        <p:sp>
          <p:nvSpPr>
            <p:cNvPr id="59" name="Oval 58"/>
            <p:cNvSpPr>
              <a:spLocks/>
            </p:cNvSpPr>
            <p:nvPr/>
          </p:nvSpPr>
          <p:spPr>
            <a:xfrm>
              <a:off x="414020" y="6021070"/>
              <a:ext cx="1359808" cy="1338919"/>
            </a:xfrm>
            <a:prstGeom prst="ellipse">
              <a:avLst/>
            </a:prstGeom>
            <a:ln/>
          </p:spPr>
          <p:style>
            <a:lnRef idx="2">
              <a:schemeClr val="accent4">
                <a:shade val="50000"/>
              </a:schemeClr>
            </a:lnRef>
            <a:fillRef idx="1">
              <a:schemeClr val="accent4"/>
            </a:fillRef>
            <a:effectRef idx="0">
              <a:schemeClr val="accent4"/>
            </a:effectRef>
            <a:fontRef idx="minor">
              <a:schemeClr val="lt1"/>
            </a:fontRef>
          </p:style>
          <p:txBody>
            <a:bodyPr rot="0" spcFirstLastPara="1" vertOverflow="overflow" horzOverflow="overflow" vert="horz" wrap="square" lIns="50800" tIns="50800" rIns="50800" bIns="50800" numCol="1" spcCol="38100" rtlCol="0" anchor="ctr">
              <a:spAutoFit/>
            </a:bodyPr>
            <a:lstStyle/>
            <a:p>
              <a:endParaRPr lang="en-US" sz="2200" b="0" dirty="0">
                <a:solidFill>
                  <a:srgbClr val="FFFFFF"/>
                </a:solidFill>
                <a:sym typeface="Helvetica Neue Medium"/>
              </a:endParaRPr>
            </a:p>
          </p:txBody>
        </p:sp>
        <mc:AlternateContent xmlns:mc="http://schemas.openxmlformats.org/markup-compatibility/2006" xmlns:a14="http://schemas.microsoft.com/office/drawing/2010/main">
          <mc:Choice Requires="a14">
            <p:sp>
              <p:nvSpPr>
                <p:cNvPr id="45" name="TextBox 44"/>
                <p:cNvSpPr txBox="1"/>
                <p:nvPr/>
              </p:nvSpPr>
              <p:spPr>
                <a:xfrm>
                  <a:off x="498542" y="4682384"/>
                  <a:ext cx="1341975" cy="30777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14:m>
                    <m:oMathPara xmlns:m="http://schemas.openxmlformats.org/officeDocument/2006/math">
                      <m:oMathParaPr>
                        <m:jc m:val="centerGroup"/>
                      </m:oMathParaPr>
                      <m:oMath xmlns:m="http://schemas.openxmlformats.org/officeDocument/2006/math">
                        <m:sSub>
                          <m:sSubPr>
                            <m:ctrlPr>
                              <a:rPr kumimoji="0" lang="en-US" sz="2000" b="0" i="1" u="none" strike="noStrike" cap="none" spc="0" normalizeH="0" baseline="0" smtClean="0">
                                <a:ln>
                                  <a:noFill/>
                                </a:ln>
                                <a:solidFill>
                                  <a:schemeClr val="tx1"/>
                                </a:solidFill>
                                <a:effectLst/>
                                <a:uFillTx/>
                                <a:latin typeface="Cambria Math" charset="0"/>
                                <a:sym typeface="Helvetica Neue"/>
                              </a:rPr>
                            </m:ctrlPr>
                          </m:sSubPr>
                          <m:e>
                            <m:r>
                              <a:rPr kumimoji="0" lang="en-US" sz="2000" b="0" i="1" u="none" strike="noStrike" cap="none" spc="0" normalizeH="0" baseline="0" smtClean="0">
                                <a:ln>
                                  <a:noFill/>
                                </a:ln>
                                <a:solidFill>
                                  <a:schemeClr val="tx1"/>
                                </a:solidFill>
                                <a:effectLst/>
                                <a:uFillTx/>
                                <a:latin typeface="Cambria Math" charset="0"/>
                                <a:sym typeface="Helvetica Neue"/>
                              </a:rPr>
                              <m:t>𝑥</m:t>
                            </m:r>
                          </m:e>
                          <m:sub>
                            <m:r>
                              <a:rPr kumimoji="0" lang="en-US" sz="2000" b="0" i="1" u="none" strike="noStrike" cap="none" spc="0" normalizeH="0" baseline="0" smtClean="0">
                                <a:ln>
                                  <a:noFill/>
                                </a:ln>
                                <a:solidFill>
                                  <a:schemeClr val="tx1"/>
                                </a:solidFill>
                                <a:effectLst/>
                                <a:uFillTx/>
                                <a:latin typeface="Cambria Math" charset="0"/>
                                <a:sym typeface="Helvetica Neue"/>
                              </a:rPr>
                              <m:t>1</m:t>
                            </m:r>
                          </m:sub>
                        </m:sSub>
                        <m:r>
                          <a:rPr kumimoji="0" lang="en-US" sz="2000" b="0" i="1" u="none" strike="noStrike" cap="none" spc="0" normalizeH="0" baseline="0" smtClean="0">
                            <a:ln>
                              <a:noFill/>
                            </a:ln>
                            <a:solidFill>
                              <a:schemeClr val="tx1"/>
                            </a:solidFill>
                            <a:effectLst/>
                            <a:uFillTx/>
                            <a:latin typeface="Cambria Math" charset="0"/>
                            <a:sym typeface="Helvetica Neue"/>
                          </a:rPr>
                          <m:t>=0.45</m:t>
                        </m:r>
                      </m:oMath>
                    </m:oMathPara>
                  </a14:m>
                  <a:endParaRPr kumimoji="0" lang="en-US" sz="2000" b="0" i="0" u="none" strike="noStrike" cap="none" spc="0" normalizeH="0" baseline="0" dirty="0">
                    <a:ln>
                      <a:noFill/>
                    </a:ln>
                    <a:solidFill>
                      <a:schemeClr val="tx1"/>
                    </a:solidFill>
                    <a:effectLst/>
                    <a:uFillTx/>
                    <a:sym typeface="Helvetica Neue"/>
                  </a:endParaRPr>
                </a:p>
              </p:txBody>
            </p:sp>
          </mc:Choice>
          <mc:Fallback xmlns="">
            <p:sp>
              <p:nvSpPr>
                <p:cNvPr id="45" name="TextBox 44"/>
                <p:cNvSpPr txBox="1">
                  <a:spLocks noRot="1" noChangeAspect="1" noMove="1" noResize="1" noEditPoints="1" noAdjustHandles="1" noChangeArrowheads="1" noChangeShapeType="1" noTextEdit="1"/>
                </p:cNvSpPr>
                <p:nvPr/>
              </p:nvSpPr>
              <p:spPr>
                <a:xfrm>
                  <a:off x="498542" y="4682384"/>
                  <a:ext cx="1341975" cy="307777"/>
                </a:xfrm>
                <a:prstGeom prst="rect">
                  <a:avLst/>
                </a:prstGeom>
                <a:blipFill rotWithShape="0">
                  <a:blip r:embed="rId3"/>
                  <a:stretch>
                    <a:fillRect b="-17647"/>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Box 45"/>
                <p:cNvSpPr txBox="1"/>
                <p:nvPr/>
              </p:nvSpPr>
              <p:spPr>
                <a:xfrm>
                  <a:off x="576696" y="6536639"/>
                  <a:ext cx="1185666" cy="30777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solidFill>
                                  <a:schemeClr val="tx1"/>
                                </a:solidFill>
                                <a:latin typeface="Cambria Math" charset="0"/>
                              </a:rPr>
                            </m:ctrlPr>
                          </m:sSubPr>
                          <m:e>
                            <m:r>
                              <a:rPr lang="en-US" sz="2000" b="0" i="1">
                                <a:solidFill>
                                  <a:schemeClr val="tx1"/>
                                </a:solidFill>
                                <a:latin typeface="Cambria Math" charset="0"/>
                              </a:rPr>
                              <m:t>𝑥</m:t>
                            </m:r>
                          </m:e>
                          <m:sub>
                            <m:r>
                              <a:rPr lang="en-US" sz="2000" b="0" i="1" smtClean="0">
                                <a:solidFill>
                                  <a:schemeClr val="tx1"/>
                                </a:solidFill>
                                <a:latin typeface="Cambria Math" charset="0"/>
                              </a:rPr>
                              <m:t>2</m:t>
                            </m:r>
                          </m:sub>
                        </m:sSub>
                        <m:r>
                          <a:rPr lang="en-US" sz="2000" b="0" i="1">
                            <a:solidFill>
                              <a:schemeClr val="tx1"/>
                            </a:solidFill>
                            <a:latin typeface="Cambria Math" charset="0"/>
                          </a:rPr>
                          <m:t>=0.</m:t>
                        </m:r>
                        <m:r>
                          <a:rPr lang="en-US" sz="2000" b="0" i="1" smtClean="0">
                            <a:solidFill>
                              <a:schemeClr val="tx1"/>
                            </a:solidFill>
                            <a:latin typeface="Cambria Math" charset="0"/>
                          </a:rPr>
                          <m:t>6</m:t>
                        </m:r>
                      </m:oMath>
                    </m:oMathPara>
                  </a14:m>
                  <a:endParaRPr lang="en-US" sz="2000" b="0" dirty="0">
                    <a:solidFill>
                      <a:schemeClr val="tx1"/>
                    </a:solidFill>
                  </a:endParaRPr>
                </a:p>
              </p:txBody>
            </p:sp>
          </mc:Choice>
          <mc:Fallback xmlns="">
            <p:sp>
              <p:nvSpPr>
                <p:cNvPr id="46" name="TextBox 45"/>
                <p:cNvSpPr txBox="1">
                  <a:spLocks noRot="1" noChangeAspect="1" noMove="1" noResize="1" noEditPoints="1" noAdjustHandles="1" noChangeArrowheads="1" noChangeShapeType="1" noTextEdit="1"/>
                </p:cNvSpPr>
                <p:nvPr/>
              </p:nvSpPr>
              <p:spPr>
                <a:xfrm>
                  <a:off x="576696" y="6536639"/>
                  <a:ext cx="1185666" cy="307777"/>
                </a:xfrm>
                <a:prstGeom prst="rect">
                  <a:avLst/>
                </a:prstGeom>
                <a:blipFill rotWithShape="0">
                  <a:blip r:embed="rId4"/>
                  <a:stretch>
                    <a:fillRect b="-19608"/>
                  </a:stretch>
                </a:blipFill>
                <a:ln w="12700" cap="flat">
                  <a:noFill/>
                  <a:miter lim="400000"/>
                </a:ln>
                <a:effectLst/>
              </p:spPr>
              <p:txBody>
                <a:bodyPr/>
                <a:lstStyle/>
                <a:p>
                  <a:r>
                    <a:rPr lang="en-US">
                      <a:noFill/>
                    </a:rPr>
                    <a:t> </a:t>
                  </a:r>
                </a:p>
              </p:txBody>
            </p:sp>
          </mc:Fallback>
        </mc:AlternateContent>
      </p:grpSp>
      <p:cxnSp>
        <p:nvCxnSpPr>
          <p:cNvPr id="63" name="Straight Arrow Connector 62"/>
          <p:cNvCxnSpPr>
            <a:stCxn id="57" idx="6"/>
            <a:endCxn id="56" idx="2"/>
          </p:cNvCxnSpPr>
          <p:nvPr/>
        </p:nvCxnSpPr>
        <p:spPr>
          <a:xfrm>
            <a:off x="1791661" y="2732740"/>
            <a:ext cx="2532738" cy="3957790"/>
          </a:xfrm>
          <a:prstGeom prst="straightConnector1">
            <a:avLst/>
          </a:prstGeom>
          <a:noFill/>
          <a:ln w="57150" cap="flat">
            <a:solidFill>
              <a:schemeClr val="bg2"/>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57" name="Oval 56"/>
          <p:cNvSpPr>
            <a:spLocks/>
          </p:cNvSpPr>
          <p:nvPr/>
        </p:nvSpPr>
        <p:spPr>
          <a:xfrm>
            <a:off x="431853" y="2063280"/>
            <a:ext cx="1359808" cy="1338919"/>
          </a:xfrm>
          <a:prstGeom prst="ellipse">
            <a:avLst/>
          </a:prstGeom>
          <a:ln/>
        </p:spPr>
        <p:style>
          <a:lnRef idx="2">
            <a:schemeClr val="accent2">
              <a:shade val="50000"/>
            </a:schemeClr>
          </a:lnRef>
          <a:fillRef idx="1">
            <a:schemeClr val="accent2"/>
          </a:fillRef>
          <a:effectRef idx="0">
            <a:schemeClr val="accent2"/>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dirty="0">
              <a:ln>
                <a:noFill/>
              </a:ln>
              <a:solidFill>
                <a:srgbClr val="FFFFFF"/>
              </a:solidFill>
              <a:effectLst/>
              <a:uFillTx/>
              <a:ea typeface="+mn-ea"/>
              <a:cs typeface="+mn-cs"/>
              <a:sym typeface="Helvetica Neue Medium"/>
            </a:endParaRPr>
          </a:p>
        </p:txBody>
      </p:sp>
      <p:cxnSp>
        <p:nvCxnSpPr>
          <p:cNvPr id="62" name="Straight Arrow Connector 61"/>
          <p:cNvCxnSpPr>
            <a:stCxn id="57" idx="6"/>
            <a:endCxn id="55" idx="2"/>
          </p:cNvCxnSpPr>
          <p:nvPr/>
        </p:nvCxnSpPr>
        <p:spPr>
          <a:xfrm>
            <a:off x="1791661" y="2732740"/>
            <a:ext cx="2532738" cy="2068465"/>
          </a:xfrm>
          <a:prstGeom prst="straightConnector1">
            <a:avLst/>
          </a:prstGeom>
          <a:noFill/>
          <a:ln w="57150" cap="flat">
            <a:solidFill>
              <a:schemeClr val="bg2"/>
            </a:solidFill>
            <a:prstDash val="solid"/>
            <a:miter lim="400000"/>
            <a:tailEnd type="triangle"/>
          </a:ln>
          <a:effectLst/>
          <a:sp3d/>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44" name="TextBox 43"/>
              <p:cNvSpPr txBox="1"/>
              <p:nvPr/>
            </p:nvSpPr>
            <p:spPr>
              <a:xfrm>
                <a:off x="955655" y="2403686"/>
                <a:ext cx="446355" cy="6148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14:m>
                  <m:oMathPara xmlns:m="http://schemas.openxmlformats.org/officeDocument/2006/math">
                    <m:oMathParaPr>
                      <m:jc m:val="centerGroup"/>
                    </m:oMathParaPr>
                    <m:oMath xmlns:m="http://schemas.openxmlformats.org/officeDocument/2006/math">
                      <m:r>
                        <a:rPr kumimoji="0" lang="en-US" sz="4400" b="0" i="1" u="none" strike="noStrike" cap="none" spc="0" normalizeH="0" baseline="0" smtClean="0">
                          <a:ln>
                            <a:noFill/>
                          </a:ln>
                          <a:solidFill>
                            <a:schemeClr val="tx1"/>
                          </a:solidFill>
                          <a:effectLst/>
                          <a:uFillTx/>
                          <a:latin typeface="Cambria Math" charset="0"/>
                          <a:sym typeface="Helvetica Neue"/>
                        </a:rPr>
                        <m:t>1</m:t>
                      </m:r>
                    </m:oMath>
                  </m:oMathPara>
                </a14:m>
                <a:endParaRPr kumimoji="0" lang="en-US" sz="4400" b="0" i="0" u="none" strike="noStrike" cap="none" spc="0" normalizeH="0" baseline="0" dirty="0">
                  <a:ln>
                    <a:noFill/>
                  </a:ln>
                  <a:solidFill>
                    <a:schemeClr val="tx1"/>
                  </a:solidFill>
                  <a:effectLst/>
                  <a:uFillTx/>
                  <a:sym typeface="Helvetica Neue"/>
                </a:endParaRPr>
              </a:p>
            </p:txBody>
          </p:sp>
        </mc:Choice>
        <mc:Fallback xmlns="">
          <p:sp>
            <p:nvSpPr>
              <p:cNvPr id="44" name="TextBox 43"/>
              <p:cNvSpPr txBox="1">
                <a:spLocks noRot="1" noChangeAspect="1" noMove="1" noResize="1" noEditPoints="1" noAdjustHandles="1" noChangeArrowheads="1" noChangeShapeType="1" noTextEdit="1"/>
              </p:cNvSpPr>
              <p:nvPr/>
            </p:nvSpPr>
            <p:spPr>
              <a:xfrm>
                <a:off x="955655" y="2403686"/>
                <a:ext cx="446355" cy="614831"/>
              </a:xfrm>
              <a:prstGeom prst="rect">
                <a:avLst/>
              </a:prstGeom>
              <a:blipFill rotWithShape="0">
                <a:blip r:embed="rId5"/>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p:cNvSpPr txBox="1"/>
              <p:nvPr/>
            </p:nvSpPr>
            <p:spPr>
              <a:xfrm>
                <a:off x="2466051" y="2827066"/>
                <a:ext cx="446355" cy="30777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14:m>
                  <m:oMathPara xmlns:m="http://schemas.openxmlformats.org/officeDocument/2006/math">
                    <m:oMathParaPr>
                      <m:jc m:val="centerGroup"/>
                    </m:oMathParaPr>
                    <m:oMath xmlns:m="http://schemas.openxmlformats.org/officeDocument/2006/math">
                      <m:r>
                        <a:rPr kumimoji="0" lang="en-US" sz="2000" b="0" i="1" u="none" strike="noStrike" cap="none" spc="0" normalizeH="0" baseline="0" smtClean="0">
                          <a:ln>
                            <a:noFill/>
                          </a:ln>
                          <a:solidFill>
                            <a:schemeClr val="tx1"/>
                          </a:solidFill>
                          <a:effectLst/>
                          <a:uFillTx/>
                          <a:latin typeface="Cambria Math" charset="0"/>
                          <a:sym typeface="Helvetica Neue"/>
                        </a:rPr>
                        <m:t>0.5</m:t>
                      </m:r>
                    </m:oMath>
                  </m:oMathPara>
                </a14:m>
                <a:endParaRPr kumimoji="0" lang="en-US" sz="2000" b="0" i="0" u="none" strike="noStrike" cap="none" spc="0" normalizeH="0" baseline="0" dirty="0">
                  <a:ln>
                    <a:noFill/>
                  </a:ln>
                  <a:solidFill>
                    <a:schemeClr val="tx1"/>
                  </a:solidFill>
                  <a:effectLst/>
                  <a:uFillTx/>
                  <a:sym typeface="Helvetica Neue"/>
                </a:endParaRPr>
              </a:p>
            </p:txBody>
          </p:sp>
        </mc:Choice>
        <mc:Fallback xmlns="">
          <p:sp>
            <p:nvSpPr>
              <p:cNvPr id="47" name="TextBox 46"/>
              <p:cNvSpPr txBox="1">
                <a:spLocks noRot="1" noChangeAspect="1" noMove="1" noResize="1" noEditPoints="1" noAdjustHandles="1" noChangeArrowheads="1" noChangeShapeType="1" noTextEdit="1"/>
              </p:cNvSpPr>
              <p:nvPr/>
            </p:nvSpPr>
            <p:spPr>
              <a:xfrm>
                <a:off x="2466051" y="2827066"/>
                <a:ext cx="446355" cy="307777"/>
              </a:xfrm>
              <a:prstGeom prst="rect">
                <a:avLst/>
              </a:prstGeom>
              <a:blipFill rotWithShape="0">
                <a:blip r:embed="rId6"/>
                <a:stretch>
                  <a:fillRect l="-16438" b="-16000"/>
                </a:stretch>
              </a:blipFill>
              <a:ln w="12700" cap="flat">
                <a:noFill/>
                <a:miter lim="400000"/>
              </a:ln>
              <a:effectLst/>
            </p:spPr>
            <p:txBody>
              <a:bodyPr/>
              <a:lstStyle/>
              <a:p>
                <a:r>
                  <a:rPr lang="en-US">
                    <a:noFill/>
                  </a:rPr>
                  <a:t> </a:t>
                </a:r>
              </a:p>
            </p:txBody>
          </p:sp>
        </mc:Fallback>
      </mc:AlternateContent>
      <p:grpSp>
        <p:nvGrpSpPr>
          <p:cNvPr id="31" name="Group 30"/>
          <p:cNvGrpSpPr/>
          <p:nvPr/>
        </p:nvGrpSpPr>
        <p:grpSpPr>
          <a:xfrm>
            <a:off x="1773828" y="4453670"/>
            <a:ext cx="2550571" cy="2236861"/>
            <a:chOff x="1773828" y="4453670"/>
            <a:chExt cx="2550571" cy="2236861"/>
          </a:xfrm>
        </p:grpSpPr>
        <p:cxnSp>
          <p:nvCxnSpPr>
            <p:cNvPr id="60" name="Straight Arrow Connector 59"/>
            <p:cNvCxnSpPr>
              <a:stCxn id="58" idx="6"/>
              <a:endCxn id="55" idx="2"/>
            </p:cNvCxnSpPr>
            <p:nvPr/>
          </p:nvCxnSpPr>
          <p:spPr>
            <a:xfrm>
              <a:off x="1791661" y="4801205"/>
              <a:ext cx="2532738" cy="0"/>
            </a:xfrm>
            <a:prstGeom prst="straightConnector1">
              <a:avLst/>
            </a:prstGeom>
            <a:noFill/>
            <a:ln w="57150" cap="flat">
              <a:solidFill>
                <a:schemeClr val="tx2"/>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64" name="Straight Arrow Connector 63"/>
            <p:cNvCxnSpPr>
              <a:stCxn id="59" idx="6"/>
              <a:endCxn id="55" idx="2"/>
            </p:cNvCxnSpPr>
            <p:nvPr/>
          </p:nvCxnSpPr>
          <p:spPr>
            <a:xfrm flipV="1">
              <a:off x="1773828" y="4801205"/>
              <a:ext cx="2550571" cy="1889326"/>
            </a:xfrm>
            <a:prstGeom prst="straightConnector1">
              <a:avLst/>
            </a:prstGeom>
            <a:noFill/>
            <a:ln w="57150" cap="flat">
              <a:solidFill>
                <a:schemeClr val="tx2"/>
              </a:solidFill>
              <a:prstDash val="solid"/>
              <a:miter lim="400000"/>
              <a:tailEnd type="triangle"/>
            </a:ln>
            <a:effectLst/>
            <a:sp3d/>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48" name="TextBox 47"/>
                <p:cNvSpPr txBox="1"/>
                <p:nvPr/>
              </p:nvSpPr>
              <p:spPr>
                <a:xfrm>
                  <a:off x="2770660" y="4453670"/>
                  <a:ext cx="1114776" cy="30777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14:m>
                    <m:oMathPara xmlns:m="http://schemas.openxmlformats.org/officeDocument/2006/math">
                      <m:oMathParaPr>
                        <m:jc m:val="centerGroup"/>
                      </m:oMathParaPr>
                      <m:oMath xmlns:m="http://schemas.openxmlformats.org/officeDocument/2006/math">
                        <m:sSub>
                          <m:sSubPr>
                            <m:ctrlPr>
                              <a:rPr kumimoji="0" lang="en-US" sz="2000" b="0" i="1" u="none" strike="noStrike" cap="none" spc="0" normalizeH="0" baseline="0" smtClean="0">
                                <a:ln>
                                  <a:noFill/>
                                </a:ln>
                                <a:solidFill>
                                  <a:schemeClr val="tx1"/>
                                </a:solidFill>
                                <a:effectLst/>
                                <a:uFillTx/>
                                <a:latin typeface="Cambria Math" charset="0"/>
                                <a:sym typeface="Helvetica Neue"/>
                              </a:rPr>
                            </m:ctrlPr>
                          </m:sSubPr>
                          <m:e>
                            <m:r>
                              <a:rPr kumimoji="0" lang="en-US" sz="2000" b="0" i="1" u="none" strike="noStrike" cap="none" spc="0" normalizeH="0" baseline="0" smtClean="0">
                                <a:ln>
                                  <a:noFill/>
                                </a:ln>
                                <a:solidFill>
                                  <a:schemeClr val="tx1"/>
                                </a:solidFill>
                                <a:effectLst/>
                                <a:uFillTx/>
                                <a:latin typeface="Cambria Math" charset="0"/>
                                <a:sym typeface="Helvetica Neue"/>
                              </a:rPr>
                              <m:t>𝑤</m:t>
                            </m:r>
                          </m:e>
                          <m:sub>
                            <m:r>
                              <a:rPr kumimoji="0" lang="en-US" sz="2000" b="0" i="1" u="none" strike="noStrike" cap="none" spc="0" normalizeH="0" baseline="0" smtClean="0">
                                <a:ln>
                                  <a:noFill/>
                                </a:ln>
                                <a:solidFill>
                                  <a:schemeClr val="tx1"/>
                                </a:solidFill>
                                <a:effectLst/>
                                <a:uFillTx/>
                                <a:latin typeface="Cambria Math" charset="0"/>
                                <a:sym typeface="Helvetica Neue"/>
                              </a:rPr>
                              <m:t>1</m:t>
                            </m:r>
                          </m:sub>
                        </m:sSub>
                        <m:r>
                          <a:rPr kumimoji="0" lang="en-US" sz="2000" b="0" i="1" u="none" strike="noStrike" cap="none" spc="0" normalizeH="0" baseline="0" smtClean="0">
                            <a:ln>
                              <a:noFill/>
                            </a:ln>
                            <a:solidFill>
                              <a:schemeClr val="tx1"/>
                            </a:solidFill>
                            <a:effectLst/>
                            <a:uFillTx/>
                            <a:latin typeface="Cambria Math" charset="0"/>
                            <a:sym typeface="Helvetica Neue"/>
                          </a:rPr>
                          <m:t>=0.15</m:t>
                        </m:r>
                      </m:oMath>
                    </m:oMathPara>
                  </a14:m>
                  <a:endParaRPr kumimoji="0" lang="en-US" sz="2000" b="0" i="0" u="none" strike="noStrike" cap="none" spc="0" normalizeH="0" baseline="0" dirty="0">
                    <a:ln>
                      <a:noFill/>
                    </a:ln>
                    <a:solidFill>
                      <a:schemeClr val="tx1"/>
                    </a:solidFill>
                    <a:effectLst/>
                    <a:uFillTx/>
                    <a:sym typeface="Helvetica Neue"/>
                  </a:endParaRPr>
                </a:p>
              </p:txBody>
            </p:sp>
          </mc:Choice>
          <mc:Fallback xmlns="">
            <p:sp>
              <p:nvSpPr>
                <p:cNvPr id="48" name="TextBox 47"/>
                <p:cNvSpPr txBox="1">
                  <a:spLocks noRot="1" noChangeAspect="1" noMove="1" noResize="1" noEditPoints="1" noAdjustHandles="1" noChangeArrowheads="1" noChangeShapeType="1" noTextEdit="1"/>
                </p:cNvSpPr>
                <p:nvPr/>
              </p:nvSpPr>
              <p:spPr>
                <a:xfrm>
                  <a:off x="2770660" y="4453670"/>
                  <a:ext cx="1114776" cy="307777"/>
                </a:xfrm>
                <a:prstGeom prst="rect">
                  <a:avLst/>
                </a:prstGeom>
                <a:blipFill rotWithShape="0">
                  <a:blip r:embed="rId7"/>
                  <a:stretch>
                    <a:fillRect l="-8791" r="-4945" b="-20000"/>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TextBox 49"/>
                <p:cNvSpPr txBox="1"/>
                <p:nvPr/>
              </p:nvSpPr>
              <p:spPr>
                <a:xfrm>
                  <a:off x="2781442" y="4812752"/>
                  <a:ext cx="967996" cy="30777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solidFill>
                                  <a:schemeClr val="tx1"/>
                                </a:solidFill>
                                <a:latin typeface="Cambria Math" charset="0"/>
                              </a:rPr>
                            </m:ctrlPr>
                          </m:sSubPr>
                          <m:e>
                            <m:r>
                              <a:rPr lang="en-US" sz="2000" b="0" i="1">
                                <a:solidFill>
                                  <a:schemeClr val="tx1"/>
                                </a:solidFill>
                                <a:latin typeface="Cambria Math" charset="0"/>
                              </a:rPr>
                              <m:t>𝑤</m:t>
                            </m:r>
                          </m:e>
                          <m:sub>
                            <m:r>
                              <a:rPr lang="en-US" sz="2000" b="0" i="1" smtClean="0">
                                <a:solidFill>
                                  <a:schemeClr val="tx1"/>
                                </a:solidFill>
                                <a:latin typeface="Cambria Math" charset="0"/>
                              </a:rPr>
                              <m:t>2</m:t>
                            </m:r>
                          </m:sub>
                        </m:sSub>
                        <m:r>
                          <a:rPr lang="en-US" sz="2000" b="0" i="1">
                            <a:solidFill>
                              <a:schemeClr val="tx1"/>
                            </a:solidFill>
                            <a:latin typeface="Cambria Math" charset="0"/>
                          </a:rPr>
                          <m:t>=0.2</m:t>
                        </m:r>
                      </m:oMath>
                    </m:oMathPara>
                  </a14:m>
                  <a:endParaRPr kumimoji="0" lang="en-US" sz="2000" b="0" i="0" u="none" strike="noStrike" cap="none" spc="0" normalizeH="0" baseline="0" dirty="0">
                    <a:ln>
                      <a:noFill/>
                    </a:ln>
                    <a:solidFill>
                      <a:schemeClr val="tx1"/>
                    </a:solidFill>
                    <a:effectLst/>
                    <a:uFillTx/>
                    <a:sym typeface="Helvetica Neue"/>
                  </a:endParaRPr>
                </a:p>
              </p:txBody>
            </p:sp>
          </mc:Choice>
          <mc:Fallback xmlns="">
            <p:sp>
              <p:nvSpPr>
                <p:cNvPr id="50" name="TextBox 49"/>
                <p:cNvSpPr txBox="1">
                  <a:spLocks noRot="1" noChangeAspect="1" noMove="1" noResize="1" noEditPoints="1" noAdjustHandles="1" noChangeArrowheads="1" noChangeShapeType="1" noTextEdit="1"/>
                </p:cNvSpPr>
                <p:nvPr/>
              </p:nvSpPr>
              <p:spPr>
                <a:xfrm>
                  <a:off x="2781442" y="4812752"/>
                  <a:ext cx="967996" cy="307777"/>
                </a:xfrm>
                <a:prstGeom prst="rect">
                  <a:avLst/>
                </a:prstGeom>
                <a:blipFill rotWithShape="0">
                  <a:blip r:embed="rId8"/>
                  <a:stretch>
                    <a:fillRect l="-10063" r="-5660" b="-19608"/>
                  </a:stretch>
                </a:blipFill>
                <a:ln w="12700" cap="flat">
                  <a:noFill/>
                  <a:miter lim="400000"/>
                </a:ln>
                <a:effectLst/>
              </p:spPr>
              <p:txBody>
                <a:bodyPr/>
                <a:lstStyle/>
                <a:p>
                  <a:r>
                    <a:rPr lang="en-US">
                      <a:noFill/>
                    </a:rPr>
                    <a:t> </a:t>
                  </a:r>
                </a:p>
              </p:txBody>
            </p:sp>
          </mc:Fallback>
        </mc:AlternateContent>
      </p:grpSp>
      <p:grpSp>
        <p:nvGrpSpPr>
          <p:cNvPr id="32" name="Group 31"/>
          <p:cNvGrpSpPr/>
          <p:nvPr/>
        </p:nvGrpSpPr>
        <p:grpSpPr>
          <a:xfrm>
            <a:off x="1773828" y="4801203"/>
            <a:ext cx="2550571" cy="2197101"/>
            <a:chOff x="1773828" y="4801203"/>
            <a:chExt cx="2550571" cy="2197101"/>
          </a:xfrm>
        </p:grpSpPr>
        <mc:AlternateContent xmlns:mc="http://schemas.openxmlformats.org/markup-compatibility/2006" xmlns:a14="http://schemas.microsoft.com/office/drawing/2010/main">
          <mc:Choice Requires="a14">
            <p:sp>
              <p:nvSpPr>
                <p:cNvPr id="49" name="TextBox 48"/>
                <p:cNvSpPr txBox="1"/>
                <p:nvPr/>
              </p:nvSpPr>
              <p:spPr>
                <a:xfrm>
                  <a:off x="2770660" y="6338385"/>
                  <a:ext cx="1117918" cy="30777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solidFill>
                                  <a:schemeClr val="tx1"/>
                                </a:solidFill>
                                <a:latin typeface="Cambria Math" charset="0"/>
                              </a:rPr>
                            </m:ctrlPr>
                          </m:sSubPr>
                          <m:e>
                            <m:r>
                              <a:rPr lang="en-US" sz="2000" b="0" i="1">
                                <a:solidFill>
                                  <a:schemeClr val="tx1"/>
                                </a:solidFill>
                                <a:latin typeface="Cambria Math" charset="0"/>
                              </a:rPr>
                              <m:t>𝑤</m:t>
                            </m:r>
                          </m:e>
                          <m:sub>
                            <m:r>
                              <a:rPr lang="en-US" sz="2000" b="0" i="1" smtClean="0">
                                <a:solidFill>
                                  <a:schemeClr val="tx1"/>
                                </a:solidFill>
                                <a:latin typeface="Cambria Math" charset="0"/>
                              </a:rPr>
                              <m:t>3</m:t>
                            </m:r>
                          </m:sub>
                        </m:sSub>
                        <m:r>
                          <a:rPr lang="en-US" sz="2000" b="0" i="1">
                            <a:solidFill>
                              <a:schemeClr val="tx1"/>
                            </a:solidFill>
                            <a:latin typeface="Cambria Math" charset="0"/>
                          </a:rPr>
                          <m:t>=</m:t>
                        </m:r>
                        <m:r>
                          <a:rPr kumimoji="0" lang="en-US" sz="2000" b="0" i="0" u="none" strike="noStrike" cap="none" spc="0" normalizeH="0" baseline="0" smtClean="0">
                            <a:ln>
                              <a:noFill/>
                            </a:ln>
                            <a:solidFill>
                              <a:schemeClr val="tx1"/>
                            </a:solidFill>
                            <a:effectLst/>
                            <a:uFillTx/>
                            <a:latin typeface="Cambria Math" charset="0"/>
                            <a:sym typeface="Helvetica Neue"/>
                          </a:rPr>
                          <m:t>0.35</m:t>
                        </m:r>
                      </m:oMath>
                    </m:oMathPara>
                  </a14:m>
                  <a:endParaRPr kumimoji="0" lang="en-US" sz="2000" b="0" i="0" u="none" strike="noStrike" cap="none" spc="0" normalizeH="0" baseline="0" dirty="0">
                    <a:ln>
                      <a:noFill/>
                    </a:ln>
                    <a:solidFill>
                      <a:schemeClr val="tx1"/>
                    </a:solidFill>
                    <a:effectLst/>
                    <a:uFillTx/>
                    <a:sym typeface="Helvetica Neue"/>
                  </a:endParaRPr>
                </a:p>
              </p:txBody>
            </p:sp>
          </mc:Choice>
          <mc:Fallback xmlns="">
            <p:sp>
              <p:nvSpPr>
                <p:cNvPr id="49" name="TextBox 48"/>
                <p:cNvSpPr txBox="1">
                  <a:spLocks noRot="1" noChangeAspect="1" noMove="1" noResize="1" noEditPoints="1" noAdjustHandles="1" noChangeArrowheads="1" noChangeShapeType="1" noTextEdit="1"/>
                </p:cNvSpPr>
                <p:nvPr/>
              </p:nvSpPr>
              <p:spPr>
                <a:xfrm>
                  <a:off x="2770660" y="6338385"/>
                  <a:ext cx="1117918" cy="307777"/>
                </a:xfrm>
                <a:prstGeom prst="rect">
                  <a:avLst/>
                </a:prstGeom>
                <a:blipFill rotWithShape="0">
                  <a:blip r:embed="rId9"/>
                  <a:stretch>
                    <a:fillRect l="-8743" r="-4372" b="-22000"/>
                  </a:stretch>
                </a:blipFill>
                <a:ln w="12700" cap="flat">
                  <a:noFill/>
                  <a:miter lim="400000"/>
                </a:ln>
                <a:effectLst/>
              </p:spPr>
              <p:txBody>
                <a:bodyPr/>
                <a:lstStyle/>
                <a:p>
                  <a:r>
                    <a:rPr lang="en-US">
                      <a:noFill/>
                    </a:rPr>
                    <a:t> </a:t>
                  </a:r>
                </a:p>
              </p:txBody>
            </p:sp>
          </mc:Fallback>
        </mc:AlternateContent>
        <p:cxnSp>
          <p:nvCxnSpPr>
            <p:cNvPr id="61" name="Straight Arrow Connector 60"/>
            <p:cNvCxnSpPr>
              <a:stCxn id="57" idx="6"/>
              <a:endCxn id="52" idx="2"/>
            </p:cNvCxnSpPr>
            <p:nvPr/>
          </p:nvCxnSpPr>
          <p:spPr>
            <a:xfrm>
              <a:off x="1791661" y="4801203"/>
              <a:ext cx="2532738" cy="1889326"/>
            </a:xfrm>
            <a:prstGeom prst="straightConnector1">
              <a:avLst/>
            </a:prstGeom>
            <a:noFill/>
            <a:ln w="57150" cap="flat">
              <a:solidFill>
                <a:schemeClr val="tx2"/>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65" name="Straight Arrow Connector 64"/>
            <p:cNvCxnSpPr>
              <a:stCxn id="58" idx="6"/>
              <a:endCxn id="52" idx="2"/>
            </p:cNvCxnSpPr>
            <p:nvPr/>
          </p:nvCxnSpPr>
          <p:spPr>
            <a:xfrm>
              <a:off x="1773828" y="6690531"/>
              <a:ext cx="2550571" cy="0"/>
            </a:xfrm>
            <a:prstGeom prst="straightConnector1">
              <a:avLst/>
            </a:prstGeom>
            <a:noFill/>
            <a:ln w="57150" cap="flat">
              <a:solidFill>
                <a:schemeClr val="tx2"/>
              </a:solidFill>
              <a:prstDash val="solid"/>
              <a:miter lim="400000"/>
              <a:tailEnd type="triangle"/>
            </a:ln>
            <a:effectLst/>
            <a:sp3d/>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51" name="TextBox 50"/>
                <p:cNvSpPr txBox="1"/>
                <p:nvPr/>
              </p:nvSpPr>
              <p:spPr>
                <a:xfrm>
                  <a:off x="2772275" y="6690527"/>
                  <a:ext cx="986330" cy="30777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solidFill>
                                  <a:schemeClr val="tx1"/>
                                </a:solidFill>
                                <a:latin typeface="Cambria Math" charset="0"/>
                              </a:rPr>
                            </m:ctrlPr>
                          </m:sSubPr>
                          <m:e>
                            <m:r>
                              <a:rPr lang="en-US" sz="2000" b="0" i="1">
                                <a:solidFill>
                                  <a:schemeClr val="tx1"/>
                                </a:solidFill>
                                <a:latin typeface="Cambria Math" charset="0"/>
                              </a:rPr>
                              <m:t>𝑤</m:t>
                            </m:r>
                          </m:e>
                          <m:sub>
                            <m:r>
                              <a:rPr lang="en-US" sz="2000" b="0" i="1" smtClean="0">
                                <a:solidFill>
                                  <a:schemeClr val="tx1"/>
                                </a:solidFill>
                                <a:latin typeface="Cambria Math" charset="0"/>
                              </a:rPr>
                              <m:t>4</m:t>
                            </m:r>
                          </m:sub>
                        </m:sSub>
                        <m:r>
                          <a:rPr lang="en-US" sz="2000" b="0" i="1">
                            <a:solidFill>
                              <a:schemeClr val="tx1"/>
                            </a:solidFill>
                            <a:latin typeface="Cambria Math" charset="0"/>
                          </a:rPr>
                          <m:t>=0.4</m:t>
                        </m:r>
                      </m:oMath>
                    </m:oMathPara>
                  </a14:m>
                  <a:endParaRPr kumimoji="0" lang="en-US" sz="2000" b="0" i="0" u="none" strike="noStrike" cap="none" spc="0" normalizeH="0" baseline="0" dirty="0">
                    <a:ln>
                      <a:noFill/>
                    </a:ln>
                    <a:solidFill>
                      <a:schemeClr val="tx1"/>
                    </a:solidFill>
                    <a:effectLst/>
                    <a:uFillTx/>
                    <a:sym typeface="Helvetica Neue"/>
                  </a:endParaRPr>
                </a:p>
              </p:txBody>
            </p:sp>
          </mc:Choice>
          <mc:Fallback xmlns="">
            <p:sp>
              <p:nvSpPr>
                <p:cNvPr id="51" name="TextBox 50"/>
                <p:cNvSpPr txBox="1">
                  <a:spLocks noRot="1" noChangeAspect="1" noMove="1" noResize="1" noEditPoints="1" noAdjustHandles="1" noChangeArrowheads="1" noChangeShapeType="1" noTextEdit="1"/>
                </p:cNvSpPr>
                <p:nvPr/>
              </p:nvSpPr>
              <p:spPr>
                <a:xfrm>
                  <a:off x="2772275" y="6690527"/>
                  <a:ext cx="986330" cy="307777"/>
                </a:xfrm>
                <a:prstGeom prst="rect">
                  <a:avLst/>
                </a:prstGeom>
                <a:blipFill rotWithShape="0">
                  <a:blip r:embed="rId10"/>
                  <a:stretch>
                    <a:fillRect l="-8642" r="-4321" b="-20000"/>
                  </a:stretch>
                </a:blipFill>
                <a:ln w="12700" cap="flat">
                  <a:noFill/>
                  <a:miter lim="400000"/>
                </a:ln>
                <a:effectLst/>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52" name="TextBox 51"/>
              <p:cNvSpPr txBox="1"/>
              <p:nvPr/>
            </p:nvSpPr>
            <p:spPr>
              <a:xfrm>
                <a:off x="4879661" y="4373079"/>
                <a:ext cx="446355" cy="677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14:m>
                  <m:oMathPara xmlns:m="http://schemas.openxmlformats.org/officeDocument/2006/math">
                    <m:oMathParaPr>
                      <m:jc m:val="centerGroup"/>
                    </m:oMathParaPr>
                    <m:oMath xmlns:m="http://schemas.openxmlformats.org/officeDocument/2006/math">
                      <m:sSub>
                        <m:sSubPr>
                          <m:ctrlPr>
                            <a:rPr kumimoji="0" lang="en-US" sz="4400" b="0" i="1" u="none" strike="noStrike" cap="none" spc="0" normalizeH="0" baseline="0" smtClean="0">
                              <a:ln>
                                <a:noFill/>
                              </a:ln>
                              <a:solidFill>
                                <a:schemeClr val="tx1"/>
                              </a:solidFill>
                              <a:effectLst/>
                              <a:uFillTx/>
                              <a:latin typeface="Cambria Math" charset="0"/>
                              <a:sym typeface="Helvetica Neue"/>
                            </a:rPr>
                          </m:ctrlPr>
                        </m:sSubPr>
                        <m:e>
                          <m:r>
                            <a:rPr kumimoji="0" lang="en-US" sz="4400" b="0" i="1" u="none" strike="noStrike" cap="none" spc="0" normalizeH="0" baseline="0" smtClean="0">
                              <a:ln>
                                <a:noFill/>
                              </a:ln>
                              <a:solidFill>
                                <a:schemeClr val="tx1"/>
                              </a:solidFill>
                              <a:effectLst/>
                              <a:uFillTx/>
                              <a:latin typeface="Cambria Math" charset="0"/>
                              <a:sym typeface="Helvetica Neue"/>
                            </a:rPr>
                            <m:t>𝑜</m:t>
                          </m:r>
                        </m:e>
                        <m:sub>
                          <m:r>
                            <a:rPr kumimoji="0" lang="en-US" sz="4400" b="0" i="1" u="none" strike="noStrike" cap="none" spc="0" normalizeH="0" baseline="0" smtClean="0">
                              <a:ln>
                                <a:noFill/>
                              </a:ln>
                              <a:solidFill>
                                <a:schemeClr val="tx1"/>
                              </a:solidFill>
                              <a:effectLst/>
                              <a:uFillTx/>
                              <a:latin typeface="Cambria Math" charset="0"/>
                              <a:sym typeface="Helvetica Neue"/>
                            </a:rPr>
                            <m:t>1</m:t>
                          </m:r>
                        </m:sub>
                      </m:sSub>
                    </m:oMath>
                  </m:oMathPara>
                </a14:m>
                <a:endParaRPr kumimoji="0" lang="en-US" sz="4400" b="0" i="0" u="none" strike="noStrike" cap="none" spc="0" normalizeH="0" baseline="0" dirty="0">
                  <a:ln>
                    <a:noFill/>
                  </a:ln>
                  <a:solidFill>
                    <a:schemeClr val="tx1"/>
                  </a:solidFill>
                  <a:effectLst/>
                  <a:uFillTx/>
                  <a:sym typeface="Helvetica Neue"/>
                </a:endParaRPr>
              </a:p>
            </p:txBody>
          </p:sp>
        </mc:Choice>
        <mc:Fallback xmlns="">
          <p:sp>
            <p:nvSpPr>
              <p:cNvPr id="52" name="TextBox 51"/>
              <p:cNvSpPr txBox="1">
                <a:spLocks noRot="1" noChangeAspect="1" noMove="1" noResize="1" noEditPoints="1" noAdjustHandles="1" noChangeArrowheads="1" noChangeShapeType="1" noTextEdit="1"/>
              </p:cNvSpPr>
              <p:nvPr/>
            </p:nvSpPr>
            <p:spPr>
              <a:xfrm>
                <a:off x="4879661" y="4373079"/>
                <a:ext cx="446355" cy="677108"/>
              </a:xfrm>
              <a:prstGeom prst="rect">
                <a:avLst/>
              </a:prstGeom>
              <a:blipFill rotWithShape="0">
                <a:blip r:embed="rId11"/>
                <a:stretch>
                  <a:fillRect l="-20270"/>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p:cNvSpPr txBox="1"/>
              <p:nvPr/>
            </p:nvSpPr>
            <p:spPr>
              <a:xfrm>
                <a:off x="4879661" y="6272651"/>
                <a:ext cx="446355" cy="677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14:m>
                  <m:oMathPara xmlns:m="http://schemas.openxmlformats.org/officeDocument/2006/math">
                    <m:oMathParaPr>
                      <m:jc m:val="centerGroup"/>
                    </m:oMathParaPr>
                    <m:oMath xmlns:m="http://schemas.openxmlformats.org/officeDocument/2006/math">
                      <m:sSub>
                        <m:sSubPr>
                          <m:ctrlPr>
                            <a:rPr kumimoji="0" lang="en-US" sz="4400" b="0" i="1" u="none" strike="noStrike" cap="none" spc="0" normalizeH="0" baseline="0" smtClean="0">
                              <a:ln>
                                <a:noFill/>
                              </a:ln>
                              <a:solidFill>
                                <a:schemeClr val="tx1"/>
                              </a:solidFill>
                              <a:effectLst/>
                              <a:uFillTx/>
                              <a:latin typeface="Cambria Math" charset="0"/>
                              <a:sym typeface="Helvetica Neue"/>
                            </a:rPr>
                          </m:ctrlPr>
                        </m:sSubPr>
                        <m:e>
                          <m:r>
                            <a:rPr kumimoji="0" lang="en-US" sz="4400" b="0" i="1" u="none" strike="noStrike" cap="none" spc="0" normalizeH="0" baseline="0" smtClean="0">
                              <a:ln>
                                <a:noFill/>
                              </a:ln>
                              <a:solidFill>
                                <a:schemeClr val="tx1"/>
                              </a:solidFill>
                              <a:effectLst/>
                              <a:uFillTx/>
                              <a:latin typeface="Cambria Math" charset="0"/>
                              <a:sym typeface="Helvetica Neue"/>
                            </a:rPr>
                            <m:t>𝑜</m:t>
                          </m:r>
                        </m:e>
                        <m:sub>
                          <m:r>
                            <a:rPr kumimoji="0" lang="en-US" sz="4400" b="0" i="1" u="none" strike="noStrike" cap="none" spc="0" normalizeH="0" baseline="0" smtClean="0">
                              <a:ln>
                                <a:noFill/>
                              </a:ln>
                              <a:solidFill>
                                <a:schemeClr val="tx1"/>
                              </a:solidFill>
                              <a:effectLst/>
                              <a:uFillTx/>
                              <a:latin typeface="Cambria Math" charset="0"/>
                              <a:sym typeface="Helvetica Neue"/>
                            </a:rPr>
                            <m:t>2</m:t>
                          </m:r>
                        </m:sub>
                      </m:sSub>
                    </m:oMath>
                  </m:oMathPara>
                </a14:m>
                <a:endParaRPr kumimoji="0" lang="en-US" sz="4400" b="0" i="0" u="none" strike="noStrike" cap="none" spc="0" normalizeH="0" baseline="0" dirty="0">
                  <a:ln>
                    <a:noFill/>
                  </a:ln>
                  <a:solidFill>
                    <a:schemeClr val="tx1"/>
                  </a:solidFill>
                  <a:effectLst/>
                  <a:uFillTx/>
                  <a:sym typeface="Helvetica Neue"/>
                </a:endParaRPr>
              </a:p>
            </p:txBody>
          </p:sp>
        </mc:Choice>
        <mc:Fallback xmlns="">
          <p:sp>
            <p:nvSpPr>
              <p:cNvPr id="54" name="TextBox 53"/>
              <p:cNvSpPr txBox="1">
                <a:spLocks noRot="1" noChangeAspect="1" noMove="1" noResize="1" noEditPoints="1" noAdjustHandles="1" noChangeArrowheads="1" noChangeShapeType="1" noTextEdit="1"/>
              </p:cNvSpPr>
              <p:nvPr/>
            </p:nvSpPr>
            <p:spPr>
              <a:xfrm>
                <a:off x="4879661" y="6272651"/>
                <a:ext cx="446355" cy="677108"/>
              </a:xfrm>
              <a:prstGeom prst="rect">
                <a:avLst/>
              </a:prstGeom>
              <a:blipFill rotWithShape="0">
                <a:blip r:embed="rId12"/>
                <a:stretch>
                  <a:fillRect l="-21622"/>
                </a:stretch>
              </a:blipFill>
              <a:ln w="12700" cap="flat">
                <a:noFill/>
                <a:miter lim="400000"/>
              </a:ln>
              <a:effectLst/>
            </p:spPr>
            <p:txBody>
              <a:bodyPr/>
              <a:lstStyle/>
              <a:p>
                <a:r>
                  <a:rPr lang="en-US">
                    <a:noFill/>
                  </a:rPr>
                  <a:t> </a:t>
                </a:r>
              </a:p>
            </p:txBody>
          </p:sp>
        </mc:Fallback>
      </mc:AlternateContent>
      <p:cxnSp>
        <p:nvCxnSpPr>
          <p:cNvPr id="39" name="Straight Arrow Connector 38"/>
          <p:cNvCxnSpPr/>
          <p:nvPr/>
        </p:nvCxnSpPr>
        <p:spPr>
          <a:xfrm flipV="1">
            <a:off x="5684207" y="4801203"/>
            <a:ext cx="1019187" cy="1780"/>
          </a:xfrm>
          <a:prstGeom prst="straightConnector1">
            <a:avLst/>
          </a:prstGeom>
          <a:noFill/>
          <a:ln w="57150" cap="flat">
            <a:solidFill>
              <a:schemeClr val="tx2"/>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41" name="Straight Arrow Connector 40"/>
          <p:cNvCxnSpPr/>
          <p:nvPr/>
        </p:nvCxnSpPr>
        <p:spPr>
          <a:xfrm flipV="1">
            <a:off x="5684207" y="6698873"/>
            <a:ext cx="1019187" cy="1780"/>
          </a:xfrm>
          <a:prstGeom prst="straightConnector1">
            <a:avLst/>
          </a:prstGeom>
          <a:noFill/>
          <a:ln w="57150" cap="flat">
            <a:solidFill>
              <a:schemeClr val="tx2"/>
            </a:solidFill>
            <a:prstDash val="solid"/>
            <a:miter lim="400000"/>
            <a:tailEnd type="triangle"/>
          </a:ln>
          <a:effectLst/>
          <a:sp3d/>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graphicFrame>
            <p:nvGraphicFramePr>
              <p:cNvPr id="15" name="Table 14"/>
              <p:cNvGraphicFramePr>
                <a:graphicFrameLocks noGrp="1"/>
              </p:cNvGraphicFramePr>
              <p:nvPr>
                <p:extLst>
                  <p:ext uri="{D42A27DB-BD31-4B8C-83A1-F6EECF244321}">
                    <p14:modId xmlns:p14="http://schemas.microsoft.com/office/powerpoint/2010/main" val="1539351833"/>
                  </p:ext>
                </p:extLst>
              </p:nvPr>
            </p:nvGraphicFramePr>
            <p:xfrm>
              <a:off x="7092899" y="2069439"/>
              <a:ext cx="5238242" cy="2159420"/>
            </p:xfrm>
            <a:graphic>
              <a:graphicData uri="http://schemas.openxmlformats.org/drawingml/2006/table">
                <a:tbl>
                  <a:tblPr firstRow="1" bandRow="1">
                    <a:tableStyleId>{5940675A-B579-460E-94D1-54222C63F5DA}</a:tableStyleId>
                  </a:tblPr>
                  <a:tblGrid>
                    <a:gridCol w="2405395"/>
                    <a:gridCol w="2832847"/>
                  </a:tblGrid>
                  <a:tr h="710493">
                    <a:tc>
                      <a:txBody>
                        <a:bodyPr/>
                        <a:lstStyle/>
                        <a:p>
                          <a:r>
                            <a:rPr lang="en-US" sz="2000" dirty="0" smtClean="0"/>
                            <a:t>Activation Function</a:t>
                          </a:r>
                          <a:endParaRPr lang="en-US" sz="2000" dirty="0"/>
                        </a:p>
                      </a:txBody>
                      <a:tcPr anchor="ctr"/>
                    </a:tc>
                    <a:tc>
                      <a:txBody>
                        <a:bodyPr/>
                        <a:lstStyle/>
                        <a:p>
                          <a:pPr marL="0" marR="0" indent="0" algn="ctr" defTabSz="584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000" b="0" i="1" u="none" strike="noStrike" cap="none" spc="0" normalizeH="0" baseline="0" smtClean="0">
                                    <a:ln>
                                      <a:noFill/>
                                    </a:ln>
                                    <a:solidFill>
                                      <a:srgbClr val="000000"/>
                                    </a:solidFill>
                                    <a:effectLst/>
                                    <a:uFillTx/>
                                    <a:latin typeface="Cambria Math" charset="0"/>
                                    <a:ea typeface="Helvetica Neue"/>
                                    <a:cs typeface="Helvetica Neue"/>
                                    <a:sym typeface="Helvetica Neue"/>
                                  </a:rPr>
                                  <m:t>𝐹</m:t>
                                </m:r>
                                <m:d>
                                  <m:dPr>
                                    <m:ctrlPr>
                                      <a:rPr kumimoji="0" lang="en-US" sz="2000" b="0" i="1" u="none" strike="noStrike" cap="none" spc="0" normalizeH="0" baseline="0" smtClean="0">
                                        <a:ln>
                                          <a:noFill/>
                                        </a:ln>
                                        <a:solidFill>
                                          <a:srgbClr val="000000"/>
                                        </a:solidFill>
                                        <a:effectLst/>
                                        <a:uFillTx/>
                                        <a:latin typeface="Cambria Math" charset="0"/>
                                        <a:ea typeface="Helvetica Neue"/>
                                        <a:cs typeface="Helvetica Neue"/>
                                        <a:sym typeface="Helvetica Neue"/>
                                      </a:rPr>
                                    </m:ctrlPr>
                                  </m:dPr>
                                  <m:e>
                                    <m:r>
                                      <a:rPr kumimoji="0" lang="en-US" sz="2000" b="0" i="1" u="none" strike="noStrike" cap="none" spc="0" normalizeH="0" baseline="0" smtClean="0">
                                        <a:ln>
                                          <a:noFill/>
                                        </a:ln>
                                        <a:solidFill>
                                          <a:srgbClr val="000000"/>
                                        </a:solidFill>
                                        <a:effectLst/>
                                        <a:uFillTx/>
                                        <a:latin typeface="Cambria Math" charset="0"/>
                                        <a:ea typeface="Helvetica Neue"/>
                                        <a:cs typeface="Helvetica Neue"/>
                                        <a:sym typeface="Helvetica Neue"/>
                                      </a:rPr>
                                      <m:t>𝑥</m:t>
                                    </m:r>
                                  </m:e>
                                </m:d>
                                <m:r>
                                  <a:rPr kumimoji="0" lang="en-US" sz="2000" b="0" i="1" u="none" strike="noStrike" cap="none" spc="0" normalizeH="0" baseline="0" smtClean="0">
                                    <a:ln>
                                      <a:noFill/>
                                    </a:ln>
                                    <a:solidFill>
                                      <a:srgbClr val="000000"/>
                                    </a:solidFill>
                                    <a:effectLst/>
                                    <a:uFillTx/>
                                    <a:latin typeface="Cambria Math" charset="0"/>
                                    <a:ea typeface="Helvetica Neue"/>
                                    <a:cs typeface="Helvetica Neue"/>
                                    <a:sym typeface="Helvetica Neue"/>
                                  </a:rPr>
                                  <m:t>=</m:t>
                                </m:r>
                                <m:f>
                                  <m:fPr>
                                    <m:ctrlPr>
                                      <a:rPr kumimoji="0" lang="mr-IN" sz="2000" b="0" i="1" u="none" strike="noStrike" cap="none" spc="0" normalizeH="0" baseline="0" smtClean="0">
                                        <a:ln>
                                          <a:noFill/>
                                        </a:ln>
                                        <a:solidFill>
                                          <a:srgbClr val="000000"/>
                                        </a:solidFill>
                                        <a:effectLst/>
                                        <a:uFillTx/>
                                        <a:latin typeface="Cambria Math" charset="0"/>
                                        <a:ea typeface="Helvetica Neue"/>
                                        <a:cs typeface="Helvetica Neue"/>
                                        <a:sym typeface="Helvetica Neue"/>
                                      </a:rPr>
                                    </m:ctrlPr>
                                  </m:fPr>
                                  <m:num>
                                    <m:r>
                                      <a:rPr kumimoji="0" lang="en-US" sz="2000" b="0" i="1" u="none" strike="noStrike" cap="none" spc="0" normalizeH="0" baseline="0" smtClean="0">
                                        <a:ln>
                                          <a:noFill/>
                                        </a:ln>
                                        <a:solidFill>
                                          <a:srgbClr val="000000"/>
                                        </a:solidFill>
                                        <a:effectLst/>
                                        <a:uFillTx/>
                                        <a:latin typeface="Cambria Math" charset="0"/>
                                        <a:ea typeface="Helvetica Neue"/>
                                        <a:cs typeface="Helvetica Neue"/>
                                        <a:sym typeface="Helvetica Neue"/>
                                      </a:rPr>
                                      <m:t>1</m:t>
                                    </m:r>
                                  </m:num>
                                  <m:den>
                                    <m:r>
                                      <a:rPr kumimoji="0" lang="en-US" sz="2000" b="0" i="1" u="none" strike="noStrike" cap="none" spc="0" normalizeH="0" baseline="0" smtClean="0">
                                        <a:ln>
                                          <a:noFill/>
                                        </a:ln>
                                        <a:solidFill>
                                          <a:srgbClr val="000000"/>
                                        </a:solidFill>
                                        <a:effectLst/>
                                        <a:uFillTx/>
                                        <a:latin typeface="Cambria Math" charset="0"/>
                                        <a:ea typeface="Helvetica Neue"/>
                                        <a:cs typeface="Helvetica Neue"/>
                                        <a:sym typeface="Helvetica Neue"/>
                                      </a:rPr>
                                      <m:t>1+</m:t>
                                    </m:r>
                                    <m:sSup>
                                      <m:sSupPr>
                                        <m:ctrlPr>
                                          <a:rPr kumimoji="0" lang="en-US" sz="2000" b="0" i="1" u="none" strike="noStrike" cap="none" spc="0" normalizeH="0" baseline="0" smtClean="0">
                                            <a:ln>
                                              <a:noFill/>
                                            </a:ln>
                                            <a:solidFill>
                                              <a:srgbClr val="000000"/>
                                            </a:solidFill>
                                            <a:effectLst/>
                                            <a:uFillTx/>
                                            <a:latin typeface="Cambria Math" charset="0"/>
                                            <a:ea typeface="Helvetica Neue"/>
                                            <a:cs typeface="Helvetica Neue"/>
                                            <a:sym typeface="Helvetica Neue"/>
                                          </a:rPr>
                                        </m:ctrlPr>
                                      </m:sSupPr>
                                      <m:e>
                                        <m:r>
                                          <a:rPr kumimoji="0" lang="en-US" sz="2000" b="0" i="1" u="none" strike="noStrike" cap="none" spc="0" normalizeH="0" baseline="0" smtClean="0">
                                            <a:ln>
                                              <a:noFill/>
                                            </a:ln>
                                            <a:solidFill>
                                              <a:srgbClr val="000000"/>
                                            </a:solidFill>
                                            <a:effectLst/>
                                            <a:uFillTx/>
                                            <a:latin typeface="Cambria Math" charset="0"/>
                                            <a:ea typeface="Helvetica Neue"/>
                                            <a:cs typeface="Helvetica Neue"/>
                                            <a:sym typeface="Helvetica Neue"/>
                                          </a:rPr>
                                          <m:t>𝑒</m:t>
                                        </m:r>
                                      </m:e>
                                      <m:sup>
                                        <m:r>
                                          <a:rPr kumimoji="0" lang="en-US" sz="2000" b="0" i="1" u="none" strike="noStrike" cap="none" spc="0" normalizeH="0" baseline="0" smtClean="0">
                                            <a:ln>
                                              <a:noFill/>
                                            </a:ln>
                                            <a:solidFill>
                                              <a:srgbClr val="000000"/>
                                            </a:solidFill>
                                            <a:effectLst/>
                                            <a:uFillTx/>
                                            <a:latin typeface="Cambria Math" charset="0"/>
                                            <a:ea typeface="Helvetica Neue"/>
                                            <a:cs typeface="Helvetica Neue"/>
                                            <a:sym typeface="Helvetica Neue"/>
                                          </a:rPr>
                                          <m:t>−</m:t>
                                        </m:r>
                                        <m:r>
                                          <a:rPr kumimoji="0" lang="en-US" sz="2000" b="0" i="1" u="none" strike="noStrike" cap="none" spc="0" normalizeH="0" baseline="0" smtClean="0">
                                            <a:ln>
                                              <a:noFill/>
                                            </a:ln>
                                            <a:solidFill>
                                              <a:srgbClr val="000000"/>
                                            </a:solidFill>
                                            <a:effectLst/>
                                            <a:uFillTx/>
                                            <a:latin typeface="Cambria Math" charset="0"/>
                                            <a:ea typeface="Helvetica Neue"/>
                                            <a:cs typeface="Helvetica Neue"/>
                                            <a:sym typeface="Helvetica Neue"/>
                                          </a:rPr>
                                          <m:t>𝑥</m:t>
                                        </m:r>
                                      </m:sup>
                                    </m:sSup>
                                  </m:den>
                                </m:f>
                              </m:oMath>
                            </m:oMathPara>
                          </a14:m>
                          <a:endParaRPr kumimoji="0" lang="en-US" sz="2000" b="0" i="0" u="none" strike="noStrike" cap="none" spc="0" normalizeH="0" baseline="0" dirty="0">
                            <a:ln>
                              <a:noFill/>
                            </a:ln>
                            <a:solidFill>
                              <a:srgbClr val="000000"/>
                            </a:solidFill>
                            <a:effectLst/>
                            <a:uFillTx/>
                            <a:ea typeface="Helvetica Neue"/>
                            <a:cs typeface="Helvetica Neue"/>
                            <a:sym typeface="Helvetica Neue"/>
                          </a:endParaRPr>
                        </a:p>
                      </a:txBody>
                      <a:tcPr anchor="ctr"/>
                    </a:tc>
                  </a:tr>
                  <a:tr h="628768">
                    <a:tc>
                      <a:txBody>
                        <a:bodyPr/>
                        <a:lstStyle/>
                        <a:p>
                          <a:pPr marL="0" marR="0" indent="0" algn="ctr" defTabSz="584200" rtl="0" eaLnBrk="1" fontAlgn="auto" latinLnBrk="0" hangingPunct="1">
                            <a:lnSpc>
                              <a:spcPct val="100000"/>
                            </a:lnSpc>
                            <a:spcBef>
                              <a:spcPts val="0"/>
                            </a:spcBef>
                            <a:spcAft>
                              <a:spcPts val="0"/>
                            </a:spcAft>
                            <a:buClrTx/>
                            <a:buSzTx/>
                            <a:buFontTx/>
                            <a:buNone/>
                            <a:tabLst/>
                            <a:defRPr/>
                          </a:pPr>
                          <a:r>
                            <a:rPr lang="en-US" sz="2000" dirty="0" smtClean="0"/>
                            <a:t>Loss Function</a:t>
                          </a:r>
                          <a:endParaRPr lang="en-US" sz="2000" dirty="0"/>
                        </a:p>
                      </a:txBody>
                      <a:tcPr anchor="ctr"/>
                    </a:tc>
                    <a:tc>
                      <a:txBody>
                        <a:bodyPr/>
                        <a:lstStyle/>
                        <a:p>
                          <a:pPr marL="0" marR="0" indent="0" algn="ctr" defTabSz="584200" rtl="0" eaLnBrk="1" fontAlgn="auto" latinLnBrk="0" hangingPunct="1">
                            <a:lnSpc>
                              <a:spcPct val="100000"/>
                            </a:lnSpc>
                            <a:spcBef>
                              <a:spcPts val="0"/>
                            </a:spcBef>
                            <a:spcAft>
                              <a:spcPts val="0"/>
                            </a:spcAft>
                            <a:buClrTx/>
                            <a:buSzTx/>
                            <a:buFontTx/>
                            <a:buNone/>
                            <a:tabLst/>
                            <a:defRPr/>
                          </a:pPr>
                          <a:r>
                            <a:rPr kumimoji="0" lang="en-US" sz="2000" b="0" i="0" u="none" strike="noStrike" cap="none" spc="0" normalizeH="0" baseline="0" dirty="0" smtClean="0">
                              <a:ln>
                                <a:noFill/>
                              </a:ln>
                              <a:solidFill>
                                <a:srgbClr val="000000"/>
                              </a:solidFill>
                              <a:effectLst/>
                              <a:uFillTx/>
                              <a:ea typeface="Helvetica Neue"/>
                              <a:cs typeface="Helvetica Neue"/>
                              <a:sym typeface="Helvetica Neue"/>
                            </a:rPr>
                            <a:t>MSE</a:t>
                          </a:r>
                          <a:endParaRPr kumimoji="0" lang="en-US" sz="2000" b="0" i="0" u="none" strike="noStrike" cap="none" spc="0" normalizeH="0" baseline="0" dirty="0">
                            <a:ln>
                              <a:noFill/>
                            </a:ln>
                            <a:solidFill>
                              <a:srgbClr val="000000"/>
                            </a:solidFill>
                            <a:effectLst/>
                            <a:uFillTx/>
                            <a:ea typeface="Helvetica Neue"/>
                            <a:cs typeface="Helvetica Neue"/>
                            <a:sym typeface="Helvetica Neue"/>
                          </a:endParaRPr>
                        </a:p>
                      </a:txBody>
                      <a:tcPr anchor="ctr"/>
                    </a:tc>
                  </a:tr>
                  <a:tr h="820159">
                    <a:tc>
                      <a:txBody>
                        <a:bodyPr/>
                        <a:lstStyle/>
                        <a:p>
                          <a:pPr marL="0" marR="0" indent="0" algn="ctr" defTabSz="584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2000" b="1" i="0" smtClean="0">
                                    <a:solidFill>
                                      <a:schemeClr val="tx1"/>
                                    </a:solidFill>
                                    <a:latin typeface="Cambria Math" charset="0"/>
                                  </a:rPr>
                                  <m:t>𝐲</m:t>
                                </m:r>
                              </m:oMath>
                            </m:oMathPara>
                          </a14:m>
                          <a:endParaRPr lang="en-US" sz="2000" b="1" i="0" dirty="0">
                            <a:solidFill>
                              <a:schemeClr val="tx1"/>
                            </a:solidFill>
                          </a:endParaRPr>
                        </a:p>
                      </a:txBody>
                      <a:tcPr anchor="ctr"/>
                    </a:tc>
                    <a:tc>
                      <a:txBody>
                        <a:bodyPr/>
                        <a:lstStyle/>
                        <a:p>
                          <a:pPr marL="0" marR="0" indent="0" algn="ctr" defTabSz="584200" rtl="0" eaLnBrk="1" fontAlgn="auto" latinLnBrk="0" hangingPunct="1">
                            <a:lnSpc>
                              <a:spcPct val="100000"/>
                            </a:lnSpc>
                            <a:spcBef>
                              <a:spcPts val="0"/>
                            </a:spcBef>
                            <a:spcAft>
                              <a:spcPts val="0"/>
                            </a:spcAft>
                            <a:buClrTx/>
                            <a:buSzTx/>
                            <a:buFontTx/>
                            <a:buNone/>
                            <a:tabLst/>
                            <a:defRPr/>
                          </a:pPr>
                          <a:endParaRPr lang="en-US" sz="2000" b="0" dirty="0">
                            <a:solidFill>
                              <a:schemeClr val="tx1"/>
                            </a:solidFill>
                          </a:endParaRPr>
                        </a:p>
                      </a:txBody>
                      <a:tcPr anchor="ctr"/>
                    </a:tc>
                  </a:tr>
                </a:tbl>
              </a:graphicData>
            </a:graphic>
          </p:graphicFrame>
        </mc:Choice>
        <mc:Fallback xmlns="">
          <p:graphicFrame>
            <p:nvGraphicFramePr>
              <p:cNvPr id="15" name="Table 14"/>
              <p:cNvGraphicFramePr>
                <a:graphicFrameLocks noGrp="1"/>
              </p:cNvGraphicFramePr>
              <p:nvPr>
                <p:extLst>
                  <p:ext uri="{D42A27DB-BD31-4B8C-83A1-F6EECF244321}">
                    <p14:modId xmlns:p14="http://schemas.microsoft.com/office/powerpoint/2010/main" val="1539351833"/>
                  </p:ext>
                </p:extLst>
              </p:nvPr>
            </p:nvGraphicFramePr>
            <p:xfrm>
              <a:off x="7092899" y="2069439"/>
              <a:ext cx="5238242" cy="2159420"/>
            </p:xfrm>
            <a:graphic>
              <a:graphicData uri="http://schemas.openxmlformats.org/drawingml/2006/table">
                <a:tbl>
                  <a:tblPr firstRow="1" bandRow="1">
                    <a:tableStyleId>{5940675A-B579-460E-94D1-54222C63F5DA}</a:tableStyleId>
                  </a:tblPr>
                  <a:tblGrid>
                    <a:gridCol w="2405395"/>
                    <a:gridCol w="2832847"/>
                  </a:tblGrid>
                  <a:tr h="710493">
                    <a:tc>
                      <a:txBody>
                        <a:bodyPr/>
                        <a:lstStyle/>
                        <a:p>
                          <a:r>
                            <a:rPr lang="en-US" sz="2000" dirty="0" smtClean="0"/>
                            <a:t>Activation Function</a:t>
                          </a:r>
                          <a:endParaRPr lang="en-US" sz="2000" dirty="0"/>
                        </a:p>
                      </a:txBody>
                      <a:tcPr anchor="ctr"/>
                    </a:tc>
                    <a:tc>
                      <a:txBody>
                        <a:bodyPr/>
                        <a:lstStyle/>
                        <a:p>
                          <a:endParaRPr lang="en-US"/>
                        </a:p>
                      </a:txBody>
                      <a:tcPr anchor="ctr">
                        <a:blipFill rotWithShape="0">
                          <a:blip r:embed="rId13"/>
                          <a:stretch>
                            <a:fillRect l="-85161" t="-3419" r="-430" b="-205128"/>
                          </a:stretch>
                        </a:blipFill>
                      </a:tcPr>
                    </a:tc>
                  </a:tr>
                  <a:tr h="628768">
                    <a:tc>
                      <a:txBody>
                        <a:bodyPr/>
                        <a:lstStyle/>
                        <a:p>
                          <a:pPr marL="0" marR="0" indent="0" algn="ctr" defTabSz="584200" rtl="0" eaLnBrk="1" fontAlgn="auto" latinLnBrk="0" hangingPunct="1">
                            <a:lnSpc>
                              <a:spcPct val="100000"/>
                            </a:lnSpc>
                            <a:spcBef>
                              <a:spcPts val="0"/>
                            </a:spcBef>
                            <a:spcAft>
                              <a:spcPts val="0"/>
                            </a:spcAft>
                            <a:buClrTx/>
                            <a:buSzTx/>
                            <a:buFontTx/>
                            <a:buNone/>
                            <a:tabLst/>
                            <a:defRPr/>
                          </a:pPr>
                          <a:r>
                            <a:rPr lang="en-US" sz="2000" dirty="0" smtClean="0"/>
                            <a:t>Loss Function</a:t>
                          </a:r>
                          <a:endParaRPr lang="en-US" sz="2000" dirty="0"/>
                        </a:p>
                      </a:txBody>
                      <a:tcPr anchor="ctr"/>
                    </a:tc>
                    <a:tc>
                      <a:txBody>
                        <a:bodyPr/>
                        <a:lstStyle/>
                        <a:p>
                          <a:pPr marL="0" marR="0" indent="0" algn="ctr" defTabSz="584200" rtl="0" eaLnBrk="1" fontAlgn="auto" latinLnBrk="0" hangingPunct="1">
                            <a:lnSpc>
                              <a:spcPct val="100000"/>
                            </a:lnSpc>
                            <a:spcBef>
                              <a:spcPts val="0"/>
                            </a:spcBef>
                            <a:spcAft>
                              <a:spcPts val="0"/>
                            </a:spcAft>
                            <a:buClrTx/>
                            <a:buSzTx/>
                            <a:buFontTx/>
                            <a:buNone/>
                            <a:tabLst/>
                            <a:defRPr/>
                          </a:pPr>
                          <a:r>
                            <a:rPr kumimoji="0" lang="en-US" sz="2000" b="0" i="0" u="none" strike="noStrike" cap="none" spc="0" normalizeH="0" baseline="0" dirty="0" smtClean="0">
                              <a:ln>
                                <a:noFill/>
                              </a:ln>
                              <a:solidFill>
                                <a:srgbClr val="000000"/>
                              </a:solidFill>
                              <a:effectLst/>
                              <a:uFillTx/>
                              <a:ea typeface="Helvetica Neue"/>
                              <a:cs typeface="Helvetica Neue"/>
                              <a:sym typeface="Helvetica Neue"/>
                            </a:rPr>
                            <a:t>MSE</a:t>
                          </a:r>
                          <a:endParaRPr kumimoji="0" lang="en-US" sz="2000" b="0" i="0" u="none" strike="noStrike" cap="none" spc="0" normalizeH="0" baseline="0" dirty="0">
                            <a:ln>
                              <a:noFill/>
                            </a:ln>
                            <a:solidFill>
                              <a:srgbClr val="000000"/>
                            </a:solidFill>
                            <a:effectLst/>
                            <a:uFillTx/>
                            <a:ea typeface="Helvetica Neue"/>
                            <a:cs typeface="Helvetica Neue"/>
                            <a:sym typeface="Helvetica Neue"/>
                          </a:endParaRPr>
                        </a:p>
                      </a:txBody>
                      <a:tcPr anchor="ctr"/>
                    </a:tc>
                  </a:tr>
                  <a:tr h="820159">
                    <a:tc>
                      <a:txBody>
                        <a:bodyPr/>
                        <a:lstStyle/>
                        <a:p>
                          <a:endParaRPr lang="en-US"/>
                        </a:p>
                      </a:txBody>
                      <a:tcPr anchor="ctr">
                        <a:blipFill rotWithShape="0">
                          <a:blip r:embed="rId13"/>
                          <a:stretch>
                            <a:fillRect l="-253" t="-165926" r="-118228" b="-1481"/>
                          </a:stretch>
                        </a:blipFill>
                      </a:tcPr>
                    </a:tc>
                    <a:tc>
                      <a:txBody>
                        <a:bodyPr/>
                        <a:lstStyle/>
                        <a:p>
                          <a:pPr marL="0" marR="0" indent="0" algn="ctr" defTabSz="584200" rtl="0" eaLnBrk="1" fontAlgn="auto" latinLnBrk="0" hangingPunct="1">
                            <a:lnSpc>
                              <a:spcPct val="100000"/>
                            </a:lnSpc>
                            <a:spcBef>
                              <a:spcPts val="0"/>
                            </a:spcBef>
                            <a:spcAft>
                              <a:spcPts val="0"/>
                            </a:spcAft>
                            <a:buClrTx/>
                            <a:buSzTx/>
                            <a:buFontTx/>
                            <a:buNone/>
                            <a:tabLst/>
                            <a:defRPr/>
                          </a:pPr>
                          <a:endParaRPr lang="en-US" sz="2000" b="0" dirty="0">
                            <a:solidFill>
                              <a:schemeClr val="tx1"/>
                            </a:solidFill>
                          </a:endParaRPr>
                        </a:p>
                      </a:txBody>
                      <a:tcPr anchor="ctr"/>
                    </a:tc>
                  </a:tr>
                </a:tbl>
              </a:graphicData>
            </a:graphic>
          </p:graphicFrame>
        </mc:Fallback>
      </mc:AlternateContent>
      <mc:AlternateContent xmlns:mc="http://schemas.openxmlformats.org/markup-compatibility/2006" xmlns:a14="http://schemas.microsoft.com/office/drawing/2010/main">
        <mc:Choice Requires="a14">
          <p:sp>
            <p:nvSpPr>
              <p:cNvPr id="4" name="Rectangle 3"/>
              <p:cNvSpPr/>
              <p:nvPr/>
            </p:nvSpPr>
            <p:spPr>
              <a:xfrm>
                <a:off x="8026183" y="4800006"/>
                <a:ext cx="4304958" cy="615874"/>
              </a:xfrm>
              <a:prstGeom prst="rect">
                <a:avLst/>
              </a:prstGeom>
            </p:spPr>
            <p:txBody>
              <a:bodyPr wrap="square">
                <a:spAutoFit/>
              </a:bodyPr>
              <a:lstStyle/>
              <a:p>
                <a:pPr marL="457200" indent="-457200" algn="l" hangingPunct="1">
                  <a:buAutoNum type="arabicPeriod"/>
                  <a:defRPr/>
                </a:pPr>
                <a14:m>
                  <m:oMath xmlns:m="http://schemas.openxmlformats.org/officeDocument/2006/math">
                    <m:sSub>
                      <m:sSubPr>
                        <m:ctrlPr>
                          <a:rPr lang="en-US" b="0" i="1" smtClean="0">
                            <a:latin typeface="Cambria Math" charset="0"/>
                          </a:rPr>
                        </m:ctrlPr>
                      </m:sSubPr>
                      <m:e>
                        <m:r>
                          <a:rPr lang="en-US" b="0" i="1" smtClean="0">
                            <a:latin typeface="Cambria Math" charset="0"/>
                          </a:rPr>
                          <m:t>𝑂</m:t>
                        </m:r>
                      </m:e>
                      <m:sub>
                        <m:r>
                          <a:rPr lang="en-US" b="0" i="1" smtClean="0">
                            <a:latin typeface="Cambria Math" charset="0"/>
                          </a:rPr>
                          <m:t>1</m:t>
                        </m:r>
                      </m:sub>
                    </m:sSub>
                    <m:r>
                      <a:rPr lang="en-US" b="0" i="1" smtClean="0">
                        <a:latin typeface="Cambria Math" charset="0"/>
                      </a:rPr>
                      <m:t>=</m:t>
                    </m:r>
                    <m:f>
                      <m:fPr>
                        <m:ctrlPr>
                          <a:rPr lang="mr-IN" b="0" i="1" smtClean="0">
                            <a:latin typeface="Cambria Math" charset="0"/>
                          </a:rPr>
                        </m:ctrlPr>
                      </m:fPr>
                      <m:num>
                        <m:r>
                          <a:rPr lang="en-US" b="0" i="1" smtClean="0">
                            <a:latin typeface="Cambria Math" charset="0"/>
                          </a:rPr>
                          <m:t>1</m:t>
                        </m:r>
                      </m:num>
                      <m:den>
                        <m:r>
                          <a:rPr lang="en-US" b="0" i="1" smtClean="0">
                            <a:latin typeface="Cambria Math" charset="0"/>
                          </a:rPr>
                          <m:t>1+</m:t>
                        </m:r>
                        <m:sSup>
                          <m:sSupPr>
                            <m:ctrlPr>
                              <a:rPr lang="en-US" b="0" i="1" smtClean="0">
                                <a:latin typeface="Cambria Math" charset="0"/>
                              </a:rPr>
                            </m:ctrlPr>
                          </m:sSupPr>
                          <m:e>
                            <m:r>
                              <a:rPr lang="en-US" b="0" i="1" smtClean="0">
                                <a:latin typeface="Cambria Math" charset="0"/>
                              </a:rPr>
                              <m:t>𝑒</m:t>
                            </m:r>
                          </m:e>
                          <m:sup>
                            <m:r>
                              <a:rPr lang="en-US" b="0" i="1" smtClean="0">
                                <a:latin typeface="Cambria Math" charset="0"/>
                              </a:rPr>
                              <m:t>−0.6875</m:t>
                            </m:r>
                          </m:sup>
                        </m:sSup>
                      </m:den>
                    </m:f>
                    <m:r>
                      <a:rPr lang="en-US" b="0" i="1" smtClean="0">
                        <a:latin typeface="Cambria Math" charset="0"/>
                      </a:rPr>
                      <m:t>=0.6654</m:t>
                    </m:r>
                  </m:oMath>
                </a14:m>
                <a:endParaRPr lang="en-US" b="0" dirty="0"/>
              </a:p>
            </p:txBody>
          </p:sp>
        </mc:Choice>
        <mc:Fallback xmlns="">
          <p:sp>
            <p:nvSpPr>
              <p:cNvPr id="4" name="Rectangle 3"/>
              <p:cNvSpPr>
                <a:spLocks noRot="1" noChangeAspect="1" noMove="1" noResize="1" noEditPoints="1" noAdjustHandles="1" noChangeArrowheads="1" noChangeShapeType="1" noTextEdit="1"/>
              </p:cNvSpPr>
              <p:nvPr/>
            </p:nvSpPr>
            <p:spPr>
              <a:xfrm>
                <a:off x="8026183" y="4800006"/>
                <a:ext cx="4304958" cy="615874"/>
              </a:xfrm>
              <a:prstGeom prst="rect">
                <a:avLst/>
              </a:prstGeom>
              <a:blipFill rotWithShape="0">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Rectangle 34"/>
              <p:cNvSpPr/>
              <p:nvPr/>
            </p:nvSpPr>
            <p:spPr>
              <a:xfrm>
                <a:off x="8026183" y="5745866"/>
                <a:ext cx="4304958" cy="615874"/>
              </a:xfrm>
              <a:prstGeom prst="rect">
                <a:avLst/>
              </a:prstGeom>
            </p:spPr>
            <p:txBody>
              <a:bodyPr wrap="square">
                <a:spAutoFit/>
              </a:bodyPr>
              <a:lstStyle/>
              <a:p>
                <a:pPr marL="457200" indent="-457200" algn="l" hangingPunct="1">
                  <a:buFont typeface="+mj-lt"/>
                  <a:buAutoNum type="arabicPeriod" startAt="2"/>
                  <a:defRPr/>
                </a:pPr>
                <a14:m>
                  <m:oMath xmlns:m="http://schemas.openxmlformats.org/officeDocument/2006/math">
                    <m:sSub>
                      <m:sSubPr>
                        <m:ctrlPr>
                          <a:rPr lang="en-US" b="0" i="1" smtClean="0">
                            <a:latin typeface="Cambria Math" charset="0"/>
                          </a:rPr>
                        </m:ctrlPr>
                      </m:sSubPr>
                      <m:e>
                        <m:r>
                          <a:rPr lang="en-US" b="0" i="1" smtClean="0">
                            <a:latin typeface="Cambria Math" charset="0"/>
                          </a:rPr>
                          <m:t>𝑂</m:t>
                        </m:r>
                      </m:e>
                      <m:sub>
                        <m:r>
                          <a:rPr lang="en-US" b="0" i="1" smtClean="0">
                            <a:latin typeface="Cambria Math" charset="0"/>
                          </a:rPr>
                          <m:t>2</m:t>
                        </m:r>
                      </m:sub>
                    </m:sSub>
                    <m:r>
                      <a:rPr lang="en-US" b="0" i="1" smtClean="0">
                        <a:latin typeface="Cambria Math" charset="0"/>
                      </a:rPr>
                      <m:t>=</m:t>
                    </m:r>
                    <m:f>
                      <m:fPr>
                        <m:ctrlPr>
                          <a:rPr lang="mr-IN" b="0" i="1" smtClean="0">
                            <a:latin typeface="Cambria Math" charset="0"/>
                          </a:rPr>
                        </m:ctrlPr>
                      </m:fPr>
                      <m:num>
                        <m:r>
                          <a:rPr lang="en-US" b="0" i="1" smtClean="0">
                            <a:latin typeface="Cambria Math" charset="0"/>
                          </a:rPr>
                          <m:t>1</m:t>
                        </m:r>
                      </m:num>
                      <m:den>
                        <m:r>
                          <a:rPr lang="en-US" b="0" i="1" smtClean="0">
                            <a:latin typeface="Cambria Math" charset="0"/>
                          </a:rPr>
                          <m:t>1+</m:t>
                        </m:r>
                        <m:sSup>
                          <m:sSupPr>
                            <m:ctrlPr>
                              <a:rPr lang="en-US" b="0" i="1" smtClean="0">
                                <a:latin typeface="Cambria Math" charset="0"/>
                              </a:rPr>
                            </m:ctrlPr>
                          </m:sSupPr>
                          <m:e>
                            <m:r>
                              <a:rPr lang="en-US" b="0" i="1" smtClean="0">
                                <a:latin typeface="Cambria Math" charset="0"/>
                              </a:rPr>
                              <m:t>𝑒</m:t>
                            </m:r>
                          </m:e>
                          <m:sup>
                            <m:r>
                              <a:rPr lang="en-US" b="0" i="1" smtClean="0">
                                <a:latin typeface="Cambria Math" charset="0"/>
                              </a:rPr>
                              <m:t>−0.8975</m:t>
                            </m:r>
                          </m:sup>
                        </m:sSup>
                      </m:den>
                    </m:f>
                    <m:r>
                      <a:rPr lang="en-US" b="0" i="1" smtClean="0">
                        <a:latin typeface="Cambria Math" charset="0"/>
                      </a:rPr>
                      <m:t>=0.7104</m:t>
                    </m:r>
                  </m:oMath>
                </a14:m>
                <a:endParaRPr lang="en-US" b="0" dirty="0"/>
              </a:p>
            </p:txBody>
          </p:sp>
        </mc:Choice>
        <mc:Fallback xmlns="">
          <p:sp>
            <p:nvSpPr>
              <p:cNvPr id="35" name="Rectangle 34"/>
              <p:cNvSpPr>
                <a:spLocks noRot="1" noChangeAspect="1" noMove="1" noResize="1" noEditPoints="1" noAdjustHandles="1" noChangeArrowheads="1" noChangeShapeType="1" noTextEdit="1"/>
              </p:cNvSpPr>
              <p:nvPr/>
            </p:nvSpPr>
            <p:spPr>
              <a:xfrm>
                <a:off x="8026183" y="5745866"/>
                <a:ext cx="4304958" cy="615874"/>
              </a:xfrm>
              <a:prstGeom prst="rect">
                <a:avLst/>
              </a:prstGeom>
              <a:blipFill rotWithShape="0">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Rectangle 42"/>
              <p:cNvSpPr/>
              <p:nvPr/>
            </p:nvSpPr>
            <p:spPr>
              <a:xfrm>
                <a:off x="8026183" y="6690527"/>
                <a:ext cx="4304958" cy="461665"/>
              </a:xfrm>
              <a:prstGeom prst="rect">
                <a:avLst/>
              </a:prstGeom>
            </p:spPr>
            <p:txBody>
              <a:bodyPr wrap="square">
                <a:spAutoFit/>
              </a:bodyPr>
              <a:lstStyle/>
              <a:p>
                <a:pPr marL="457200" indent="-457200" algn="l" hangingPunct="1">
                  <a:buFont typeface="+mj-lt"/>
                  <a:buAutoNum type="arabicPeriod" startAt="3"/>
                  <a:defRPr/>
                </a:pPr>
                <a14:m>
                  <m:oMath xmlns:m="http://schemas.openxmlformats.org/officeDocument/2006/math">
                    <m:r>
                      <a:rPr lang="en-US" b="0" i="1" smtClean="0">
                        <a:latin typeface="Cambria Math" charset="0"/>
                      </a:rPr>
                      <m:t>𝐿𝑜𝑠𝑠</m:t>
                    </m:r>
                    <m:r>
                      <a:rPr lang="en-US" b="0" i="1" smtClean="0">
                        <a:latin typeface="Cambria Math" charset="0"/>
                      </a:rPr>
                      <m:t>=</m:t>
                    </m:r>
                    <m:r>
                      <a:rPr lang="en-US" b="0" i="0" smtClean="0">
                        <a:latin typeface="Cambria Math" charset="0"/>
                      </a:rPr>
                      <m:t>0.2138</m:t>
                    </m:r>
                  </m:oMath>
                </a14:m>
                <a:endParaRPr lang="en-US" b="0" dirty="0"/>
              </a:p>
            </p:txBody>
          </p:sp>
        </mc:Choice>
        <mc:Fallback xmlns="">
          <p:sp>
            <p:nvSpPr>
              <p:cNvPr id="43" name="Rectangle 42"/>
              <p:cNvSpPr>
                <a:spLocks noRot="1" noChangeAspect="1" noMove="1" noResize="1" noEditPoints="1" noAdjustHandles="1" noChangeArrowheads="1" noChangeShapeType="1" noTextEdit="1"/>
              </p:cNvSpPr>
              <p:nvPr/>
            </p:nvSpPr>
            <p:spPr>
              <a:xfrm>
                <a:off x="8026183" y="6690527"/>
                <a:ext cx="4304958" cy="461665"/>
              </a:xfrm>
              <a:prstGeom prst="rect">
                <a:avLst/>
              </a:prstGeom>
              <a:blipFill rotWithShape="0">
                <a:blip r:embed="rId16"/>
                <a:stretch>
                  <a:fillRect l="-2125" t="-9333" b="-29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8"/>
              <p:cNvSpPr/>
              <p:nvPr/>
            </p:nvSpPr>
            <p:spPr>
              <a:xfrm>
                <a:off x="10178662" y="3372603"/>
                <a:ext cx="1696651" cy="840466"/>
              </a:xfrm>
              <a:prstGeom prst="rect">
                <a:avLst/>
              </a:prstGeom>
            </p:spPr>
            <p:txBody>
              <a:bodyPr wrap="square">
                <a:spAutoFit/>
              </a:bodyPr>
              <a:lstStyle/>
              <a:p>
                <a:pPr hangingPunct="1">
                  <a:defRPr/>
                </a:pPr>
                <a14:m>
                  <m:oMathPara xmlns:m="http://schemas.openxmlformats.org/officeDocument/2006/math">
                    <m:oMathParaPr>
                      <m:jc m:val="centerGroup"/>
                    </m:oMathParaPr>
                    <m:oMath xmlns:m="http://schemas.openxmlformats.org/officeDocument/2006/math">
                      <m:sSub>
                        <m:sSubPr>
                          <m:ctrlPr>
                            <a:rPr lang="en-US" b="0" i="1">
                              <a:solidFill>
                                <a:schemeClr val="tx1"/>
                              </a:solidFill>
                              <a:latin typeface="Cambria Math" charset="0"/>
                            </a:rPr>
                          </m:ctrlPr>
                        </m:sSubPr>
                        <m:e>
                          <m:r>
                            <a:rPr lang="en-US" b="0" i="1">
                              <a:solidFill>
                                <a:schemeClr val="tx1"/>
                              </a:solidFill>
                              <a:latin typeface="Cambria Math" charset="0"/>
                            </a:rPr>
                            <m:t>𝑦</m:t>
                          </m:r>
                        </m:e>
                        <m:sub>
                          <m:r>
                            <a:rPr lang="en-US" b="0" i="1">
                              <a:solidFill>
                                <a:schemeClr val="tx1"/>
                              </a:solidFill>
                              <a:latin typeface="Cambria Math" charset="0"/>
                            </a:rPr>
                            <m:t>1</m:t>
                          </m:r>
                        </m:sub>
                      </m:sSub>
                      <m:r>
                        <a:rPr lang="en-US" b="0" i="1">
                          <a:solidFill>
                            <a:schemeClr val="tx1"/>
                          </a:solidFill>
                          <a:latin typeface="Cambria Math" charset="0"/>
                        </a:rPr>
                        <m:t>=0.9</m:t>
                      </m:r>
                    </m:oMath>
                  </m:oMathPara>
                </a14:m>
                <a:endParaRPr lang="en-US" b="0" dirty="0">
                  <a:solidFill>
                    <a:schemeClr val="tx1"/>
                  </a:solidFill>
                </a:endParaRPr>
              </a:p>
              <a:p>
                <a:pPr hangingPunct="1">
                  <a:defRPr/>
                </a:pPr>
                <a14:m>
                  <m:oMathPara xmlns:m="http://schemas.openxmlformats.org/officeDocument/2006/math">
                    <m:oMathParaPr>
                      <m:jc m:val="centerGroup"/>
                    </m:oMathParaPr>
                    <m:oMath xmlns:m="http://schemas.openxmlformats.org/officeDocument/2006/math">
                      <m:sSub>
                        <m:sSubPr>
                          <m:ctrlPr>
                            <a:rPr lang="en-US" b="0" i="1">
                              <a:solidFill>
                                <a:schemeClr val="tx1"/>
                              </a:solidFill>
                              <a:latin typeface="Cambria Math" charset="0"/>
                            </a:rPr>
                          </m:ctrlPr>
                        </m:sSubPr>
                        <m:e>
                          <m:r>
                            <a:rPr lang="en-US" b="0" i="1">
                              <a:solidFill>
                                <a:schemeClr val="tx1"/>
                              </a:solidFill>
                              <a:latin typeface="Cambria Math" charset="0"/>
                            </a:rPr>
                            <m:t>𝑦</m:t>
                          </m:r>
                        </m:e>
                        <m:sub>
                          <m:r>
                            <a:rPr lang="en-US" b="0" i="1">
                              <a:solidFill>
                                <a:schemeClr val="tx1"/>
                              </a:solidFill>
                              <a:latin typeface="Cambria Math" charset="0"/>
                            </a:rPr>
                            <m:t>2</m:t>
                          </m:r>
                        </m:sub>
                      </m:sSub>
                      <m:r>
                        <a:rPr lang="en-US" b="0" i="1">
                          <a:solidFill>
                            <a:schemeClr val="tx1"/>
                          </a:solidFill>
                          <a:latin typeface="Cambria Math" charset="0"/>
                        </a:rPr>
                        <m:t>=0.1</m:t>
                      </m:r>
                    </m:oMath>
                  </m:oMathPara>
                </a14:m>
                <a:endParaRPr lang="en-US" b="0" dirty="0">
                  <a:solidFill>
                    <a:schemeClr val="tx1"/>
                  </a:solidFill>
                </a:endParaRPr>
              </a:p>
            </p:txBody>
          </p:sp>
        </mc:Choice>
        <mc:Fallback xmlns="">
          <p:sp>
            <p:nvSpPr>
              <p:cNvPr id="9" name="Rectangle 8"/>
              <p:cNvSpPr>
                <a:spLocks noRot="1" noChangeAspect="1" noMove="1" noResize="1" noEditPoints="1" noAdjustHandles="1" noChangeArrowheads="1" noChangeShapeType="1" noTextEdit="1"/>
              </p:cNvSpPr>
              <p:nvPr/>
            </p:nvSpPr>
            <p:spPr>
              <a:xfrm>
                <a:off x="10178662" y="3372603"/>
                <a:ext cx="1696651" cy="840466"/>
              </a:xfrm>
              <a:prstGeom prst="rect">
                <a:avLst/>
              </a:prstGeom>
              <a:blipFill rotWithShape="0">
                <a:blip r:embed="rId17"/>
                <a:stretch>
                  <a:fillRect b="-4348"/>
                </a:stretch>
              </a:blipFill>
            </p:spPr>
            <p:txBody>
              <a:bodyPr/>
              <a:lstStyle/>
              <a:p>
                <a:r>
                  <a:rPr lang="en-US">
                    <a:noFill/>
                  </a:rPr>
                  <a:t> </a:t>
                </a:r>
              </a:p>
            </p:txBody>
          </p:sp>
        </mc:Fallback>
      </mc:AlternateContent>
      <p:sp>
        <p:nvSpPr>
          <p:cNvPr id="36" name="Rectangle"/>
          <p:cNvSpPr/>
          <p:nvPr/>
        </p:nvSpPr>
        <p:spPr>
          <a:xfrm>
            <a:off x="0" y="9290815"/>
            <a:ext cx="12032643" cy="462785"/>
          </a:xfrm>
          <a:prstGeom prst="rect">
            <a:avLst/>
          </a:prstGeom>
          <a:solidFill>
            <a:srgbClr val="003D7C"/>
          </a:solidFill>
          <a:ln w="12700">
            <a:miter lim="400000"/>
          </a:ln>
        </p:spPr>
        <p:txBody>
          <a:bodyPr lIns="50800" tIns="50800" rIns="50800" bIns="50800" anchor="b">
            <a:normAutofit fontScale="32500" lnSpcReduction="20000"/>
          </a:bodyPr>
          <a:lstStyle/>
          <a:p>
            <a:pPr lvl="2" algn="l">
              <a:defRPr sz="8000" b="0">
                <a:solidFill>
                  <a:srgbClr val="FFFFFF"/>
                </a:solidFill>
                <a:latin typeface="+mn-lt"/>
                <a:ea typeface="+mn-ea"/>
                <a:cs typeface="+mn-cs"/>
                <a:sym typeface="Helvetica Neue Medium"/>
              </a:defRPr>
            </a:pPr>
            <a:endParaRPr/>
          </a:p>
        </p:txBody>
      </p:sp>
      <p:sp>
        <p:nvSpPr>
          <p:cNvPr id="3" name="Slide Number Placeholder 2"/>
          <p:cNvSpPr>
            <a:spLocks noGrp="1"/>
          </p:cNvSpPr>
          <p:nvPr>
            <p:ph type="sldNum" sz="quarter" idx="2"/>
          </p:nvPr>
        </p:nvSpPr>
        <p:spPr/>
        <p:txBody>
          <a:bodyPr/>
          <a:lstStyle/>
          <a:p>
            <a:fld id="{86CB4B4D-7CA3-9044-876B-883B54F8677D}" type="slidenum">
              <a:rPr lang="uk-UA" smtClean="0"/>
              <a:t>13</a:t>
            </a:fld>
            <a:endParaRPr lang="uk-UA"/>
          </a:p>
        </p:txBody>
      </p:sp>
    </p:spTree>
    <p:extLst>
      <p:ext uri="{BB962C8B-B14F-4D97-AF65-F5344CB8AC3E}">
        <p14:creationId xmlns:p14="http://schemas.microsoft.com/office/powerpoint/2010/main" val="1873831015"/>
      </p:ext>
    </p:extLst>
  </p:cSld>
  <p:clrMapOvr>
    <a:masterClrMapping/>
  </p:clrMapOvr>
  <p:transition spd="med"/>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 name="Neural Network Concepts"/>
          <p:cNvSpPr txBox="1">
            <a:spLocks noGrp="1"/>
          </p:cNvSpPr>
          <p:nvPr>
            <p:ph type="ctrTitle"/>
          </p:nvPr>
        </p:nvSpPr>
        <p:spPr>
          <a:xfrm>
            <a:off x="0" y="810"/>
            <a:ext cx="13004801" cy="763554"/>
          </a:xfrm>
          <a:prstGeom prst="rect">
            <a:avLst/>
          </a:prstGeom>
          <a:solidFill>
            <a:srgbClr val="003D7C"/>
          </a:solidFill>
        </p:spPr>
        <p:txBody>
          <a:bodyPr/>
          <a:lstStyle/>
          <a:p>
            <a:pPr lvl="2" algn="l">
              <a:defRPr sz="4000">
                <a:solidFill>
                  <a:srgbClr val="FFFFFF"/>
                </a:solidFill>
              </a:defRPr>
            </a:pPr>
            <a:r>
              <a:rPr lang="en-US" dirty="0" smtClean="0"/>
              <a:t>Backpropagation </a:t>
            </a:r>
            <a:r>
              <a:rPr lang="mr-IN" dirty="0" smtClean="0"/>
              <a:t>–</a:t>
            </a:r>
            <a:r>
              <a:rPr lang="en-US" dirty="0" smtClean="0"/>
              <a:t> Backward Pass</a:t>
            </a:r>
            <a:endParaRPr dirty="0"/>
          </a:p>
        </p:txBody>
      </p:sp>
      <p:sp>
        <p:nvSpPr>
          <p:cNvPr id="12" name="Oval 11"/>
          <p:cNvSpPr>
            <a:spLocks/>
          </p:cNvSpPr>
          <p:nvPr/>
        </p:nvSpPr>
        <p:spPr>
          <a:xfrm>
            <a:off x="4324399" y="4131745"/>
            <a:ext cx="1359808" cy="1338919"/>
          </a:xfrm>
          <a:prstGeom prst="ellipse">
            <a:avLst/>
          </a:prstGeom>
          <a:ln/>
        </p:spPr>
        <p:style>
          <a:lnRef idx="2">
            <a:schemeClr val="accent5">
              <a:shade val="50000"/>
            </a:schemeClr>
          </a:lnRef>
          <a:fillRef idx="1">
            <a:schemeClr val="accent5"/>
          </a:fillRef>
          <a:effectRef idx="0">
            <a:schemeClr val="accent5"/>
          </a:effectRef>
          <a:fontRef idx="minor">
            <a:schemeClr val="lt1"/>
          </a:fontRef>
        </p:style>
        <p:txBody>
          <a:bodyPr rot="0" spcFirstLastPara="1" vertOverflow="overflow" horzOverflow="overflow" vert="horz" wrap="square" lIns="50800" tIns="50800" rIns="50800" bIns="50800" numCol="1" spcCol="38100" rtlCol="0" anchor="ctr">
            <a:spAutoFit/>
          </a:bodyPr>
          <a:lstStyle/>
          <a:p>
            <a:endParaRPr kumimoji="0" lang="en-US" sz="2200" b="0" i="0" u="none" strike="noStrike" cap="none" spc="0" normalizeH="0" baseline="0" dirty="0">
              <a:ln>
                <a:noFill/>
              </a:ln>
              <a:solidFill>
                <a:srgbClr val="FFFFFF"/>
              </a:solidFill>
              <a:effectLst/>
              <a:uFillTx/>
              <a:latin typeface="+mn-lt"/>
              <a:ea typeface="+mn-ea"/>
              <a:cs typeface="+mn-cs"/>
              <a:sym typeface="Helvetica Neue Medium"/>
            </a:endParaRPr>
          </a:p>
        </p:txBody>
      </p:sp>
      <p:sp>
        <p:nvSpPr>
          <p:cNvPr id="13" name="Oval 12"/>
          <p:cNvSpPr>
            <a:spLocks/>
          </p:cNvSpPr>
          <p:nvPr/>
        </p:nvSpPr>
        <p:spPr>
          <a:xfrm>
            <a:off x="4324399" y="6021070"/>
            <a:ext cx="1359808" cy="1338919"/>
          </a:xfrm>
          <a:prstGeom prst="ellipse">
            <a:avLst/>
          </a:prstGeom>
          <a:ln/>
        </p:spPr>
        <p:style>
          <a:lnRef idx="2">
            <a:schemeClr val="accent5">
              <a:shade val="50000"/>
            </a:schemeClr>
          </a:lnRef>
          <a:fillRef idx="1">
            <a:schemeClr val="accent5"/>
          </a:fillRef>
          <a:effectRef idx="0">
            <a:schemeClr val="accent5"/>
          </a:effectRef>
          <a:fontRef idx="minor">
            <a:schemeClr val="lt1"/>
          </a:fontRef>
        </p:style>
        <p:txBody>
          <a:bodyPr rot="0" spcFirstLastPara="1" vertOverflow="overflow" horzOverflow="overflow" vert="horz" wrap="square" lIns="50800" tIns="50800" rIns="50800" bIns="50800" numCol="1" spcCol="38100" rtlCol="0" anchor="ctr">
            <a:spAutoFit/>
          </a:bodyPr>
          <a:lstStyle/>
          <a:p>
            <a:endParaRPr kumimoji="0" lang="en-US" sz="2200" b="0" i="0" u="none" strike="noStrike" cap="none" spc="0" normalizeH="0" baseline="0" dirty="0">
              <a:ln>
                <a:noFill/>
              </a:ln>
              <a:solidFill>
                <a:schemeClr val="tx1"/>
              </a:solidFill>
              <a:effectLst/>
              <a:uFillTx/>
              <a:latin typeface="+mn-lt"/>
              <a:ea typeface="+mn-ea"/>
              <a:cs typeface="+mn-cs"/>
              <a:sym typeface="Helvetica Neue Medium"/>
            </a:endParaRPr>
          </a:p>
        </p:txBody>
      </p:sp>
      <p:grpSp>
        <p:nvGrpSpPr>
          <p:cNvPr id="14" name="Group 13"/>
          <p:cNvGrpSpPr/>
          <p:nvPr/>
        </p:nvGrpSpPr>
        <p:grpSpPr>
          <a:xfrm>
            <a:off x="414020" y="4131745"/>
            <a:ext cx="1426497" cy="3228244"/>
            <a:chOff x="414020" y="4131745"/>
            <a:chExt cx="1426497" cy="3228244"/>
          </a:xfrm>
        </p:grpSpPr>
        <p:sp>
          <p:nvSpPr>
            <p:cNvPr id="15" name="Oval 14"/>
            <p:cNvSpPr>
              <a:spLocks/>
            </p:cNvSpPr>
            <p:nvPr/>
          </p:nvSpPr>
          <p:spPr>
            <a:xfrm>
              <a:off x="431853" y="4131745"/>
              <a:ext cx="1359808" cy="1338919"/>
            </a:xfrm>
            <a:prstGeom prst="ellipse">
              <a:avLst/>
            </a:prstGeom>
            <a:ln/>
          </p:spPr>
          <p:style>
            <a:lnRef idx="2">
              <a:schemeClr val="accent4">
                <a:shade val="50000"/>
              </a:schemeClr>
            </a:lnRef>
            <a:fillRef idx="1">
              <a:schemeClr val="accent4"/>
            </a:fillRef>
            <a:effectRef idx="0">
              <a:schemeClr val="accent4"/>
            </a:effectRef>
            <a:fontRef idx="minor">
              <a:schemeClr val="lt1"/>
            </a:fontRef>
          </p:style>
          <p:txBody>
            <a:bodyPr rot="0" spcFirstLastPara="1" vertOverflow="overflow" horzOverflow="overflow" vert="horz" wrap="square" lIns="50800" tIns="50800" rIns="50800" bIns="50800" numCol="1" spcCol="38100" rtlCol="0" anchor="ctr">
              <a:spAutoFit/>
            </a:bodyPr>
            <a:lstStyle/>
            <a:p>
              <a:endParaRPr lang="en-US" sz="2200" b="0" dirty="0">
                <a:solidFill>
                  <a:srgbClr val="FFFFFF"/>
                </a:solidFill>
                <a:sym typeface="Helvetica Neue Medium"/>
              </a:endParaRPr>
            </a:p>
          </p:txBody>
        </p:sp>
        <p:sp>
          <p:nvSpPr>
            <p:cNvPr id="16" name="Oval 15"/>
            <p:cNvSpPr>
              <a:spLocks/>
            </p:cNvSpPr>
            <p:nvPr/>
          </p:nvSpPr>
          <p:spPr>
            <a:xfrm>
              <a:off x="414020" y="6021070"/>
              <a:ext cx="1359808" cy="1338919"/>
            </a:xfrm>
            <a:prstGeom prst="ellipse">
              <a:avLst/>
            </a:prstGeom>
            <a:ln/>
          </p:spPr>
          <p:style>
            <a:lnRef idx="2">
              <a:schemeClr val="accent4">
                <a:shade val="50000"/>
              </a:schemeClr>
            </a:lnRef>
            <a:fillRef idx="1">
              <a:schemeClr val="accent4"/>
            </a:fillRef>
            <a:effectRef idx="0">
              <a:schemeClr val="accent4"/>
            </a:effectRef>
            <a:fontRef idx="minor">
              <a:schemeClr val="lt1"/>
            </a:fontRef>
          </p:style>
          <p:txBody>
            <a:bodyPr rot="0" spcFirstLastPara="1" vertOverflow="overflow" horzOverflow="overflow" vert="horz" wrap="square" lIns="50800" tIns="50800" rIns="50800" bIns="50800" numCol="1" spcCol="38100" rtlCol="0" anchor="ctr">
              <a:spAutoFit/>
            </a:bodyPr>
            <a:lstStyle/>
            <a:p>
              <a:endParaRPr lang="en-US" sz="2200" b="0" dirty="0">
                <a:solidFill>
                  <a:srgbClr val="FFFFFF"/>
                </a:solidFill>
                <a:sym typeface="Helvetica Neue Medium"/>
              </a:endParaRPr>
            </a:p>
          </p:txBody>
        </p:sp>
        <mc:AlternateContent xmlns:mc="http://schemas.openxmlformats.org/markup-compatibility/2006" xmlns:a14="http://schemas.microsoft.com/office/drawing/2010/main">
          <mc:Choice Requires="a14">
            <p:sp>
              <p:nvSpPr>
                <p:cNvPr id="17" name="TextBox 16"/>
                <p:cNvSpPr txBox="1"/>
                <p:nvPr/>
              </p:nvSpPr>
              <p:spPr>
                <a:xfrm>
                  <a:off x="498542" y="4682384"/>
                  <a:ext cx="1341975" cy="30777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14:m>
                    <m:oMathPara xmlns:m="http://schemas.openxmlformats.org/officeDocument/2006/math">
                      <m:oMathParaPr>
                        <m:jc m:val="centerGroup"/>
                      </m:oMathParaPr>
                      <m:oMath xmlns:m="http://schemas.openxmlformats.org/officeDocument/2006/math">
                        <m:sSub>
                          <m:sSubPr>
                            <m:ctrlPr>
                              <a:rPr kumimoji="0" lang="en-US" sz="2000" b="0" i="1" u="none" strike="noStrike" cap="none" spc="0" normalizeH="0" baseline="0" smtClean="0">
                                <a:ln>
                                  <a:noFill/>
                                </a:ln>
                                <a:solidFill>
                                  <a:schemeClr val="tx1"/>
                                </a:solidFill>
                                <a:effectLst/>
                                <a:uFillTx/>
                                <a:latin typeface="Cambria Math" charset="0"/>
                                <a:sym typeface="Helvetica Neue"/>
                              </a:rPr>
                            </m:ctrlPr>
                          </m:sSubPr>
                          <m:e>
                            <m:r>
                              <a:rPr kumimoji="0" lang="en-US" sz="2000" b="0" i="1" u="none" strike="noStrike" cap="none" spc="0" normalizeH="0" baseline="0" smtClean="0">
                                <a:ln>
                                  <a:noFill/>
                                </a:ln>
                                <a:solidFill>
                                  <a:schemeClr val="tx1"/>
                                </a:solidFill>
                                <a:effectLst/>
                                <a:uFillTx/>
                                <a:latin typeface="Cambria Math" charset="0"/>
                                <a:sym typeface="Helvetica Neue"/>
                              </a:rPr>
                              <m:t>𝑥</m:t>
                            </m:r>
                          </m:e>
                          <m:sub>
                            <m:r>
                              <a:rPr kumimoji="0" lang="en-US" sz="2000" b="0" i="1" u="none" strike="noStrike" cap="none" spc="0" normalizeH="0" baseline="0" smtClean="0">
                                <a:ln>
                                  <a:noFill/>
                                </a:ln>
                                <a:solidFill>
                                  <a:schemeClr val="tx1"/>
                                </a:solidFill>
                                <a:effectLst/>
                                <a:uFillTx/>
                                <a:latin typeface="Cambria Math" charset="0"/>
                                <a:sym typeface="Helvetica Neue"/>
                              </a:rPr>
                              <m:t>1</m:t>
                            </m:r>
                          </m:sub>
                        </m:sSub>
                        <m:r>
                          <a:rPr kumimoji="0" lang="en-US" sz="2000" b="0" i="1" u="none" strike="noStrike" cap="none" spc="0" normalizeH="0" baseline="0" smtClean="0">
                            <a:ln>
                              <a:noFill/>
                            </a:ln>
                            <a:solidFill>
                              <a:schemeClr val="tx1"/>
                            </a:solidFill>
                            <a:effectLst/>
                            <a:uFillTx/>
                            <a:latin typeface="Cambria Math" charset="0"/>
                            <a:sym typeface="Helvetica Neue"/>
                          </a:rPr>
                          <m:t>=0.45</m:t>
                        </m:r>
                      </m:oMath>
                    </m:oMathPara>
                  </a14:m>
                  <a:endParaRPr kumimoji="0" lang="en-US" sz="2000" b="0" i="0" u="none" strike="noStrike" cap="none" spc="0" normalizeH="0" baseline="0" dirty="0">
                    <a:ln>
                      <a:noFill/>
                    </a:ln>
                    <a:solidFill>
                      <a:schemeClr val="tx1"/>
                    </a:solidFill>
                    <a:effectLst/>
                    <a:uFillTx/>
                    <a:sym typeface="Helvetica Neue"/>
                  </a:endParaRPr>
                </a:p>
              </p:txBody>
            </p:sp>
          </mc:Choice>
          <mc:Fallback xmlns="">
            <p:sp>
              <p:nvSpPr>
                <p:cNvPr id="17" name="TextBox 16"/>
                <p:cNvSpPr txBox="1">
                  <a:spLocks noRot="1" noChangeAspect="1" noMove="1" noResize="1" noEditPoints="1" noAdjustHandles="1" noChangeArrowheads="1" noChangeShapeType="1" noTextEdit="1"/>
                </p:cNvSpPr>
                <p:nvPr/>
              </p:nvSpPr>
              <p:spPr>
                <a:xfrm>
                  <a:off x="498542" y="4682384"/>
                  <a:ext cx="1341975" cy="307777"/>
                </a:xfrm>
                <a:prstGeom prst="rect">
                  <a:avLst/>
                </a:prstGeom>
                <a:blipFill rotWithShape="0">
                  <a:blip r:embed="rId2"/>
                  <a:stretch>
                    <a:fillRect b="-17647"/>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p:cNvSpPr txBox="1"/>
                <p:nvPr/>
              </p:nvSpPr>
              <p:spPr>
                <a:xfrm>
                  <a:off x="576696" y="6536639"/>
                  <a:ext cx="1185666" cy="30777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solidFill>
                                  <a:schemeClr val="tx1"/>
                                </a:solidFill>
                                <a:latin typeface="Cambria Math" charset="0"/>
                              </a:rPr>
                            </m:ctrlPr>
                          </m:sSubPr>
                          <m:e>
                            <m:r>
                              <a:rPr lang="en-US" sz="2000" b="0" i="1">
                                <a:solidFill>
                                  <a:schemeClr val="tx1"/>
                                </a:solidFill>
                                <a:latin typeface="Cambria Math" charset="0"/>
                              </a:rPr>
                              <m:t>𝑥</m:t>
                            </m:r>
                          </m:e>
                          <m:sub>
                            <m:r>
                              <a:rPr lang="en-US" sz="2000" b="0" i="1" smtClean="0">
                                <a:solidFill>
                                  <a:schemeClr val="tx1"/>
                                </a:solidFill>
                                <a:latin typeface="Cambria Math" charset="0"/>
                              </a:rPr>
                              <m:t>2</m:t>
                            </m:r>
                          </m:sub>
                        </m:sSub>
                        <m:r>
                          <a:rPr lang="en-US" sz="2000" b="0" i="1">
                            <a:solidFill>
                              <a:schemeClr val="tx1"/>
                            </a:solidFill>
                            <a:latin typeface="Cambria Math" charset="0"/>
                          </a:rPr>
                          <m:t>=0.</m:t>
                        </m:r>
                        <m:r>
                          <a:rPr lang="en-US" sz="2000" b="0" i="1" smtClean="0">
                            <a:solidFill>
                              <a:schemeClr val="tx1"/>
                            </a:solidFill>
                            <a:latin typeface="Cambria Math" charset="0"/>
                          </a:rPr>
                          <m:t>6</m:t>
                        </m:r>
                      </m:oMath>
                    </m:oMathPara>
                  </a14:m>
                  <a:endParaRPr lang="en-US" sz="2000" b="0" dirty="0">
                    <a:solidFill>
                      <a:schemeClr val="tx1"/>
                    </a:solidFill>
                  </a:endParaRPr>
                </a:p>
              </p:txBody>
            </p:sp>
          </mc:Choice>
          <mc:Fallback xmlns="">
            <p:sp>
              <p:nvSpPr>
                <p:cNvPr id="18" name="TextBox 17"/>
                <p:cNvSpPr txBox="1">
                  <a:spLocks noRot="1" noChangeAspect="1" noMove="1" noResize="1" noEditPoints="1" noAdjustHandles="1" noChangeArrowheads="1" noChangeShapeType="1" noTextEdit="1"/>
                </p:cNvSpPr>
                <p:nvPr/>
              </p:nvSpPr>
              <p:spPr>
                <a:xfrm>
                  <a:off x="576696" y="6536639"/>
                  <a:ext cx="1185666" cy="307777"/>
                </a:xfrm>
                <a:prstGeom prst="rect">
                  <a:avLst/>
                </a:prstGeom>
                <a:blipFill rotWithShape="0">
                  <a:blip r:embed="rId3"/>
                  <a:stretch>
                    <a:fillRect b="-19608"/>
                  </a:stretch>
                </a:blipFill>
                <a:ln w="12700" cap="flat">
                  <a:noFill/>
                  <a:miter lim="400000"/>
                </a:ln>
                <a:effectLst/>
              </p:spPr>
              <p:txBody>
                <a:bodyPr/>
                <a:lstStyle/>
                <a:p>
                  <a:r>
                    <a:rPr lang="en-US">
                      <a:noFill/>
                    </a:rPr>
                    <a:t> </a:t>
                  </a:r>
                </a:p>
              </p:txBody>
            </p:sp>
          </mc:Fallback>
        </mc:AlternateContent>
      </p:grpSp>
      <p:cxnSp>
        <p:nvCxnSpPr>
          <p:cNvPr id="19" name="Straight Arrow Connector 18"/>
          <p:cNvCxnSpPr/>
          <p:nvPr/>
        </p:nvCxnSpPr>
        <p:spPr>
          <a:xfrm>
            <a:off x="1791661" y="2732738"/>
            <a:ext cx="2532738" cy="3957790"/>
          </a:xfrm>
          <a:prstGeom prst="straightConnector1">
            <a:avLst/>
          </a:prstGeom>
          <a:noFill/>
          <a:ln w="57150" cap="flat">
            <a:solidFill>
              <a:schemeClr val="bg2"/>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20" name="Oval 19"/>
          <p:cNvSpPr>
            <a:spLocks/>
          </p:cNvSpPr>
          <p:nvPr/>
        </p:nvSpPr>
        <p:spPr>
          <a:xfrm>
            <a:off x="431853" y="2063280"/>
            <a:ext cx="1359808" cy="1338919"/>
          </a:xfrm>
          <a:prstGeom prst="ellipse">
            <a:avLst/>
          </a:prstGeom>
          <a:ln/>
        </p:spPr>
        <p:style>
          <a:lnRef idx="2">
            <a:schemeClr val="accent2">
              <a:shade val="50000"/>
            </a:schemeClr>
          </a:lnRef>
          <a:fillRef idx="1">
            <a:schemeClr val="accent2"/>
          </a:fillRef>
          <a:effectRef idx="0">
            <a:schemeClr val="accent2"/>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dirty="0">
              <a:ln>
                <a:noFill/>
              </a:ln>
              <a:solidFill>
                <a:srgbClr val="FFFFFF"/>
              </a:solidFill>
              <a:effectLst/>
              <a:uFillTx/>
              <a:ea typeface="+mn-ea"/>
              <a:cs typeface="+mn-cs"/>
              <a:sym typeface="Helvetica Neue Medium"/>
            </a:endParaRPr>
          </a:p>
        </p:txBody>
      </p:sp>
      <p:cxnSp>
        <p:nvCxnSpPr>
          <p:cNvPr id="21" name="Straight Arrow Connector 20"/>
          <p:cNvCxnSpPr/>
          <p:nvPr/>
        </p:nvCxnSpPr>
        <p:spPr>
          <a:xfrm>
            <a:off x="1791661" y="2732740"/>
            <a:ext cx="2532738" cy="2068465"/>
          </a:xfrm>
          <a:prstGeom prst="straightConnector1">
            <a:avLst/>
          </a:prstGeom>
          <a:noFill/>
          <a:ln w="57150" cap="flat">
            <a:solidFill>
              <a:schemeClr val="bg2"/>
            </a:solidFill>
            <a:prstDash val="solid"/>
            <a:miter lim="400000"/>
            <a:tailEnd type="triangle"/>
          </a:ln>
          <a:effectLst/>
          <a:sp3d/>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22" name="TextBox 21"/>
              <p:cNvSpPr txBox="1"/>
              <p:nvPr/>
            </p:nvSpPr>
            <p:spPr>
              <a:xfrm>
                <a:off x="955655" y="2403686"/>
                <a:ext cx="446355" cy="6148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14:m>
                  <m:oMathPara xmlns:m="http://schemas.openxmlformats.org/officeDocument/2006/math">
                    <m:oMathParaPr>
                      <m:jc m:val="centerGroup"/>
                    </m:oMathParaPr>
                    <m:oMath xmlns:m="http://schemas.openxmlformats.org/officeDocument/2006/math">
                      <m:r>
                        <a:rPr kumimoji="0" lang="en-US" sz="4400" b="0" i="1" u="none" strike="noStrike" cap="none" spc="0" normalizeH="0" baseline="0" smtClean="0">
                          <a:ln>
                            <a:noFill/>
                          </a:ln>
                          <a:solidFill>
                            <a:schemeClr val="tx1"/>
                          </a:solidFill>
                          <a:effectLst/>
                          <a:uFillTx/>
                          <a:latin typeface="Cambria Math" charset="0"/>
                          <a:sym typeface="Helvetica Neue"/>
                        </a:rPr>
                        <m:t>1</m:t>
                      </m:r>
                    </m:oMath>
                  </m:oMathPara>
                </a14:m>
                <a:endParaRPr kumimoji="0" lang="en-US" sz="4400" b="0" i="0" u="none" strike="noStrike" cap="none" spc="0" normalizeH="0" baseline="0" dirty="0">
                  <a:ln>
                    <a:noFill/>
                  </a:ln>
                  <a:solidFill>
                    <a:schemeClr val="tx1"/>
                  </a:solidFill>
                  <a:effectLst/>
                  <a:uFillTx/>
                  <a:sym typeface="Helvetica Neue"/>
                </a:endParaRPr>
              </a:p>
            </p:txBody>
          </p:sp>
        </mc:Choice>
        <mc:Fallback xmlns="">
          <p:sp>
            <p:nvSpPr>
              <p:cNvPr id="22" name="TextBox 21"/>
              <p:cNvSpPr txBox="1">
                <a:spLocks noRot="1" noChangeAspect="1" noMove="1" noResize="1" noEditPoints="1" noAdjustHandles="1" noChangeArrowheads="1" noChangeShapeType="1" noTextEdit="1"/>
              </p:cNvSpPr>
              <p:nvPr/>
            </p:nvSpPr>
            <p:spPr>
              <a:xfrm>
                <a:off x="955655" y="2403686"/>
                <a:ext cx="446355" cy="614831"/>
              </a:xfrm>
              <a:prstGeom prst="rect">
                <a:avLst/>
              </a:prstGeom>
              <a:blipFill rotWithShape="0">
                <a:blip r:embed="rId4"/>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p:cNvSpPr txBox="1"/>
              <p:nvPr/>
            </p:nvSpPr>
            <p:spPr>
              <a:xfrm>
                <a:off x="2466051" y="2827066"/>
                <a:ext cx="446355" cy="30777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14:m>
                  <m:oMathPara xmlns:m="http://schemas.openxmlformats.org/officeDocument/2006/math">
                    <m:oMathParaPr>
                      <m:jc m:val="centerGroup"/>
                    </m:oMathParaPr>
                    <m:oMath xmlns:m="http://schemas.openxmlformats.org/officeDocument/2006/math">
                      <m:r>
                        <a:rPr kumimoji="0" lang="en-US" sz="2000" b="0" i="1" u="none" strike="noStrike" cap="none" spc="0" normalizeH="0" baseline="0" smtClean="0">
                          <a:ln>
                            <a:noFill/>
                          </a:ln>
                          <a:solidFill>
                            <a:schemeClr val="tx1"/>
                          </a:solidFill>
                          <a:effectLst/>
                          <a:uFillTx/>
                          <a:latin typeface="Cambria Math" charset="0"/>
                          <a:sym typeface="Helvetica Neue"/>
                        </a:rPr>
                        <m:t>0.5</m:t>
                      </m:r>
                    </m:oMath>
                  </m:oMathPara>
                </a14:m>
                <a:endParaRPr kumimoji="0" lang="en-US" sz="2000" b="0" i="0" u="none" strike="noStrike" cap="none" spc="0" normalizeH="0" baseline="0" dirty="0">
                  <a:ln>
                    <a:noFill/>
                  </a:ln>
                  <a:solidFill>
                    <a:schemeClr val="tx1"/>
                  </a:solidFill>
                  <a:effectLst/>
                  <a:uFillTx/>
                  <a:sym typeface="Helvetica Neue"/>
                </a:endParaRPr>
              </a:p>
            </p:txBody>
          </p:sp>
        </mc:Choice>
        <mc:Fallback xmlns="">
          <p:sp>
            <p:nvSpPr>
              <p:cNvPr id="23" name="TextBox 22"/>
              <p:cNvSpPr txBox="1">
                <a:spLocks noRot="1" noChangeAspect="1" noMove="1" noResize="1" noEditPoints="1" noAdjustHandles="1" noChangeArrowheads="1" noChangeShapeType="1" noTextEdit="1"/>
              </p:cNvSpPr>
              <p:nvPr/>
            </p:nvSpPr>
            <p:spPr>
              <a:xfrm>
                <a:off x="2466051" y="2827066"/>
                <a:ext cx="446355" cy="307777"/>
              </a:xfrm>
              <a:prstGeom prst="rect">
                <a:avLst/>
              </a:prstGeom>
              <a:blipFill rotWithShape="0">
                <a:blip r:embed="rId5"/>
                <a:stretch>
                  <a:fillRect l="-16438" b="-16000"/>
                </a:stretch>
              </a:blipFill>
              <a:ln w="12700" cap="flat">
                <a:noFill/>
                <a:miter lim="400000"/>
              </a:ln>
              <a:effectLst/>
            </p:spPr>
            <p:txBody>
              <a:bodyPr/>
              <a:lstStyle/>
              <a:p>
                <a:r>
                  <a:rPr lang="en-US">
                    <a:noFill/>
                  </a:rPr>
                  <a:t> </a:t>
                </a:r>
              </a:p>
            </p:txBody>
          </p:sp>
        </mc:Fallback>
      </mc:AlternateContent>
      <p:grpSp>
        <p:nvGrpSpPr>
          <p:cNvPr id="24" name="Group 23"/>
          <p:cNvGrpSpPr/>
          <p:nvPr/>
        </p:nvGrpSpPr>
        <p:grpSpPr>
          <a:xfrm>
            <a:off x="1773828" y="4447258"/>
            <a:ext cx="2550571" cy="2243273"/>
            <a:chOff x="1773828" y="4447258"/>
            <a:chExt cx="2550571" cy="2243273"/>
          </a:xfrm>
        </p:grpSpPr>
        <p:cxnSp>
          <p:nvCxnSpPr>
            <p:cNvPr id="25" name="Straight Arrow Connector 24"/>
            <p:cNvCxnSpPr/>
            <p:nvPr/>
          </p:nvCxnSpPr>
          <p:spPr>
            <a:xfrm>
              <a:off x="1791661" y="4801205"/>
              <a:ext cx="2532738" cy="0"/>
            </a:xfrm>
            <a:prstGeom prst="straightConnector1">
              <a:avLst/>
            </a:prstGeom>
            <a:noFill/>
            <a:ln w="57150" cap="flat">
              <a:solidFill>
                <a:schemeClr val="tx2"/>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6" name="Straight Arrow Connector 25"/>
            <p:cNvCxnSpPr/>
            <p:nvPr/>
          </p:nvCxnSpPr>
          <p:spPr>
            <a:xfrm flipV="1">
              <a:off x="1773828" y="4801205"/>
              <a:ext cx="2550571" cy="1889326"/>
            </a:xfrm>
            <a:prstGeom prst="straightConnector1">
              <a:avLst/>
            </a:prstGeom>
            <a:noFill/>
            <a:ln w="57150" cap="flat">
              <a:solidFill>
                <a:schemeClr val="tx2"/>
              </a:solidFill>
              <a:prstDash val="solid"/>
              <a:miter lim="400000"/>
              <a:tailEnd type="triangle"/>
            </a:ln>
            <a:effectLst/>
            <a:sp3d/>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27" name="TextBox 26"/>
                <p:cNvSpPr txBox="1"/>
                <p:nvPr/>
              </p:nvSpPr>
              <p:spPr>
                <a:xfrm>
                  <a:off x="2346923" y="4447258"/>
                  <a:ext cx="1538513" cy="3206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a14:m>
                    <m:oMathPara xmlns:m="http://schemas.openxmlformats.org/officeDocument/2006/math">
                      <m:oMathParaPr>
                        <m:jc m:val="centerGroup"/>
                      </m:oMathParaPr>
                      <m:oMath xmlns:m="http://schemas.openxmlformats.org/officeDocument/2006/math">
                        <m:sSup>
                          <m:sSupPr>
                            <m:ctrlPr>
                              <a:rPr kumimoji="0" lang="en-US" sz="2000" b="0" i="1" u="none" strike="noStrike" cap="none" spc="0" normalizeH="0" baseline="0" smtClean="0">
                                <a:ln>
                                  <a:noFill/>
                                </a:ln>
                                <a:solidFill>
                                  <a:schemeClr val="tx1"/>
                                </a:solidFill>
                                <a:effectLst/>
                                <a:uFillTx/>
                                <a:latin typeface="Cambria Math" charset="0"/>
                                <a:sym typeface="Helvetica Neue"/>
                              </a:rPr>
                            </m:ctrlPr>
                          </m:sSupPr>
                          <m:e>
                            <m:sSub>
                              <m:sSubPr>
                                <m:ctrlPr>
                                  <a:rPr lang="en-US" sz="2000" b="0" i="1">
                                    <a:solidFill>
                                      <a:schemeClr val="tx1"/>
                                    </a:solidFill>
                                    <a:latin typeface="Cambria Math" charset="0"/>
                                  </a:rPr>
                                </m:ctrlPr>
                              </m:sSubPr>
                              <m:e>
                                <m:r>
                                  <a:rPr lang="en-US" sz="2000" b="0" i="1">
                                    <a:solidFill>
                                      <a:schemeClr val="tx1"/>
                                    </a:solidFill>
                                    <a:latin typeface="Cambria Math" charset="0"/>
                                  </a:rPr>
                                  <m:t>𝑤</m:t>
                                </m:r>
                              </m:e>
                              <m:sub>
                                <m:r>
                                  <a:rPr lang="en-US" sz="2000" b="0" i="1">
                                    <a:solidFill>
                                      <a:schemeClr val="tx1"/>
                                    </a:solidFill>
                                    <a:latin typeface="Cambria Math" charset="0"/>
                                  </a:rPr>
                                  <m:t>1</m:t>
                                </m:r>
                              </m:sub>
                            </m:sSub>
                          </m:e>
                          <m:sup>
                            <m:r>
                              <a:rPr kumimoji="0" lang="en-US" sz="2000" b="0" i="1" u="none" strike="noStrike" cap="none" spc="0" normalizeH="0" baseline="0" smtClean="0">
                                <a:ln>
                                  <a:noFill/>
                                </a:ln>
                                <a:solidFill>
                                  <a:schemeClr val="tx1"/>
                                </a:solidFill>
                                <a:effectLst/>
                                <a:uFillTx/>
                                <a:latin typeface="Cambria Math" charset="0"/>
                                <a:sym typeface="Helvetica Neue"/>
                              </a:rPr>
                              <m:t>(1)</m:t>
                            </m:r>
                          </m:sup>
                        </m:sSup>
                        <m:r>
                          <a:rPr kumimoji="0" lang="en-US" sz="2000" b="0" i="1" u="none" strike="noStrike" cap="none" spc="0" normalizeH="0" baseline="0" smtClean="0">
                            <a:ln>
                              <a:noFill/>
                            </a:ln>
                            <a:solidFill>
                              <a:schemeClr val="tx1"/>
                            </a:solidFill>
                            <a:effectLst/>
                            <a:uFillTx/>
                            <a:latin typeface="Cambria Math" charset="0"/>
                            <a:sym typeface="Helvetica Neue"/>
                          </a:rPr>
                          <m:t>=0.162</m:t>
                        </m:r>
                      </m:oMath>
                    </m:oMathPara>
                  </a14:m>
                  <a:endParaRPr kumimoji="0" lang="en-US" sz="2000" b="0" i="0" u="none" strike="noStrike" cap="none" spc="0" normalizeH="0" baseline="0" dirty="0">
                    <a:ln>
                      <a:noFill/>
                    </a:ln>
                    <a:solidFill>
                      <a:schemeClr val="tx1"/>
                    </a:solidFill>
                    <a:effectLst/>
                    <a:uFillTx/>
                    <a:sym typeface="Helvetica Neue"/>
                  </a:endParaRPr>
                </a:p>
              </p:txBody>
            </p:sp>
          </mc:Choice>
          <mc:Fallback xmlns="">
            <p:sp>
              <p:nvSpPr>
                <p:cNvPr id="27" name="TextBox 26"/>
                <p:cNvSpPr txBox="1">
                  <a:spLocks noRot="1" noChangeAspect="1" noMove="1" noResize="1" noEditPoints="1" noAdjustHandles="1" noChangeArrowheads="1" noChangeShapeType="1" noTextEdit="1"/>
                </p:cNvSpPr>
                <p:nvPr/>
              </p:nvSpPr>
              <p:spPr>
                <a:xfrm>
                  <a:off x="2346923" y="4447258"/>
                  <a:ext cx="1538513" cy="320601"/>
                </a:xfrm>
                <a:prstGeom prst="rect">
                  <a:avLst/>
                </a:prstGeom>
                <a:blipFill rotWithShape="0">
                  <a:blip r:embed="rId6"/>
                  <a:stretch>
                    <a:fillRect l="-5556" t="-3846" r="-2778" b="-19231"/>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p:cNvSpPr txBox="1"/>
                <p:nvPr/>
              </p:nvSpPr>
              <p:spPr>
                <a:xfrm>
                  <a:off x="2356168" y="4835836"/>
                  <a:ext cx="1519270" cy="3206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a14:m>
                    <m:oMathPara xmlns:m="http://schemas.openxmlformats.org/officeDocument/2006/math">
                      <m:oMathParaPr>
                        <m:jc m:val="centerGroup"/>
                      </m:oMathParaPr>
                      <m:oMath xmlns:m="http://schemas.openxmlformats.org/officeDocument/2006/math">
                        <m:sSup>
                          <m:sSupPr>
                            <m:ctrlPr>
                              <a:rPr lang="en-US" sz="2000" b="0" i="1" smtClean="0">
                                <a:solidFill>
                                  <a:schemeClr val="tx1"/>
                                </a:solidFill>
                                <a:latin typeface="Cambria Math" charset="0"/>
                              </a:rPr>
                            </m:ctrlPr>
                          </m:sSupPr>
                          <m:e>
                            <m:sSub>
                              <m:sSubPr>
                                <m:ctrlPr>
                                  <a:rPr lang="en-US" sz="2000" b="0" i="1">
                                    <a:solidFill>
                                      <a:schemeClr val="tx1"/>
                                    </a:solidFill>
                                    <a:latin typeface="Cambria Math" charset="0"/>
                                  </a:rPr>
                                </m:ctrlPr>
                              </m:sSubPr>
                              <m:e>
                                <m:r>
                                  <a:rPr lang="en-US" sz="2000" b="0" i="1">
                                    <a:solidFill>
                                      <a:schemeClr val="tx1"/>
                                    </a:solidFill>
                                    <a:latin typeface="Cambria Math" charset="0"/>
                                  </a:rPr>
                                  <m:t>𝑤</m:t>
                                </m:r>
                              </m:e>
                              <m:sub>
                                <m:r>
                                  <a:rPr lang="en-US" sz="2000" b="0" i="1" smtClean="0">
                                    <a:solidFill>
                                      <a:schemeClr val="tx1"/>
                                    </a:solidFill>
                                    <a:latin typeface="Cambria Math" charset="0"/>
                                  </a:rPr>
                                  <m:t>2</m:t>
                                </m:r>
                              </m:sub>
                            </m:sSub>
                          </m:e>
                          <m:sup>
                            <m:r>
                              <a:rPr lang="en-US" sz="2000" b="0" i="1">
                                <a:solidFill>
                                  <a:schemeClr val="tx1"/>
                                </a:solidFill>
                                <a:latin typeface="Cambria Math" charset="0"/>
                              </a:rPr>
                              <m:t>(1)</m:t>
                            </m:r>
                          </m:sup>
                        </m:sSup>
                        <m:r>
                          <a:rPr lang="en-US" sz="2000" b="0" i="1">
                            <a:solidFill>
                              <a:schemeClr val="tx1"/>
                            </a:solidFill>
                            <a:latin typeface="Cambria Math" charset="0"/>
                          </a:rPr>
                          <m:t>=0.2</m:t>
                        </m:r>
                        <m:r>
                          <a:rPr lang="en-US" sz="2000" b="0" i="1" smtClean="0">
                            <a:solidFill>
                              <a:schemeClr val="tx1"/>
                            </a:solidFill>
                            <a:latin typeface="Cambria Math" charset="0"/>
                          </a:rPr>
                          <m:t>16</m:t>
                        </m:r>
                      </m:oMath>
                    </m:oMathPara>
                  </a14:m>
                  <a:endParaRPr kumimoji="0" lang="en-US" sz="2000" b="0" i="0" u="none" strike="noStrike" cap="none" spc="0" normalizeH="0" baseline="0" dirty="0">
                    <a:ln>
                      <a:noFill/>
                    </a:ln>
                    <a:solidFill>
                      <a:schemeClr val="tx1"/>
                    </a:solidFill>
                    <a:effectLst/>
                    <a:uFillTx/>
                    <a:sym typeface="Helvetica Neue"/>
                  </a:endParaRPr>
                </a:p>
              </p:txBody>
            </p:sp>
          </mc:Choice>
          <mc:Fallback xmlns="">
            <p:sp>
              <p:nvSpPr>
                <p:cNvPr id="28" name="TextBox 27"/>
                <p:cNvSpPr txBox="1">
                  <a:spLocks noRot="1" noChangeAspect="1" noMove="1" noResize="1" noEditPoints="1" noAdjustHandles="1" noChangeArrowheads="1" noChangeShapeType="1" noTextEdit="1"/>
                </p:cNvSpPr>
                <p:nvPr/>
              </p:nvSpPr>
              <p:spPr>
                <a:xfrm>
                  <a:off x="2356168" y="4835836"/>
                  <a:ext cx="1519270" cy="320601"/>
                </a:xfrm>
                <a:prstGeom prst="rect">
                  <a:avLst/>
                </a:prstGeom>
                <a:blipFill rotWithShape="0">
                  <a:blip r:embed="rId7"/>
                  <a:stretch>
                    <a:fillRect l="-6827" t="-1887" r="-3614" b="-18868"/>
                  </a:stretch>
                </a:blipFill>
                <a:ln w="12700" cap="flat">
                  <a:noFill/>
                  <a:miter lim="400000"/>
                </a:ln>
                <a:effectLst/>
              </p:spPr>
              <p:txBody>
                <a:bodyPr/>
                <a:lstStyle/>
                <a:p>
                  <a:r>
                    <a:rPr lang="en-US">
                      <a:noFill/>
                    </a:rPr>
                    <a:t> </a:t>
                  </a:r>
                </a:p>
              </p:txBody>
            </p:sp>
          </mc:Fallback>
        </mc:AlternateContent>
      </p:grpSp>
      <p:grpSp>
        <p:nvGrpSpPr>
          <p:cNvPr id="29" name="Group 28"/>
          <p:cNvGrpSpPr/>
          <p:nvPr/>
        </p:nvGrpSpPr>
        <p:grpSpPr>
          <a:xfrm>
            <a:off x="1773828" y="4801203"/>
            <a:ext cx="2550571" cy="2286060"/>
            <a:chOff x="1773828" y="4801203"/>
            <a:chExt cx="2550571" cy="2286060"/>
          </a:xfrm>
        </p:grpSpPr>
        <mc:AlternateContent xmlns:mc="http://schemas.openxmlformats.org/markup-compatibility/2006" xmlns:a14="http://schemas.microsoft.com/office/drawing/2010/main">
          <mc:Choice Requires="a14">
            <p:sp>
              <p:nvSpPr>
                <p:cNvPr id="30" name="TextBox 29"/>
                <p:cNvSpPr txBox="1"/>
                <p:nvPr/>
              </p:nvSpPr>
              <p:spPr>
                <a:xfrm>
                  <a:off x="2287193" y="6329297"/>
                  <a:ext cx="1669954" cy="3206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a14:m>
                    <m:oMathPara xmlns:m="http://schemas.openxmlformats.org/officeDocument/2006/math">
                      <m:oMathParaPr>
                        <m:jc m:val="centerGroup"/>
                      </m:oMathParaPr>
                      <m:oMath xmlns:m="http://schemas.openxmlformats.org/officeDocument/2006/math">
                        <m:sSup>
                          <m:sSupPr>
                            <m:ctrlPr>
                              <a:rPr lang="en-US" sz="2000" b="0" i="1" smtClean="0">
                                <a:solidFill>
                                  <a:schemeClr val="tx1"/>
                                </a:solidFill>
                                <a:latin typeface="Cambria Math" charset="0"/>
                              </a:rPr>
                            </m:ctrlPr>
                          </m:sSupPr>
                          <m:e>
                            <m:sSub>
                              <m:sSubPr>
                                <m:ctrlPr>
                                  <a:rPr lang="en-US" sz="2000" b="0" i="1">
                                    <a:solidFill>
                                      <a:schemeClr val="tx1"/>
                                    </a:solidFill>
                                    <a:latin typeface="Cambria Math" charset="0"/>
                                  </a:rPr>
                                </m:ctrlPr>
                              </m:sSubPr>
                              <m:e>
                                <m:r>
                                  <a:rPr lang="en-US" sz="2000" b="0" i="1">
                                    <a:solidFill>
                                      <a:schemeClr val="tx1"/>
                                    </a:solidFill>
                                    <a:latin typeface="Cambria Math" charset="0"/>
                                  </a:rPr>
                                  <m:t>𝑤</m:t>
                                </m:r>
                              </m:e>
                              <m:sub>
                                <m:r>
                                  <a:rPr lang="en-US" sz="2000" b="0" i="1" smtClean="0">
                                    <a:solidFill>
                                      <a:schemeClr val="tx1"/>
                                    </a:solidFill>
                                    <a:latin typeface="Cambria Math" charset="0"/>
                                  </a:rPr>
                                  <m:t>3</m:t>
                                </m:r>
                              </m:sub>
                            </m:sSub>
                          </m:e>
                          <m:sup>
                            <m:r>
                              <a:rPr lang="en-US" sz="2000" b="0" i="1">
                                <a:solidFill>
                                  <a:schemeClr val="tx1"/>
                                </a:solidFill>
                                <a:latin typeface="Cambria Math" charset="0"/>
                              </a:rPr>
                              <m:t>(1)</m:t>
                            </m:r>
                          </m:sup>
                        </m:sSup>
                        <m:r>
                          <a:rPr lang="en-US" sz="2000" b="0" i="1">
                            <a:solidFill>
                              <a:schemeClr val="tx1"/>
                            </a:solidFill>
                            <a:latin typeface="Cambria Math" charset="0"/>
                          </a:rPr>
                          <m:t>=</m:t>
                        </m:r>
                        <m:r>
                          <a:rPr kumimoji="0" lang="en-US" sz="2000" b="0" i="0" u="none" strike="noStrike" cap="none" spc="0" normalizeH="0" baseline="0" smtClean="0">
                            <a:ln>
                              <a:noFill/>
                            </a:ln>
                            <a:solidFill>
                              <a:schemeClr val="tx1"/>
                            </a:solidFill>
                            <a:effectLst/>
                            <a:uFillTx/>
                            <a:latin typeface="Cambria Math" charset="0"/>
                            <a:sym typeface="Helvetica Neue"/>
                          </a:rPr>
                          <m:t>0.322</m:t>
                        </m:r>
                      </m:oMath>
                    </m:oMathPara>
                  </a14:m>
                  <a:endParaRPr kumimoji="0" lang="en-US" sz="2000" b="0" i="0" u="none" strike="noStrike" cap="none" spc="0" normalizeH="0" baseline="0" dirty="0">
                    <a:ln>
                      <a:noFill/>
                    </a:ln>
                    <a:solidFill>
                      <a:schemeClr val="tx1"/>
                    </a:solidFill>
                    <a:effectLst/>
                    <a:uFillTx/>
                    <a:sym typeface="Helvetica Neue"/>
                  </a:endParaRPr>
                </a:p>
              </p:txBody>
            </p:sp>
          </mc:Choice>
          <mc:Fallback xmlns="">
            <p:sp>
              <p:nvSpPr>
                <p:cNvPr id="30" name="TextBox 29"/>
                <p:cNvSpPr txBox="1">
                  <a:spLocks noRot="1" noChangeAspect="1" noMove="1" noResize="1" noEditPoints="1" noAdjustHandles="1" noChangeArrowheads="1" noChangeShapeType="1" noTextEdit="1"/>
                </p:cNvSpPr>
                <p:nvPr/>
              </p:nvSpPr>
              <p:spPr>
                <a:xfrm>
                  <a:off x="2287193" y="6329297"/>
                  <a:ext cx="1669954" cy="320601"/>
                </a:xfrm>
                <a:prstGeom prst="rect">
                  <a:avLst/>
                </a:prstGeom>
                <a:blipFill rotWithShape="0">
                  <a:blip r:embed="rId8"/>
                  <a:stretch>
                    <a:fillRect l="-1460" t="-1887" b="-18868"/>
                  </a:stretch>
                </a:blipFill>
                <a:ln w="12700" cap="flat">
                  <a:noFill/>
                  <a:miter lim="400000"/>
                </a:ln>
                <a:effectLst/>
              </p:spPr>
              <p:txBody>
                <a:bodyPr/>
                <a:lstStyle/>
                <a:p>
                  <a:r>
                    <a:rPr lang="en-US">
                      <a:noFill/>
                    </a:rPr>
                    <a:t> </a:t>
                  </a:r>
                </a:p>
              </p:txBody>
            </p:sp>
          </mc:Fallback>
        </mc:AlternateContent>
        <p:cxnSp>
          <p:nvCxnSpPr>
            <p:cNvPr id="31" name="Straight Arrow Connector 30"/>
            <p:cNvCxnSpPr/>
            <p:nvPr/>
          </p:nvCxnSpPr>
          <p:spPr>
            <a:xfrm>
              <a:off x="1791661" y="4801203"/>
              <a:ext cx="2532738" cy="1889326"/>
            </a:xfrm>
            <a:prstGeom prst="straightConnector1">
              <a:avLst/>
            </a:prstGeom>
            <a:noFill/>
            <a:ln w="57150" cap="flat">
              <a:solidFill>
                <a:schemeClr val="tx2"/>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32" name="Straight Arrow Connector 31"/>
            <p:cNvCxnSpPr/>
            <p:nvPr/>
          </p:nvCxnSpPr>
          <p:spPr>
            <a:xfrm>
              <a:off x="1773828" y="6690531"/>
              <a:ext cx="2550571" cy="0"/>
            </a:xfrm>
            <a:prstGeom prst="straightConnector1">
              <a:avLst/>
            </a:prstGeom>
            <a:noFill/>
            <a:ln w="57150" cap="flat">
              <a:solidFill>
                <a:schemeClr val="tx2"/>
              </a:solidFill>
              <a:prstDash val="solid"/>
              <a:miter lim="400000"/>
              <a:tailEnd type="triangle"/>
            </a:ln>
            <a:effectLst/>
            <a:sp3d/>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33" name="TextBox 32"/>
                <p:cNvSpPr txBox="1"/>
                <p:nvPr/>
              </p:nvSpPr>
              <p:spPr>
                <a:xfrm>
                  <a:off x="2315635" y="6766662"/>
                  <a:ext cx="1600336" cy="3206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a14:m>
                    <m:oMathPara xmlns:m="http://schemas.openxmlformats.org/officeDocument/2006/math">
                      <m:oMathParaPr>
                        <m:jc m:val="centerGroup"/>
                      </m:oMathParaPr>
                      <m:oMath xmlns:m="http://schemas.openxmlformats.org/officeDocument/2006/math">
                        <m:sSup>
                          <m:sSupPr>
                            <m:ctrlPr>
                              <a:rPr lang="en-US" sz="2000" b="0" i="1" smtClean="0">
                                <a:solidFill>
                                  <a:schemeClr val="tx1"/>
                                </a:solidFill>
                                <a:latin typeface="Cambria Math" charset="0"/>
                              </a:rPr>
                            </m:ctrlPr>
                          </m:sSupPr>
                          <m:e>
                            <m:sSub>
                              <m:sSubPr>
                                <m:ctrlPr>
                                  <a:rPr lang="en-US" sz="2000" b="0" i="1">
                                    <a:solidFill>
                                      <a:schemeClr val="tx1"/>
                                    </a:solidFill>
                                    <a:latin typeface="Cambria Math" charset="0"/>
                                  </a:rPr>
                                </m:ctrlPr>
                              </m:sSubPr>
                              <m:e>
                                <m:r>
                                  <a:rPr lang="en-US" sz="2000" b="0" i="1">
                                    <a:solidFill>
                                      <a:schemeClr val="tx1"/>
                                    </a:solidFill>
                                    <a:latin typeface="Cambria Math" charset="0"/>
                                  </a:rPr>
                                  <m:t>𝑤</m:t>
                                </m:r>
                              </m:e>
                              <m:sub>
                                <m:r>
                                  <a:rPr lang="en-US" sz="2000" b="0" i="1" smtClean="0">
                                    <a:solidFill>
                                      <a:schemeClr val="tx1"/>
                                    </a:solidFill>
                                    <a:latin typeface="Cambria Math" charset="0"/>
                                  </a:rPr>
                                  <m:t>4</m:t>
                                </m:r>
                              </m:sub>
                            </m:sSub>
                          </m:e>
                          <m:sup>
                            <m:r>
                              <a:rPr lang="en-US" sz="2000" b="0" i="1">
                                <a:solidFill>
                                  <a:schemeClr val="tx1"/>
                                </a:solidFill>
                                <a:latin typeface="Cambria Math" charset="0"/>
                              </a:rPr>
                              <m:t>(1)</m:t>
                            </m:r>
                          </m:sup>
                        </m:sSup>
                        <m:r>
                          <a:rPr lang="en-US" sz="2000" b="0" i="1">
                            <a:solidFill>
                              <a:schemeClr val="tx1"/>
                            </a:solidFill>
                            <a:latin typeface="Cambria Math" charset="0"/>
                          </a:rPr>
                          <m:t>=0</m:t>
                        </m:r>
                        <m:r>
                          <a:rPr lang="en-US" sz="2000" b="0" i="1" smtClean="0">
                            <a:solidFill>
                              <a:schemeClr val="tx1"/>
                            </a:solidFill>
                            <a:latin typeface="Cambria Math" charset="0"/>
                          </a:rPr>
                          <m:t>.362</m:t>
                        </m:r>
                      </m:oMath>
                    </m:oMathPara>
                  </a14:m>
                  <a:endParaRPr kumimoji="0" lang="en-US" sz="2000" b="0" i="0" u="none" strike="noStrike" cap="none" spc="0" normalizeH="0" baseline="0" dirty="0">
                    <a:ln>
                      <a:noFill/>
                    </a:ln>
                    <a:solidFill>
                      <a:schemeClr val="tx1"/>
                    </a:solidFill>
                    <a:effectLst/>
                    <a:uFillTx/>
                    <a:sym typeface="Helvetica Neue"/>
                  </a:endParaRPr>
                </a:p>
              </p:txBody>
            </p:sp>
          </mc:Choice>
          <mc:Fallback xmlns="">
            <p:sp>
              <p:nvSpPr>
                <p:cNvPr id="33" name="TextBox 32"/>
                <p:cNvSpPr txBox="1">
                  <a:spLocks noRot="1" noChangeAspect="1" noMove="1" noResize="1" noEditPoints="1" noAdjustHandles="1" noChangeArrowheads="1" noChangeShapeType="1" noTextEdit="1"/>
                </p:cNvSpPr>
                <p:nvPr/>
              </p:nvSpPr>
              <p:spPr>
                <a:xfrm>
                  <a:off x="2315635" y="6766662"/>
                  <a:ext cx="1600336" cy="320601"/>
                </a:xfrm>
                <a:prstGeom prst="rect">
                  <a:avLst/>
                </a:prstGeom>
                <a:blipFill rotWithShape="0">
                  <a:blip r:embed="rId9"/>
                  <a:stretch>
                    <a:fillRect l="-3435" t="-1887" r="-763" b="-16981"/>
                  </a:stretch>
                </a:blipFill>
                <a:ln w="12700" cap="flat">
                  <a:noFill/>
                  <a:miter lim="400000"/>
                </a:ln>
                <a:effectLst/>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34" name="TextBox 33"/>
              <p:cNvSpPr txBox="1"/>
              <p:nvPr/>
            </p:nvSpPr>
            <p:spPr>
              <a:xfrm>
                <a:off x="4879661" y="4373079"/>
                <a:ext cx="446355" cy="677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14:m>
                  <m:oMathPara xmlns:m="http://schemas.openxmlformats.org/officeDocument/2006/math">
                    <m:oMathParaPr>
                      <m:jc m:val="centerGroup"/>
                    </m:oMathParaPr>
                    <m:oMath xmlns:m="http://schemas.openxmlformats.org/officeDocument/2006/math">
                      <m:sSub>
                        <m:sSubPr>
                          <m:ctrlPr>
                            <a:rPr kumimoji="0" lang="en-US" sz="4400" b="0" i="1" u="none" strike="noStrike" cap="none" spc="0" normalizeH="0" baseline="0" smtClean="0">
                              <a:ln>
                                <a:noFill/>
                              </a:ln>
                              <a:solidFill>
                                <a:schemeClr val="tx1"/>
                              </a:solidFill>
                              <a:effectLst/>
                              <a:uFillTx/>
                              <a:latin typeface="Cambria Math" charset="0"/>
                              <a:sym typeface="Helvetica Neue"/>
                            </a:rPr>
                          </m:ctrlPr>
                        </m:sSubPr>
                        <m:e>
                          <m:r>
                            <a:rPr kumimoji="0" lang="en-US" sz="4400" b="0" i="1" u="none" strike="noStrike" cap="none" spc="0" normalizeH="0" baseline="0" smtClean="0">
                              <a:ln>
                                <a:noFill/>
                              </a:ln>
                              <a:solidFill>
                                <a:schemeClr val="tx1"/>
                              </a:solidFill>
                              <a:effectLst/>
                              <a:uFillTx/>
                              <a:latin typeface="Cambria Math" charset="0"/>
                              <a:sym typeface="Helvetica Neue"/>
                            </a:rPr>
                            <m:t>𝑜</m:t>
                          </m:r>
                        </m:e>
                        <m:sub>
                          <m:r>
                            <a:rPr kumimoji="0" lang="en-US" sz="4400" b="0" i="1" u="none" strike="noStrike" cap="none" spc="0" normalizeH="0" baseline="0" smtClean="0">
                              <a:ln>
                                <a:noFill/>
                              </a:ln>
                              <a:solidFill>
                                <a:schemeClr val="tx1"/>
                              </a:solidFill>
                              <a:effectLst/>
                              <a:uFillTx/>
                              <a:latin typeface="Cambria Math" charset="0"/>
                              <a:sym typeface="Helvetica Neue"/>
                            </a:rPr>
                            <m:t>1</m:t>
                          </m:r>
                        </m:sub>
                      </m:sSub>
                    </m:oMath>
                  </m:oMathPara>
                </a14:m>
                <a:endParaRPr kumimoji="0" lang="en-US" sz="4400" b="0" i="0" u="none" strike="noStrike" cap="none" spc="0" normalizeH="0" baseline="0" dirty="0">
                  <a:ln>
                    <a:noFill/>
                  </a:ln>
                  <a:solidFill>
                    <a:schemeClr val="tx1"/>
                  </a:solidFill>
                  <a:effectLst/>
                  <a:uFillTx/>
                  <a:sym typeface="Helvetica Neue"/>
                </a:endParaRPr>
              </a:p>
            </p:txBody>
          </p:sp>
        </mc:Choice>
        <mc:Fallback xmlns="">
          <p:sp>
            <p:nvSpPr>
              <p:cNvPr id="34" name="TextBox 33"/>
              <p:cNvSpPr txBox="1">
                <a:spLocks noRot="1" noChangeAspect="1" noMove="1" noResize="1" noEditPoints="1" noAdjustHandles="1" noChangeArrowheads="1" noChangeShapeType="1" noTextEdit="1"/>
              </p:cNvSpPr>
              <p:nvPr/>
            </p:nvSpPr>
            <p:spPr>
              <a:xfrm>
                <a:off x="4879661" y="4373079"/>
                <a:ext cx="446355" cy="677108"/>
              </a:xfrm>
              <a:prstGeom prst="rect">
                <a:avLst/>
              </a:prstGeom>
              <a:blipFill rotWithShape="0">
                <a:blip r:embed="rId10"/>
                <a:stretch>
                  <a:fillRect l="-20270"/>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p:cNvSpPr txBox="1"/>
              <p:nvPr/>
            </p:nvSpPr>
            <p:spPr>
              <a:xfrm>
                <a:off x="4879661" y="6272651"/>
                <a:ext cx="446355" cy="677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14:m>
                  <m:oMathPara xmlns:m="http://schemas.openxmlformats.org/officeDocument/2006/math">
                    <m:oMathParaPr>
                      <m:jc m:val="centerGroup"/>
                    </m:oMathParaPr>
                    <m:oMath xmlns:m="http://schemas.openxmlformats.org/officeDocument/2006/math">
                      <m:sSub>
                        <m:sSubPr>
                          <m:ctrlPr>
                            <a:rPr kumimoji="0" lang="en-US" sz="4400" b="0" i="1" u="none" strike="noStrike" cap="none" spc="0" normalizeH="0" baseline="0" smtClean="0">
                              <a:ln>
                                <a:noFill/>
                              </a:ln>
                              <a:solidFill>
                                <a:schemeClr val="tx1"/>
                              </a:solidFill>
                              <a:effectLst/>
                              <a:uFillTx/>
                              <a:latin typeface="Cambria Math" charset="0"/>
                              <a:sym typeface="Helvetica Neue"/>
                            </a:rPr>
                          </m:ctrlPr>
                        </m:sSubPr>
                        <m:e>
                          <m:r>
                            <a:rPr kumimoji="0" lang="en-US" sz="4400" b="0" i="1" u="none" strike="noStrike" cap="none" spc="0" normalizeH="0" baseline="0" smtClean="0">
                              <a:ln>
                                <a:noFill/>
                              </a:ln>
                              <a:solidFill>
                                <a:schemeClr val="tx1"/>
                              </a:solidFill>
                              <a:effectLst/>
                              <a:uFillTx/>
                              <a:latin typeface="Cambria Math" charset="0"/>
                              <a:sym typeface="Helvetica Neue"/>
                            </a:rPr>
                            <m:t>𝑜</m:t>
                          </m:r>
                        </m:e>
                        <m:sub>
                          <m:r>
                            <a:rPr kumimoji="0" lang="en-US" sz="4400" b="0" i="1" u="none" strike="noStrike" cap="none" spc="0" normalizeH="0" baseline="0" smtClean="0">
                              <a:ln>
                                <a:noFill/>
                              </a:ln>
                              <a:solidFill>
                                <a:schemeClr val="tx1"/>
                              </a:solidFill>
                              <a:effectLst/>
                              <a:uFillTx/>
                              <a:latin typeface="Cambria Math" charset="0"/>
                              <a:sym typeface="Helvetica Neue"/>
                            </a:rPr>
                            <m:t>2</m:t>
                          </m:r>
                        </m:sub>
                      </m:sSub>
                    </m:oMath>
                  </m:oMathPara>
                </a14:m>
                <a:endParaRPr kumimoji="0" lang="en-US" sz="4400" b="0" i="0" u="none" strike="noStrike" cap="none" spc="0" normalizeH="0" baseline="0" dirty="0">
                  <a:ln>
                    <a:noFill/>
                  </a:ln>
                  <a:solidFill>
                    <a:schemeClr val="tx1"/>
                  </a:solidFill>
                  <a:effectLst/>
                  <a:uFillTx/>
                  <a:sym typeface="Helvetica Neue"/>
                </a:endParaRPr>
              </a:p>
            </p:txBody>
          </p:sp>
        </mc:Choice>
        <mc:Fallback xmlns="">
          <p:sp>
            <p:nvSpPr>
              <p:cNvPr id="35" name="TextBox 34"/>
              <p:cNvSpPr txBox="1">
                <a:spLocks noRot="1" noChangeAspect="1" noMove="1" noResize="1" noEditPoints="1" noAdjustHandles="1" noChangeArrowheads="1" noChangeShapeType="1" noTextEdit="1"/>
              </p:cNvSpPr>
              <p:nvPr/>
            </p:nvSpPr>
            <p:spPr>
              <a:xfrm>
                <a:off x="4879661" y="6272651"/>
                <a:ext cx="446355" cy="677108"/>
              </a:xfrm>
              <a:prstGeom prst="rect">
                <a:avLst/>
              </a:prstGeom>
              <a:blipFill rotWithShape="0">
                <a:blip r:embed="rId11"/>
                <a:stretch>
                  <a:fillRect l="-21622"/>
                </a:stretch>
              </a:blipFill>
              <a:ln w="12700" cap="flat">
                <a:noFill/>
                <a:miter lim="400000"/>
              </a:ln>
              <a:effectLst/>
            </p:spPr>
            <p:txBody>
              <a:bodyPr/>
              <a:lstStyle/>
              <a:p>
                <a:r>
                  <a:rPr lang="en-US">
                    <a:noFill/>
                  </a:rPr>
                  <a:t> </a:t>
                </a:r>
              </a:p>
            </p:txBody>
          </p:sp>
        </mc:Fallback>
      </mc:AlternateContent>
      <p:cxnSp>
        <p:nvCxnSpPr>
          <p:cNvPr id="39" name="Straight Arrow Connector 38"/>
          <p:cNvCxnSpPr/>
          <p:nvPr/>
        </p:nvCxnSpPr>
        <p:spPr>
          <a:xfrm flipV="1">
            <a:off x="5684207" y="4801203"/>
            <a:ext cx="1019187" cy="1780"/>
          </a:xfrm>
          <a:prstGeom prst="straightConnector1">
            <a:avLst/>
          </a:prstGeom>
          <a:noFill/>
          <a:ln w="57150" cap="flat">
            <a:solidFill>
              <a:schemeClr val="tx2"/>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41" name="Straight Arrow Connector 40"/>
          <p:cNvCxnSpPr/>
          <p:nvPr/>
        </p:nvCxnSpPr>
        <p:spPr>
          <a:xfrm flipV="1">
            <a:off x="5684207" y="6698873"/>
            <a:ext cx="1019187" cy="1780"/>
          </a:xfrm>
          <a:prstGeom prst="straightConnector1">
            <a:avLst/>
          </a:prstGeom>
          <a:noFill/>
          <a:ln w="57150" cap="flat">
            <a:solidFill>
              <a:schemeClr val="tx2"/>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45" name="TextBox 44"/>
          <p:cNvSpPr txBox="1"/>
          <p:nvPr/>
        </p:nvSpPr>
        <p:spPr>
          <a:xfrm>
            <a:off x="1540674" y="7433096"/>
            <a:ext cx="3358765"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a:r>
              <a:rPr lang="en-US" dirty="0" smtClean="0">
                <a:solidFill>
                  <a:schemeClr val="tx2"/>
                </a:solidFill>
              </a:rPr>
              <a:t>After Weights Update</a:t>
            </a:r>
            <a:endParaRPr kumimoji="0" lang="en-US" sz="2400" i="0" u="none" strike="noStrike" cap="none" spc="0" normalizeH="0" baseline="0" dirty="0">
              <a:ln>
                <a:noFill/>
              </a:ln>
              <a:solidFill>
                <a:schemeClr val="tx2"/>
              </a:solidFill>
              <a:effectLst/>
              <a:uFillTx/>
              <a:sym typeface="Helvetica Neue"/>
            </a:endParaRPr>
          </a:p>
        </p:txBody>
      </p:sp>
      <mc:AlternateContent xmlns:mc="http://schemas.openxmlformats.org/markup-compatibility/2006" xmlns:a14="http://schemas.microsoft.com/office/drawing/2010/main">
        <mc:Choice Requires="a14">
          <p:graphicFrame>
            <p:nvGraphicFramePr>
              <p:cNvPr id="48" name="Table 47"/>
              <p:cNvGraphicFramePr>
                <a:graphicFrameLocks noGrp="1"/>
              </p:cNvGraphicFramePr>
              <p:nvPr>
                <p:extLst>
                  <p:ext uri="{D42A27DB-BD31-4B8C-83A1-F6EECF244321}">
                    <p14:modId xmlns:p14="http://schemas.microsoft.com/office/powerpoint/2010/main" val="1600906070"/>
                  </p:ext>
                </p:extLst>
              </p:nvPr>
            </p:nvGraphicFramePr>
            <p:xfrm>
              <a:off x="7092899" y="2069439"/>
              <a:ext cx="5238242" cy="2159420"/>
            </p:xfrm>
            <a:graphic>
              <a:graphicData uri="http://schemas.openxmlformats.org/drawingml/2006/table">
                <a:tbl>
                  <a:tblPr firstRow="1" bandRow="1">
                    <a:tableStyleId>{5940675A-B579-460E-94D1-54222C63F5DA}</a:tableStyleId>
                  </a:tblPr>
                  <a:tblGrid>
                    <a:gridCol w="2405395"/>
                    <a:gridCol w="2832847"/>
                  </a:tblGrid>
                  <a:tr h="710493">
                    <a:tc>
                      <a:txBody>
                        <a:bodyPr/>
                        <a:lstStyle/>
                        <a:p>
                          <a:r>
                            <a:rPr lang="en-US" sz="2000" dirty="0" smtClean="0"/>
                            <a:t>Activation Function</a:t>
                          </a:r>
                          <a:endParaRPr lang="en-US" sz="2000" dirty="0"/>
                        </a:p>
                      </a:txBody>
                      <a:tcPr anchor="ctr"/>
                    </a:tc>
                    <a:tc>
                      <a:txBody>
                        <a:bodyPr/>
                        <a:lstStyle/>
                        <a:p>
                          <a:pPr marL="0" marR="0" indent="0" algn="ctr" defTabSz="584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000" b="0" i="1" u="none" strike="noStrike" cap="none" spc="0" normalizeH="0" baseline="0" smtClean="0">
                                    <a:ln>
                                      <a:noFill/>
                                    </a:ln>
                                    <a:solidFill>
                                      <a:srgbClr val="000000"/>
                                    </a:solidFill>
                                    <a:effectLst/>
                                    <a:uFillTx/>
                                    <a:latin typeface="Cambria Math" charset="0"/>
                                    <a:ea typeface="Helvetica Neue"/>
                                    <a:cs typeface="Helvetica Neue"/>
                                    <a:sym typeface="Helvetica Neue"/>
                                  </a:rPr>
                                  <m:t>𝐹</m:t>
                                </m:r>
                                <m:d>
                                  <m:dPr>
                                    <m:ctrlPr>
                                      <a:rPr kumimoji="0" lang="en-US" sz="2000" b="0" i="1" u="none" strike="noStrike" cap="none" spc="0" normalizeH="0" baseline="0" smtClean="0">
                                        <a:ln>
                                          <a:noFill/>
                                        </a:ln>
                                        <a:solidFill>
                                          <a:srgbClr val="000000"/>
                                        </a:solidFill>
                                        <a:effectLst/>
                                        <a:uFillTx/>
                                        <a:latin typeface="Cambria Math" charset="0"/>
                                        <a:ea typeface="Helvetica Neue"/>
                                        <a:cs typeface="Helvetica Neue"/>
                                        <a:sym typeface="Helvetica Neue"/>
                                      </a:rPr>
                                    </m:ctrlPr>
                                  </m:dPr>
                                  <m:e>
                                    <m:r>
                                      <a:rPr kumimoji="0" lang="en-US" sz="2000" b="0" i="1" u="none" strike="noStrike" cap="none" spc="0" normalizeH="0" baseline="0" smtClean="0">
                                        <a:ln>
                                          <a:noFill/>
                                        </a:ln>
                                        <a:solidFill>
                                          <a:srgbClr val="000000"/>
                                        </a:solidFill>
                                        <a:effectLst/>
                                        <a:uFillTx/>
                                        <a:latin typeface="Cambria Math" charset="0"/>
                                        <a:ea typeface="Helvetica Neue"/>
                                        <a:cs typeface="Helvetica Neue"/>
                                        <a:sym typeface="Helvetica Neue"/>
                                      </a:rPr>
                                      <m:t>𝑥</m:t>
                                    </m:r>
                                  </m:e>
                                </m:d>
                                <m:r>
                                  <a:rPr kumimoji="0" lang="en-US" sz="2000" b="0" i="1" u="none" strike="noStrike" cap="none" spc="0" normalizeH="0" baseline="0" smtClean="0">
                                    <a:ln>
                                      <a:noFill/>
                                    </a:ln>
                                    <a:solidFill>
                                      <a:srgbClr val="000000"/>
                                    </a:solidFill>
                                    <a:effectLst/>
                                    <a:uFillTx/>
                                    <a:latin typeface="Cambria Math" charset="0"/>
                                    <a:ea typeface="Helvetica Neue"/>
                                    <a:cs typeface="Helvetica Neue"/>
                                    <a:sym typeface="Helvetica Neue"/>
                                  </a:rPr>
                                  <m:t>=</m:t>
                                </m:r>
                                <m:f>
                                  <m:fPr>
                                    <m:ctrlPr>
                                      <a:rPr kumimoji="0" lang="mr-IN" sz="2000" b="0" i="1" u="none" strike="noStrike" cap="none" spc="0" normalizeH="0" baseline="0" smtClean="0">
                                        <a:ln>
                                          <a:noFill/>
                                        </a:ln>
                                        <a:solidFill>
                                          <a:srgbClr val="000000"/>
                                        </a:solidFill>
                                        <a:effectLst/>
                                        <a:uFillTx/>
                                        <a:latin typeface="Cambria Math" charset="0"/>
                                        <a:ea typeface="Helvetica Neue"/>
                                        <a:cs typeface="Helvetica Neue"/>
                                        <a:sym typeface="Helvetica Neue"/>
                                      </a:rPr>
                                    </m:ctrlPr>
                                  </m:fPr>
                                  <m:num>
                                    <m:r>
                                      <a:rPr kumimoji="0" lang="en-US" sz="2000" b="0" i="1" u="none" strike="noStrike" cap="none" spc="0" normalizeH="0" baseline="0" smtClean="0">
                                        <a:ln>
                                          <a:noFill/>
                                        </a:ln>
                                        <a:solidFill>
                                          <a:srgbClr val="000000"/>
                                        </a:solidFill>
                                        <a:effectLst/>
                                        <a:uFillTx/>
                                        <a:latin typeface="Cambria Math" charset="0"/>
                                        <a:ea typeface="Helvetica Neue"/>
                                        <a:cs typeface="Helvetica Neue"/>
                                        <a:sym typeface="Helvetica Neue"/>
                                      </a:rPr>
                                      <m:t>1</m:t>
                                    </m:r>
                                  </m:num>
                                  <m:den>
                                    <m:r>
                                      <a:rPr kumimoji="0" lang="en-US" sz="2000" b="0" i="1" u="none" strike="noStrike" cap="none" spc="0" normalizeH="0" baseline="0" smtClean="0">
                                        <a:ln>
                                          <a:noFill/>
                                        </a:ln>
                                        <a:solidFill>
                                          <a:srgbClr val="000000"/>
                                        </a:solidFill>
                                        <a:effectLst/>
                                        <a:uFillTx/>
                                        <a:latin typeface="Cambria Math" charset="0"/>
                                        <a:ea typeface="Helvetica Neue"/>
                                        <a:cs typeface="Helvetica Neue"/>
                                        <a:sym typeface="Helvetica Neue"/>
                                      </a:rPr>
                                      <m:t>1+</m:t>
                                    </m:r>
                                    <m:sSup>
                                      <m:sSupPr>
                                        <m:ctrlPr>
                                          <a:rPr kumimoji="0" lang="en-US" sz="2000" b="0" i="1" u="none" strike="noStrike" cap="none" spc="0" normalizeH="0" baseline="0" smtClean="0">
                                            <a:ln>
                                              <a:noFill/>
                                            </a:ln>
                                            <a:solidFill>
                                              <a:srgbClr val="000000"/>
                                            </a:solidFill>
                                            <a:effectLst/>
                                            <a:uFillTx/>
                                            <a:latin typeface="Cambria Math" charset="0"/>
                                            <a:ea typeface="Helvetica Neue"/>
                                            <a:cs typeface="Helvetica Neue"/>
                                            <a:sym typeface="Helvetica Neue"/>
                                          </a:rPr>
                                        </m:ctrlPr>
                                      </m:sSupPr>
                                      <m:e>
                                        <m:r>
                                          <a:rPr kumimoji="0" lang="en-US" sz="2000" b="0" i="1" u="none" strike="noStrike" cap="none" spc="0" normalizeH="0" baseline="0" smtClean="0">
                                            <a:ln>
                                              <a:noFill/>
                                            </a:ln>
                                            <a:solidFill>
                                              <a:srgbClr val="000000"/>
                                            </a:solidFill>
                                            <a:effectLst/>
                                            <a:uFillTx/>
                                            <a:latin typeface="Cambria Math" charset="0"/>
                                            <a:ea typeface="Helvetica Neue"/>
                                            <a:cs typeface="Helvetica Neue"/>
                                            <a:sym typeface="Helvetica Neue"/>
                                          </a:rPr>
                                          <m:t>𝑒</m:t>
                                        </m:r>
                                      </m:e>
                                      <m:sup>
                                        <m:r>
                                          <a:rPr kumimoji="0" lang="en-US" sz="2000" b="0" i="1" u="none" strike="noStrike" cap="none" spc="0" normalizeH="0" baseline="0" smtClean="0">
                                            <a:ln>
                                              <a:noFill/>
                                            </a:ln>
                                            <a:solidFill>
                                              <a:srgbClr val="000000"/>
                                            </a:solidFill>
                                            <a:effectLst/>
                                            <a:uFillTx/>
                                            <a:latin typeface="Cambria Math" charset="0"/>
                                            <a:ea typeface="Helvetica Neue"/>
                                            <a:cs typeface="Helvetica Neue"/>
                                            <a:sym typeface="Helvetica Neue"/>
                                          </a:rPr>
                                          <m:t>−</m:t>
                                        </m:r>
                                        <m:r>
                                          <a:rPr kumimoji="0" lang="en-US" sz="2000" b="0" i="1" u="none" strike="noStrike" cap="none" spc="0" normalizeH="0" baseline="0" smtClean="0">
                                            <a:ln>
                                              <a:noFill/>
                                            </a:ln>
                                            <a:solidFill>
                                              <a:srgbClr val="000000"/>
                                            </a:solidFill>
                                            <a:effectLst/>
                                            <a:uFillTx/>
                                            <a:latin typeface="Cambria Math" charset="0"/>
                                            <a:ea typeface="Helvetica Neue"/>
                                            <a:cs typeface="Helvetica Neue"/>
                                            <a:sym typeface="Helvetica Neue"/>
                                          </a:rPr>
                                          <m:t>𝑥</m:t>
                                        </m:r>
                                      </m:sup>
                                    </m:sSup>
                                  </m:den>
                                </m:f>
                              </m:oMath>
                            </m:oMathPara>
                          </a14:m>
                          <a:endParaRPr kumimoji="0" lang="en-US" sz="2000" b="0" i="0" u="none" strike="noStrike" cap="none" spc="0" normalizeH="0" baseline="0" dirty="0">
                            <a:ln>
                              <a:noFill/>
                            </a:ln>
                            <a:solidFill>
                              <a:srgbClr val="000000"/>
                            </a:solidFill>
                            <a:effectLst/>
                            <a:uFillTx/>
                            <a:ea typeface="Helvetica Neue"/>
                            <a:cs typeface="Helvetica Neue"/>
                            <a:sym typeface="Helvetica Neue"/>
                          </a:endParaRPr>
                        </a:p>
                      </a:txBody>
                      <a:tcPr anchor="ctr"/>
                    </a:tc>
                  </a:tr>
                  <a:tr h="628768">
                    <a:tc>
                      <a:txBody>
                        <a:bodyPr/>
                        <a:lstStyle/>
                        <a:p>
                          <a:pPr marL="0" marR="0" indent="0" algn="ctr" defTabSz="584200" rtl="0" eaLnBrk="1" fontAlgn="auto" latinLnBrk="0" hangingPunct="1">
                            <a:lnSpc>
                              <a:spcPct val="100000"/>
                            </a:lnSpc>
                            <a:spcBef>
                              <a:spcPts val="0"/>
                            </a:spcBef>
                            <a:spcAft>
                              <a:spcPts val="0"/>
                            </a:spcAft>
                            <a:buClrTx/>
                            <a:buSzTx/>
                            <a:buFontTx/>
                            <a:buNone/>
                            <a:tabLst/>
                            <a:defRPr/>
                          </a:pPr>
                          <a:r>
                            <a:rPr lang="en-US" sz="2000" dirty="0" smtClean="0"/>
                            <a:t>Loss Function</a:t>
                          </a:r>
                          <a:endParaRPr lang="en-US" sz="2000" dirty="0"/>
                        </a:p>
                      </a:txBody>
                      <a:tcPr anchor="ctr"/>
                    </a:tc>
                    <a:tc>
                      <a:txBody>
                        <a:bodyPr/>
                        <a:lstStyle/>
                        <a:p>
                          <a:pPr marL="0" marR="0" indent="0" algn="ctr" defTabSz="584200" rtl="0" eaLnBrk="1" fontAlgn="auto" latinLnBrk="0" hangingPunct="1">
                            <a:lnSpc>
                              <a:spcPct val="100000"/>
                            </a:lnSpc>
                            <a:spcBef>
                              <a:spcPts val="0"/>
                            </a:spcBef>
                            <a:spcAft>
                              <a:spcPts val="0"/>
                            </a:spcAft>
                            <a:buClrTx/>
                            <a:buSzTx/>
                            <a:buFontTx/>
                            <a:buNone/>
                            <a:tabLst/>
                            <a:defRPr/>
                          </a:pPr>
                          <a:r>
                            <a:rPr kumimoji="0" lang="en-US" sz="2000" b="0" i="0" u="none" strike="noStrike" cap="none" spc="0" normalizeH="0" baseline="0" dirty="0" smtClean="0">
                              <a:ln>
                                <a:noFill/>
                              </a:ln>
                              <a:solidFill>
                                <a:srgbClr val="000000"/>
                              </a:solidFill>
                              <a:effectLst/>
                              <a:uFillTx/>
                              <a:ea typeface="Helvetica Neue"/>
                              <a:cs typeface="Helvetica Neue"/>
                              <a:sym typeface="Helvetica Neue"/>
                            </a:rPr>
                            <a:t>MSE</a:t>
                          </a:r>
                          <a:endParaRPr kumimoji="0" lang="en-US" sz="2000" b="0" i="0" u="none" strike="noStrike" cap="none" spc="0" normalizeH="0" baseline="0" dirty="0">
                            <a:ln>
                              <a:noFill/>
                            </a:ln>
                            <a:solidFill>
                              <a:srgbClr val="000000"/>
                            </a:solidFill>
                            <a:effectLst/>
                            <a:uFillTx/>
                            <a:ea typeface="Helvetica Neue"/>
                            <a:cs typeface="Helvetica Neue"/>
                            <a:sym typeface="Helvetica Neue"/>
                          </a:endParaRPr>
                        </a:p>
                      </a:txBody>
                      <a:tcPr anchor="ctr"/>
                    </a:tc>
                  </a:tr>
                  <a:tr h="820159">
                    <a:tc>
                      <a:txBody>
                        <a:bodyPr/>
                        <a:lstStyle/>
                        <a:p>
                          <a:pPr marL="0" marR="0" indent="0" algn="ctr" defTabSz="584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2000" b="1" i="0" smtClean="0">
                                    <a:solidFill>
                                      <a:schemeClr val="tx1"/>
                                    </a:solidFill>
                                    <a:latin typeface="Cambria Math" charset="0"/>
                                  </a:rPr>
                                  <m:t>𝐲</m:t>
                                </m:r>
                              </m:oMath>
                            </m:oMathPara>
                          </a14:m>
                          <a:endParaRPr lang="en-US" sz="2000" b="1" i="0" dirty="0">
                            <a:solidFill>
                              <a:schemeClr val="tx1"/>
                            </a:solidFill>
                          </a:endParaRPr>
                        </a:p>
                      </a:txBody>
                      <a:tcPr anchor="ctr"/>
                    </a:tc>
                    <a:tc>
                      <a:txBody>
                        <a:bodyPr/>
                        <a:lstStyle/>
                        <a:p>
                          <a:pPr marL="0" marR="0" indent="0" algn="ctr" defTabSz="584200" rtl="0" eaLnBrk="1" fontAlgn="auto" latinLnBrk="0" hangingPunct="1">
                            <a:lnSpc>
                              <a:spcPct val="100000"/>
                            </a:lnSpc>
                            <a:spcBef>
                              <a:spcPts val="0"/>
                            </a:spcBef>
                            <a:spcAft>
                              <a:spcPts val="0"/>
                            </a:spcAft>
                            <a:buClrTx/>
                            <a:buSzTx/>
                            <a:buFontTx/>
                            <a:buNone/>
                            <a:tabLst/>
                            <a:defRPr/>
                          </a:pPr>
                          <a:endParaRPr lang="en-US" sz="2000" b="0" dirty="0">
                            <a:solidFill>
                              <a:schemeClr val="tx1"/>
                            </a:solidFill>
                          </a:endParaRPr>
                        </a:p>
                      </a:txBody>
                      <a:tcPr anchor="ctr"/>
                    </a:tc>
                  </a:tr>
                </a:tbl>
              </a:graphicData>
            </a:graphic>
          </p:graphicFrame>
        </mc:Choice>
        <mc:Fallback xmlns="">
          <p:graphicFrame>
            <p:nvGraphicFramePr>
              <p:cNvPr id="48" name="Table 47"/>
              <p:cNvGraphicFramePr>
                <a:graphicFrameLocks noGrp="1"/>
              </p:cNvGraphicFramePr>
              <p:nvPr>
                <p:extLst>
                  <p:ext uri="{D42A27DB-BD31-4B8C-83A1-F6EECF244321}">
                    <p14:modId xmlns:p14="http://schemas.microsoft.com/office/powerpoint/2010/main" val="1600906070"/>
                  </p:ext>
                </p:extLst>
              </p:nvPr>
            </p:nvGraphicFramePr>
            <p:xfrm>
              <a:off x="7092899" y="2069439"/>
              <a:ext cx="5238242" cy="2159420"/>
            </p:xfrm>
            <a:graphic>
              <a:graphicData uri="http://schemas.openxmlformats.org/drawingml/2006/table">
                <a:tbl>
                  <a:tblPr firstRow="1" bandRow="1">
                    <a:tableStyleId>{5940675A-B579-460E-94D1-54222C63F5DA}</a:tableStyleId>
                  </a:tblPr>
                  <a:tblGrid>
                    <a:gridCol w="2405395"/>
                    <a:gridCol w="2832847"/>
                  </a:tblGrid>
                  <a:tr h="710493">
                    <a:tc>
                      <a:txBody>
                        <a:bodyPr/>
                        <a:lstStyle/>
                        <a:p>
                          <a:r>
                            <a:rPr lang="en-US" sz="2000" dirty="0" smtClean="0"/>
                            <a:t>Activation Function</a:t>
                          </a:r>
                          <a:endParaRPr lang="en-US" sz="2000" dirty="0"/>
                        </a:p>
                      </a:txBody>
                      <a:tcPr anchor="ctr"/>
                    </a:tc>
                    <a:tc>
                      <a:txBody>
                        <a:bodyPr/>
                        <a:lstStyle/>
                        <a:p>
                          <a:endParaRPr lang="en-US"/>
                        </a:p>
                      </a:txBody>
                      <a:tcPr anchor="ctr">
                        <a:blipFill rotWithShape="0">
                          <a:blip r:embed="rId12"/>
                          <a:stretch>
                            <a:fillRect l="-85161" t="-3419" r="-430" b="-205128"/>
                          </a:stretch>
                        </a:blipFill>
                      </a:tcPr>
                    </a:tc>
                  </a:tr>
                  <a:tr h="628768">
                    <a:tc>
                      <a:txBody>
                        <a:bodyPr/>
                        <a:lstStyle/>
                        <a:p>
                          <a:pPr marL="0" marR="0" indent="0" algn="ctr" defTabSz="584200" rtl="0" eaLnBrk="1" fontAlgn="auto" latinLnBrk="0" hangingPunct="1">
                            <a:lnSpc>
                              <a:spcPct val="100000"/>
                            </a:lnSpc>
                            <a:spcBef>
                              <a:spcPts val="0"/>
                            </a:spcBef>
                            <a:spcAft>
                              <a:spcPts val="0"/>
                            </a:spcAft>
                            <a:buClrTx/>
                            <a:buSzTx/>
                            <a:buFontTx/>
                            <a:buNone/>
                            <a:tabLst/>
                            <a:defRPr/>
                          </a:pPr>
                          <a:r>
                            <a:rPr lang="en-US" sz="2000" dirty="0" smtClean="0"/>
                            <a:t>Loss Function</a:t>
                          </a:r>
                          <a:endParaRPr lang="en-US" sz="2000" dirty="0"/>
                        </a:p>
                      </a:txBody>
                      <a:tcPr anchor="ctr"/>
                    </a:tc>
                    <a:tc>
                      <a:txBody>
                        <a:bodyPr/>
                        <a:lstStyle/>
                        <a:p>
                          <a:pPr marL="0" marR="0" indent="0" algn="ctr" defTabSz="584200" rtl="0" eaLnBrk="1" fontAlgn="auto" latinLnBrk="0" hangingPunct="1">
                            <a:lnSpc>
                              <a:spcPct val="100000"/>
                            </a:lnSpc>
                            <a:spcBef>
                              <a:spcPts val="0"/>
                            </a:spcBef>
                            <a:spcAft>
                              <a:spcPts val="0"/>
                            </a:spcAft>
                            <a:buClrTx/>
                            <a:buSzTx/>
                            <a:buFontTx/>
                            <a:buNone/>
                            <a:tabLst/>
                            <a:defRPr/>
                          </a:pPr>
                          <a:r>
                            <a:rPr kumimoji="0" lang="en-US" sz="2000" b="0" i="0" u="none" strike="noStrike" cap="none" spc="0" normalizeH="0" baseline="0" dirty="0" smtClean="0">
                              <a:ln>
                                <a:noFill/>
                              </a:ln>
                              <a:solidFill>
                                <a:srgbClr val="000000"/>
                              </a:solidFill>
                              <a:effectLst/>
                              <a:uFillTx/>
                              <a:ea typeface="Helvetica Neue"/>
                              <a:cs typeface="Helvetica Neue"/>
                              <a:sym typeface="Helvetica Neue"/>
                            </a:rPr>
                            <a:t>MSE</a:t>
                          </a:r>
                          <a:endParaRPr kumimoji="0" lang="en-US" sz="2000" b="0" i="0" u="none" strike="noStrike" cap="none" spc="0" normalizeH="0" baseline="0" dirty="0">
                            <a:ln>
                              <a:noFill/>
                            </a:ln>
                            <a:solidFill>
                              <a:srgbClr val="000000"/>
                            </a:solidFill>
                            <a:effectLst/>
                            <a:uFillTx/>
                            <a:ea typeface="Helvetica Neue"/>
                            <a:cs typeface="Helvetica Neue"/>
                            <a:sym typeface="Helvetica Neue"/>
                          </a:endParaRPr>
                        </a:p>
                      </a:txBody>
                      <a:tcPr anchor="ctr"/>
                    </a:tc>
                  </a:tr>
                  <a:tr h="820159">
                    <a:tc>
                      <a:txBody>
                        <a:bodyPr/>
                        <a:lstStyle/>
                        <a:p>
                          <a:endParaRPr lang="en-US"/>
                        </a:p>
                      </a:txBody>
                      <a:tcPr anchor="ctr">
                        <a:blipFill rotWithShape="0">
                          <a:blip r:embed="rId12"/>
                          <a:stretch>
                            <a:fillRect l="-253" t="-165926" r="-118228" b="-1481"/>
                          </a:stretch>
                        </a:blipFill>
                      </a:tcPr>
                    </a:tc>
                    <a:tc>
                      <a:txBody>
                        <a:bodyPr/>
                        <a:lstStyle/>
                        <a:p>
                          <a:pPr marL="0" marR="0" indent="0" algn="ctr" defTabSz="584200" rtl="0" eaLnBrk="1" fontAlgn="auto" latinLnBrk="0" hangingPunct="1">
                            <a:lnSpc>
                              <a:spcPct val="100000"/>
                            </a:lnSpc>
                            <a:spcBef>
                              <a:spcPts val="0"/>
                            </a:spcBef>
                            <a:spcAft>
                              <a:spcPts val="0"/>
                            </a:spcAft>
                            <a:buClrTx/>
                            <a:buSzTx/>
                            <a:buFontTx/>
                            <a:buNone/>
                            <a:tabLst/>
                            <a:defRPr/>
                          </a:pPr>
                          <a:endParaRPr lang="en-US" sz="2000" b="0" dirty="0">
                            <a:solidFill>
                              <a:schemeClr val="tx1"/>
                            </a:solidFill>
                          </a:endParaRPr>
                        </a:p>
                      </a:txBody>
                      <a:tcPr anchor="ctr"/>
                    </a:tc>
                  </a:tr>
                </a:tbl>
              </a:graphicData>
            </a:graphic>
          </p:graphicFrame>
        </mc:Fallback>
      </mc:AlternateContent>
      <p:sp>
        <p:nvSpPr>
          <p:cNvPr id="50" name="TextBox 49"/>
          <p:cNvSpPr txBox="1"/>
          <p:nvPr/>
        </p:nvSpPr>
        <p:spPr>
          <a:xfrm>
            <a:off x="7791835" y="7433096"/>
            <a:ext cx="3840370"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b="0" dirty="0" smtClean="0">
                <a:solidFill>
                  <a:schemeClr val="tx2"/>
                </a:solidFill>
              </a:rPr>
              <a:t>Training </a:t>
            </a:r>
            <a:r>
              <a:rPr lang="en-US" b="0" smtClean="0">
                <a:solidFill>
                  <a:schemeClr val="tx2"/>
                </a:solidFill>
              </a:rPr>
              <a:t>Loss </a:t>
            </a:r>
            <a:r>
              <a:rPr lang="en-US" smtClean="0">
                <a:solidFill>
                  <a:schemeClr val="tx2"/>
                </a:solidFill>
              </a:rPr>
              <a:t>Decreased!</a:t>
            </a:r>
            <a:endParaRPr kumimoji="0" lang="en-US" sz="2400" i="0" u="none" strike="noStrike" cap="none" spc="0" normalizeH="0" baseline="0" dirty="0">
              <a:ln>
                <a:noFill/>
              </a:ln>
              <a:solidFill>
                <a:schemeClr val="tx2"/>
              </a:solidFill>
              <a:effectLst/>
              <a:uFillTx/>
              <a:sym typeface="Helvetica Neue"/>
            </a:endParaRPr>
          </a:p>
        </p:txBody>
      </p:sp>
      <mc:AlternateContent xmlns:mc="http://schemas.openxmlformats.org/markup-compatibility/2006" xmlns:a14="http://schemas.microsoft.com/office/drawing/2010/main">
        <mc:Choice Requires="a14">
          <p:sp>
            <p:nvSpPr>
              <p:cNvPr id="51" name="Rectangle 50"/>
              <p:cNvSpPr/>
              <p:nvPr/>
            </p:nvSpPr>
            <p:spPr>
              <a:xfrm>
                <a:off x="10178662" y="3372603"/>
                <a:ext cx="1696651" cy="840466"/>
              </a:xfrm>
              <a:prstGeom prst="rect">
                <a:avLst/>
              </a:prstGeom>
            </p:spPr>
            <p:txBody>
              <a:bodyPr wrap="square">
                <a:spAutoFit/>
              </a:bodyPr>
              <a:lstStyle/>
              <a:p>
                <a:pPr hangingPunct="1">
                  <a:defRPr/>
                </a:pPr>
                <a14:m>
                  <m:oMathPara xmlns:m="http://schemas.openxmlformats.org/officeDocument/2006/math">
                    <m:oMathParaPr>
                      <m:jc m:val="centerGroup"/>
                    </m:oMathParaPr>
                    <m:oMath xmlns:m="http://schemas.openxmlformats.org/officeDocument/2006/math">
                      <m:sSub>
                        <m:sSubPr>
                          <m:ctrlPr>
                            <a:rPr lang="en-US" b="0" i="1">
                              <a:solidFill>
                                <a:schemeClr val="tx1"/>
                              </a:solidFill>
                              <a:latin typeface="Cambria Math" charset="0"/>
                            </a:rPr>
                          </m:ctrlPr>
                        </m:sSubPr>
                        <m:e>
                          <m:r>
                            <a:rPr lang="en-US" b="0" i="1">
                              <a:solidFill>
                                <a:schemeClr val="tx1"/>
                              </a:solidFill>
                              <a:latin typeface="Cambria Math" charset="0"/>
                            </a:rPr>
                            <m:t>𝑦</m:t>
                          </m:r>
                        </m:e>
                        <m:sub>
                          <m:r>
                            <a:rPr lang="en-US" b="0" i="1">
                              <a:solidFill>
                                <a:schemeClr val="tx1"/>
                              </a:solidFill>
                              <a:latin typeface="Cambria Math" charset="0"/>
                            </a:rPr>
                            <m:t>1</m:t>
                          </m:r>
                        </m:sub>
                      </m:sSub>
                      <m:r>
                        <a:rPr lang="en-US" b="0" i="1">
                          <a:solidFill>
                            <a:schemeClr val="tx1"/>
                          </a:solidFill>
                          <a:latin typeface="Cambria Math" charset="0"/>
                        </a:rPr>
                        <m:t>=0.9</m:t>
                      </m:r>
                    </m:oMath>
                  </m:oMathPara>
                </a14:m>
                <a:endParaRPr lang="en-US" b="0" dirty="0">
                  <a:solidFill>
                    <a:schemeClr val="tx1"/>
                  </a:solidFill>
                </a:endParaRPr>
              </a:p>
              <a:p>
                <a:pPr hangingPunct="1">
                  <a:defRPr/>
                </a:pPr>
                <a14:m>
                  <m:oMathPara xmlns:m="http://schemas.openxmlformats.org/officeDocument/2006/math">
                    <m:oMathParaPr>
                      <m:jc m:val="centerGroup"/>
                    </m:oMathParaPr>
                    <m:oMath xmlns:m="http://schemas.openxmlformats.org/officeDocument/2006/math">
                      <m:sSub>
                        <m:sSubPr>
                          <m:ctrlPr>
                            <a:rPr lang="en-US" b="0" i="1">
                              <a:solidFill>
                                <a:schemeClr val="tx1"/>
                              </a:solidFill>
                              <a:latin typeface="Cambria Math" charset="0"/>
                            </a:rPr>
                          </m:ctrlPr>
                        </m:sSubPr>
                        <m:e>
                          <m:r>
                            <a:rPr lang="en-US" b="0" i="1">
                              <a:solidFill>
                                <a:schemeClr val="tx1"/>
                              </a:solidFill>
                              <a:latin typeface="Cambria Math" charset="0"/>
                            </a:rPr>
                            <m:t>𝑦</m:t>
                          </m:r>
                        </m:e>
                        <m:sub>
                          <m:r>
                            <a:rPr lang="en-US" b="0" i="1">
                              <a:solidFill>
                                <a:schemeClr val="tx1"/>
                              </a:solidFill>
                              <a:latin typeface="Cambria Math" charset="0"/>
                            </a:rPr>
                            <m:t>2</m:t>
                          </m:r>
                        </m:sub>
                      </m:sSub>
                      <m:r>
                        <a:rPr lang="en-US" b="0" i="1">
                          <a:solidFill>
                            <a:schemeClr val="tx1"/>
                          </a:solidFill>
                          <a:latin typeface="Cambria Math" charset="0"/>
                        </a:rPr>
                        <m:t>=0.1</m:t>
                      </m:r>
                    </m:oMath>
                  </m:oMathPara>
                </a14:m>
                <a:endParaRPr lang="en-US" b="0" dirty="0">
                  <a:solidFill>
                    <a:schemeClr val="tx1"/>
                  </a:solidFill>
                </a:endParaRPr>
              </a:p>
            </p:txBody>
          </p:sp>
        </mc:Choice>
        <mc:Fallback xmlns="">
          <p:sp>
            <p:nvSpPr>
              <p:cNvPr id="51" name="Rectangle 50"/>
              <p:cNvSpPr>
                <a:spLocks noRot="1" noChangeAspect="1" noMove="1" noResize="1" noEditPoints="1" noAdjustHandles="1" noChangeArrowheads="1" noChangeShapeType="1" noTextEdit="1"/>
              </p:cNvSpPr>
              <p:nvPr/>
            </p:nvSpPr>
            <p:spPr>
              <a:xfrm>
                <a:off x="10178662" y="3372603"/>
                <a:ext cx="1696651" cy="840466"/>
              </a:xfrm>
              <a:prstGeom prst="rect">
                <a:avLst/>
              </a:prstGeom>
              <a:blipFill rotWithShape="0">
                <a:blip r:embed="rId13"/>
                <a:stretch>
                  <a:fillRect b="-43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Rectangle 51"/>
              <p:cNvSpPr/>
              <p:nvPr/>
            </p:nvSpPr>
            <p:spPr>
              <a:xfrm>
                <a:off x="8026183" y="4800006"/>
                <a:ext cx="4304958" cy="615874"/>
              </a:xfrm>
              <a:prstGeom prst="rect">
                <a:avLst/>
              </a:prstGeom>
            </p:spPr>
            <p:txBody>
              <a:bodyPr wrap="square">
                <a:spAutoFit/>
              </a:bodyPr>
              <a:lstStyle/>
              <a:p>
                <a:pPr marL="457200" indent="-457200" algn="l" hangingPunct="1">
                  <a:buAutoNum type="arabicPeriod"/>
                  <a:defRPr/>
                </a:pPr>
                <a14:m>
                  <m:oMath xmlns:m="http://schemas.openxmlformats.org/officeDocument/2006/math">
                    <m:sSup>
                      <m:sSupPr>
                        <m:ctrlPr>
                          <a:rPr lang="en-US" b="0" i="1">
                            <a:latin typeface="Cambria Math" charset="0"/>
                          </a:rPr>
                        </m:ctrlPr>
                      </m:sSupPr>
                      <m:e>
                        <m:sSub>
                          <m:sSubPr>
                            <m:ctrlPr>
                              <a:rPr lang="en-US" b="0" i="1">
                                <a:latin typeface="Cambria Math" charset="0"/>
                              </a:rPr>
                            </m:ctrlPr>
                          </m:sSubPr>
                          <m:e>
                            <m:r>
                              <a:rPr lang="en-US" b="0" i="1">
                                <a:latin typeface="Cambria Math" charset="0"/>
                              </a:rPr>
                              <m:t>𝑂</m:t>
                            </m:r>
                          </m:e>
                          <m:sub>
                            <m:r>
                              <a:rPr lang="en-US" b="0" i="1">
                                <a:latin typeface="Cambria Math" charset="0"/>
                              </a:rPr>
                              <m:t>1</m:t>
                            </m:r>
                          </m:sub>
                        </m:sSub>
                      </m:e>
                      <m:sup>
                        <m:r>
                          <a:rPr lang="en-US" b="0" i="1">
                            <a:latin typeface="Cambria Math" charset="0"/>
                          </a:rPr>
                          <m:t>(1)</m:t>
                        </m:r>
                      </m:sup>
                    </m:sSup>
                    <m:r>
                      <a:rPr lang="en-US" b="0" i="1">
                        <a:latin typeface="Cambria Math" charset="0"/>
                      </a:rPr>
                      <m:t>=</m:t>
                    </m:r>
                    <m:f>
                      <m:fPr>
                        <m:ctrlPr>
                          <a:rPr lang="mr-IN" b="0" i="1">
                            <a:latin typeface="Cambria Math" charset="0"/>
                          </a:rPr>
                        </m:ctrlPr>
                      </m:fPr>
                      <m:num>
                        <m:r>
                          <a:rPr lang="en-US" b="0" i="1">
                            <a:latin typeface="Cambria Math" charset="0"/>
                          </a:rPr>
                          <m:t>1</m:t>
                        </m:r>
                      </m:num>
                      <m:den>
                        <m:r>
                          <a:rPr lang="en-US" b="0" i="1">
                            <a:latin typeface="Cambria Math" charset="0"/>
                          </a:rPr>
                          <m:t>1+</m:t>
                        </m:r>
                        <m:sSup>
                          <m:sSupPr>
                            <m:ctrlPr>
                              <a:rPr lang="en-US" b="0" i="1">
                                <a:latin typeface="Cambria Math" charset="0"/>
                              </a:rPr>
                            </m:ctrlPr>
                          </m:sSupPr>
                          <m:e>
                            <m:r>
                              <a:rPr lang="en-US" b="0" i="1">
                                <a:latin typeface="Cambria Math" charset="0"/>
                              </a:rPr>
                              <m:t>𝑒</m:t>
                            </m:r>
                          </m:e>
                          <m:sup>
                            <m:r>
                              <a:rPr lang="en-US" b="0" i="1">
                                <a:latin typeface="Cambria Math" charset="0"/>
                              </a:rPr>
                              <m:t>−0.7022</m:t>
                            </m:r>
                          </m:sup>
                        </m:sSup>
                      </m:den>
                    </m:f>
                    <m:r>
                      <a:rPr lang="en-US" b="0" i="1">
                        <a:latin typeface="Cambria Math" charset="0"/>
                      </a:rPr>
                      <m:t>=0.6687</m:t>
                    </m:r>
                  </m:oMath>
                </a14:m>
                <a:endParaRPr lang="en-US" b="0" dirty="0"/>
              </a:p>
            </p:txBody>
          </p:sp>
        </mc:Choice>
        <mc:Fallback xmlns="">
          <p:sp>
            <p:nvSpPr>
              <p:cNvPr id="52" name="Rectangle 51"/>
              <p:cNvSpPr>
                <a:spLocks noRot="1" noChangeAspect="1" noMove="1" noResize="1" noEditPoints="1" noAdjustHandles="1" noChangeArrowheads="1" noChangeShapeType="1" noTextEdit="1"/>
              </p:cNvSpPr>
              <p:nvPr/>
            </p:nvSpPr>
            <p:spPr>
              <a:xfrm>
                <a:off x="8026183" y="4800006"/>
                <a:ext cx="4304958" cy="615874"/>
              </a:xfrm>
              <a:prstGeom prst="rect">
                <a:avLst/>
              </a:prstGeom>
              <a:blipFill rotWithShape="0">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Rectangle 52"/>
              <p:cNvSpPr/>
              <p:nvPr/>
            </p:nvSpPr>
            <p:spPr>
              <a:xfrm>
                <a:off x="8026183" y="5745866"/>
                <a:ext cx="4304958" cy="615874"/>
              </a:xfrm>
              <a:prstGeom prst="rect">
                <a:avLst/>
              </a:prstGeom>
            </p:spPr>
            <p:txBody>
              <a:bodyPr wrap="square">
                <a:spAutoFit/>
              </a:bodyPr>
              <a:lstStyle/>
              <a:p>
                <a:pPr marL="457200" indent="-457200" algn="l" hangingPunct="1">
                  <a:buFont typeface="+mj-lt"/>
                  <a:buAutoNum type="arabicPeriod" startAt="2"/>
                  <a:defRPr/>
                </a:pPr>
                <a14:m>
                  <m:oMath xmlns:m="http://schemas.openxmlformats.org/officeDocument/2006/math">
                    <m:sSup>
                      <m:sSupPr>
                        <m:ctrlPr>
                          <a:rPr lang="en-US" b="0" i="1">
                            <a:latin typeface="Cambria Math" charset="0"/>
                          </a:rPr>
                        </m:ctrlPr>
                      </m:sSupPr>
                      <m:e>
                        <m:sSub>
                          <m:sSubPr>
                            <m:ctrlPr>
                              <a:rPr lang="en-US" b="0" i="1">
                                <a:latin typeface="Cambria Math" charset="0"/>
                              </a:rPr>
                            </m:ctrlPr>
                          </m:sSubPr>
                          <m:e>
                            <m:r>
                              <a:rPr lang="en-US" b="0" i="1">
                                <a:latin typeface="Cambria Math" charset="0"/>
                              </a:rPr>
                              <m:t>𝑂</m:t>
                            </m:r>
                          </m:e>
                          <m:sub>
                            <m:r>
                              <a:rPr lang="en-US" b="0" i="1">
                                <a:latin typeface="Cambria Math" charset="0"/>
                              </a:rPr>
                              <m:t>2</m:t>
                            </m:r>
                          </m:sub>
                        </m:sSub>
                      </m:e>
                      <m:sup>
                        <m:r>
                          <a:rPr lang="en-US" b="0" i="1">
                            <a:latin typeface="Cambria Math" charset="0"/>
                          </a:rPr>
                          <m:t>(1)</m:t>
                        </m:r>
                      </m:sup>
                    </m:sSup>
                    <m:r>
                      <a:rPr lang="en-US" b="0" i="1">
                        <a:latin typeface="Cambria Math" charset="0"/>
                      </a:rPr>
                      <m:t>=</m:t>
                    </m:r>
                    <m:f>
                      <m:fPr>
                        <m:ctrlPr>
                          <a:rPr lang="mr-IN" b="0" i="1">
                            <a:latin typeface="Cambria Math" charset="0"/>
                          </a:rPr>
                        </m:ctrlPr>
                      </m:fPr>
                      <m:num>
                        <m:r>
                          <a:rPr lang="en-US" b="0" i="1">
                            <a:latin typeface="Cambria Math" charset="0"/>
                          </a:rPr>
                          <m:t>1</m:t>
                        </m:r>
                      </m:num>
                      <m:den>
                        <m:r>
                          <a:rPr lang="en-US" b="0" i="1">
                            <a:latin typeface="Cambria Math" charset="0"/>
                          </a:rPr>
                          <m:t>1+</m:t>
                        </m:r>
                        <m:sSup>
                          <m:sSupPr>
                            <m:ctrlPr>
                              <a:rPr lang="en-US" b="0" i="1">
                                <a:latin typeface="Cambria Math" charset="0"/>
                              </a:rPr>
                            </m:ctrlPr>
                          </m:sSupPr>
                          <m:e>
                            <m:r>
                              <a:rPr lang="en-US" b="0" i="1">
                                <a:latin typeface="Cambria Math" charset="0"/>
                              </a:rPr>
                              <m:t>𝑒</m:t>
                            </m:r>
                          </m:e>
                          <m:sup>
                            <m:r>
                              <a:rPr lang="en-US" b="0" i="1">
                                <a:latin typeface="Cambria Math" charset="0"/>
                              </a:rPr>
                              <m:t>−0.8622</m:t>
                            </m:r>
                          </m:sup>
                        </m:sSup>
                      </m:den>
                    </m:f>
                    <m:r>
                      <a:rPr lang="en-US" b="0" i="1">
                        <a:latin typeface="Cambria Math" charset="0"/>
                      </a:rPr>
                      <m:t>=0.7031</m:t>
                    </m:r>
                  </m:oMath>
                </a14:m>
                <a:endParaRPr lang="en-US" b="0" dirty="0"/>
              </a:p>
            </p:txBody>
          </p:sp>
        </mc:Choice>
        <mc:Fallback xmlns="">
          <p:sp>
            <p:nvSpPr>
              <p:cNvPr id="53" name="Rectangle 52"/>
              <p:cNvSpPr>
                <a:spLocks noRot="1" noChangeAspect="1" noMove="1" noResize="1" noEditPoints="1" noAdjustHandles="1" noChangeArrowheads="1" noChangeShapeType="1" noTextEdit="1"/>
              </p:cNvSpPr>
              <p:nvPr/>
            </p:nvSpPr>
            <p:spPr>
              <a:xfrm>
                <a:off x="8026183" y="5745866"/>
                <a:ext cx="4304958" cy="615874"/>
              </a:xfrm>
              <a:prstGeom prst="rect">
                <a:avLst/>
              </a:prstGeom>
              <a:blipFill rotWithShape="0">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Rectangle 53"/>
              <p:cNvSpPr/>
              <p:nvPr/>
            </p:nvSpPr>
            <p:spPr>
              <a:xfrm>
                <a:off x="8026183" y="6698873"/>
                <a:ext cx="4304958" cy="476990"/>
              </a:xfrm>
              <a:prstGeom prst="rect">
                <a:avLst/>
              </a:prstGeom>
            </p:spPr>
            <p:txBody>
              <a:bodyPr wrap="square">
                <a:spAutoFit/>
              </a:bodyPr>
              <a:lstStyle/>
              <a:p>
                <a:pPr marL="457200" indent="-457200" algn="l" hangingPunct="1">
                  <a:buFont typeface="+mj-lt"/>
                  <a:buAutoNum type="arabicPeriod" startAt="3"/>
                  <a:defRPr/>
                </a:pPr>
                <a14:m>
                  <m:oMath xmlns:m="http://schemas.openxmlformats.org/officeDocument/2006/math">
                    <m:sSup>
                      <m:sSupPr>
                        <m:ctrlPr>
                          <a:rPr lang="en-US" b="0" i="1">
                            <a:latin typeface="Cambria Math" charset="0"/>
                          </a:rPr>
                        </m:ctrlPr>
                      </m:sSupPr>
                      <m:e>
                        <m:r>
                          <a:rPr lang="en-US" b="0" i="1">
                            <a:latin typeface="Cambria Math" charset="0"/>
                          </a:rPr>
                          <m:t>𝐿𝑜𝑠𝑠</m:t>
                        </m:r>
                      </m:e>
                      <m:sup>
                        <m:r>
                          <a:rPr lang="en-US" b="0" i="1">
                            <a:latin typeface="Cambria Math" charset="0"/>
                          </a:rPr>
                          <m:t>(1)</m:t>
                        </m:r>
                      </m:sup>
                    </m:sSup>
                    <m:r>
                      <a:rPr lang="en-US" b="0" i="1">
                        <a:latin typeface="Cambria Math" charset="0"/>
                      </a:rPr>
                      <m:t>=0.2086</m:t>
                    </m:r>
                  </m:oMath>
                </a14:m>
                <a:endParaRPr lang="en-US" b="0" dirty="0"/>
              </a:p>
            </p:txBody>
          </p:sp>
        </mc:Choice>
        <mc:Fallback xmlns="">
          <p:sp>
            <p:nvSpPr>
              <p:cNvPr id="54" name="Rectangle 53"/>
              <p:cNvSpPr>
                <a:spLocks noRot="1" noChangeAspect="1" noMove="1" noResize="1" noEditPoints="1" noAdjustHandles="1" noChangeArrowheads="1" noChangeShapeType="1" noTextEdit="1"/>
              </p:cNvSpPr>
              <p:nvPr/>
            </p:nvSpPr>
            <p:spPr>
              <a:xfrm>
                <a:off x="8026183" y="6698873"/>
                <a:ext cx="4304958" cy="476990"/>
              </a:xfrm>
              <a:prstGeom prst="rect">
                <a:avLst/>
              </a:prstGeom>
              <a:blipFill rotWithShape="0">
                <a:blip r:embed="rId16"/>
                <a:stretch>
                  <a:fillRect/>
                </a:stretch>
              </a:blipFill>
            </p:spPr>
            <p:txBody>
              <a:bodyPr/>
              <a:lstStyle/>
              <a:p>
                <a:r>
                  <a:rPr lang="en-US">
                    <a:noFill/>
                  </a:rPr>
                  <a:t> </a:t>
                </a:r>
              </a:p>
            </p:txBody>
          </p:sp>
        </mc:Fallback>
      </mc:AlternateContent>
      <p:sp>
        <p:nvSpPr>
          <p:cNvPr id="37" name="Rectangle"/>
          <p:cNvSpPr/>
          <p:nvPr/>
        </p:nvSpPr>
        <p:spPr>
          <a:xfrm>
            <a:off x="0" y="9290815"/>
            <a:ext cx="12032643" cy="462785"/>
          </a:xfrm>
          <a:prstGeom prst="rect">
            <a:avLst/>
          </a:prstGeom>
          <a:solidFill>
            <a:srgbClr val="003D7C"/>
          </a:solidFill>
          <a:ln w="12700">
            <a:miter lim="400000"/>
          </a:ln>
        </p:spPr>
        <p:txBody>
          <a:bodyPr lIns="50800" tIns="50800" rIns="50800" bIns="50800" anchor="b">
            <a:normAutofit fontScale="32500" lnSpcReduction="20000"/>
          </a:bodyPr>
          <a:lstStyle/>
          <a:p>
            <a:pPr lvl="2" algn="l">
              <a:defRPr sz="8000" b="0">
                <a:solidFill>
                  <a:srgbClr val="FFFFFF"/>
                </a:solidFill>
                <a:latin typeface="+mn-lt"/>
                <a:ea typeface="+mn-ea"/>
                <a:cs typeface="+mn-cs"/>
                <a:sym typeface="Helvetica Neue Medium"/>
              </a:defRPr>
            </a:pPr>
            <a:endParaRPr/>
          </a:p>
        </p:txBody>
      </p:sp>
      <p:sp>
        <p:nvSpPr>
          <p:cNvPr id="2" name="Slide Number Placeholder 1"/>
          <p:cNvSpPr>
            <a:spLocks noGrp="1"/>
          </p:cNvSpPr>
          <p:nvPr>
            <p:ph type="sldNum" sz="quarter" idx="2"/>
          </p:nvPr>
        </p:nvSpPr>
        <p:spPr/>
        <p:txBody>
          <a:bodyPr/>
          <a:lstStyle/>
          <a:p>
            <a:fld id="{86CB4B4D-7CA3-9044-876B-883B54F8677D}" type="slidenum">
              <a:rPr lang="uk-UA" smtClean="0"/>
              <a:t>14</a:t>
            </a:fld>
            <a:endParaRPr lang="uk-UA"/>
          </a:p>
        </p:txBody>
      </p:sp>
    </p:spTree>
    <p:extLst>
      <p:ext uri="{BB962C8B-B14F-4D97-AF65-F5344CB8AC3E}">
        <p14:creationId xmlns:p14="http://schemas.microsoft.com/office/powerpoint/2010/main" val="76597738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52">
                                            <p:txEl>
                                              <p:pRg st="0" end="0"/>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53">
                                            <p:txEl>
                                              <p:pRg st="0" end="0"/>
                                            </p:txEl>
                                          </p:spTgt>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grpId="0" nodeType="afterEffect">
                                  <p:stCondLst>
                                    <p:cond delay="0"/>
                                  </p:stCondLst>
                                  <p:childTnLst>
                                    <p:set>
                                      <p:cBhvr>
                                        <p:cTn id="12" dur="1" fill="hold">
                                          <p:stCondLst>
                                            <p:cond delay="0"/>
                                          </p:stCondLst>
                                        </p:cTn>
                                        <p:tgtEl>
                                          <p:spTgt spid="5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build="p"/>
      <p:bldP spid="53" grpId="0" build="p"/>
      <p:bldP spid="54"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 name="Neural Network Concepts"/>
          <p:cNvSpPr txBox="1">
            <a:spLocks noGrp="1"/>
          </p:cNvSpPr>
          <p:nvPr>
            <p:ph type="ctrTitle"/>
          </p:nvPr>
        </p:nvSpPr>
        <p:spPr>
          <a:xfrm>
            <a:off x="0" y="810"/>
            <a:ext cx="13004801" cy="763554"/>
          </a:xfrm>
          <a:prstGeom prst="rect">
            <a:avLst/>
          </a:prstGeom>
          <a:solidFill>
            <a:srgbClr val="003D7C"/>
          </a:solidFill>
        </p:spPr>
        <p:txBody>
          <a:bodyPr/>
          <a:lstStyle/>
          <a:p>
            <a:pPr lvl="2" algn="l">
              <a:defRPr sz="4000">
                <a:solidFill>
                  <a:srgbClr val="FFFFFF"/>
                </a:solidFill>
              </a:defRPr>
            </a:pPr>
            <a:r>
              <a:rPr lang="en-US" dirty="0" smtClean="0"/>
              <a:t>Convolutional Neural Networks</a:t>
            </a:r>
            <a:endParaRPr dirty="0"/>
          </a:p>
        </p:txBody>
      </p:sp>
      <p:sp>
        <p:nvSpPr>
          <p:cNvPr id="54" name="Image Source:…"/>
          <p:cNvSpPr txBox="1"/>
          <p:nvPr/>
        </p:nvSpPr>
        <p:spPr>
          <a:xfrm>
            <a:off x="704044" y="8662566"/>
            <a:ext cx="6633178" cy="59372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a:bodyPr>
          <a:lstStyle/>
          <a:p>
            <a:pPr algn="l">
              <a:defRPr sz="1000" b="0">
                <a:solidFill>
                  <a:srgbClr val="929292"/>
                </a:solidFill>
              </a:defRPr>
            </a:pPr>
            <a:r>
              <a:rPr sz="1000" dirty="0">
                <a:solidFill>
                  <a:schemeClr val="bg2"/>
                </a:solidFill>
              </a:rPr>
              <a:t>Image Source: </a:t>
            </a:r>
          </a:p>
          <a:p>
            <a:pPr algn="l"/>
            <a:r>
              <a:rPr sz="1000" b="0" dirty="0" smtClean="0">
                <a:solidFill>
                  <a:schemeClr val="bg2"/>
                </a:solidFill>
              </a:rPr>
              <a:t>[1] </a:t>
            </a:r>
            <a:r>
              <a:rPr lang="en-US" sz="1000" b="0" dirty="0">
                <a:solidFill>
                  <a:schemeClr val="bg2"/>
                </a:solidFill>
              </a:rPr>
              <a:t>CNN image pipeline. Adapted from "Deep Convolutional Neural Networks for Image Classification: A Comprehensive Review" by </a:t>
            </a:r>
            <a:r>
              <a:rPr lang="en-US" sz="1000" b="0" dirty="0" err="1">
                <a:solidFill>
                  <a:schemeClr val="bg2"/>
                </a:solidFill>
              </a:rPr>
              <a:t>Rawat</a:t>
            </a:r>
            <a:r>
              <a:rPr lang="en-US" sz="1000" b="0" dirty="0">
                <a:solidFill>
                  <a:schemeClr val="bg2"/>
                </a:solidFill>
              </a:rPr>
              <a:t> and Wang, 2017, </a:t>
            </a:r>
            <a:r>
              <a:rPr lang="en-US" sz="1000" b="0" i="1" dirty="0">
                <a:solidFill>
                  <a:schemeClr val="bg2"/>
                </a:solidFill>
              </a:rPr>
              <a:t>Neural </a:t>
            </a:r>
            <a:r>
              <a:rPr lang="en-US" sz="1000" b="0" i="1" dirty="0" smtClean="0">
                <a:solidFill>
                  <a:schemeClr val="bg2"/>
                </a:solidFill>
              </a:rPr>
              <a:t>Computation</a:t>
            </a:r>
            <a:r>
              <a:rPr lang="en-US" sz="1000" b="0" dirty="0">
                <a:solidFill>
                  <a:schemeClr val="bg2"/>
                </a:solidFill>
              </a:rPr>
              <a:t>. </a:t>
            </a:r>
          </a:p>
          <a:p>
            <a:pPr algn="l">
              <a:defRPr sz="1000" b="0">
                <a:solidFill>
                  <a:srgbClr val="929292"/>
                </a:solidFill>
              </a:defRPr>
            </a:pPr>
            <a:endParaRPr sz="1000" dirty="0">
              <a:solidFill>
                <a:schemeClr val="bg2"/>
              </a:solidFill>
            </a:endParaRPr>
          </a:p>
        </p:txBody>
      </p:sp>
      <p:grpSp>
        <p:nvGrpSpPr>
          <p:cNvPr id="8" name="Group 7"/>
          <p:cNvGrpSpPr>
            <a:grpSpLocks noChangeAspect="1"/>
          </p:cNvGrpSpPr>
          <p:nvPr/>
        </p:nvGrpSpPr>
        <p:grpSpPr>
          <a:xfrm>
            <a:off x="704044" y="2646795"/>
            <a:ext cx="11692431" cy="4128077"/>
            <a:chOff x="1329136" y="3436038"/>
            <a:chExt cx="10516500" cy="3712908"/>
          </a:xfrm>
        </p:grpSpPr>
        <p:pic>
          <p:nvPicPr>
            <p:cNvPr id="3" name="Picture 2"/>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329136" y="3470564"/>
              <a:ext cx="10284244" cy="3678382"/>
            </a:xfrm>
            <a:prstGeom prst="rect">
              <a:avLst/>
            </a:prstGeom>
          </p:spPr>
        </p:pic>
        <p:sp>
          <p:nvSpPr>
            <p:cNvPr id="55" name="Rectangle 54"/>
            <p:cNvSpPr/>
            <p:nvPr/>
          </p:nvSpPr>
          <p:spPr>
            <a:xfrm>
              <a:off x="1329136" y="3436038"/>
              <a:ext cx="6193882" cy="30469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6" name="Rectangle 55"/>
            <p:cNvSpPr/>
            <p:nvPr/>
          </p:nvSpPr>
          <p:spPr>
            <a:xfrm>
              <a:off x="1329136" y="3740728"/>
              <a:ext cx="5187194" cy="265108"/>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7" name="Rectangle 56"/>
            <p:cNvSpPr/>
            <p:nvPr/>
          </p:nvSpPr>
          <p:spPr>
            <a:xfrm>
              <a:off x="9066900" y="3436038"/>
              <a:ext cx="2778736" cy="270164"/>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grpSp>
      <p:sp>
        <p:nvSpPr>
          <p:cNvPr id="58" name="Sigmoid"/>
          <p:cNvSpPr txBox="1"/>
          <p:nvPr/>
        </p:nvSpPr>
        <p:spPr>
          <a:xfrm>
            <a:off x="3015745" y="2791290"/>
            <a:ext cx="2263065" cy="564257"/>
          </a:xfrm>
          <a:prstGeom prst="rect">
            <a:avLst/>
          </a:prstGeom>
          <a:ln w="12700">
            <a:miter lim="400000"/>
          </a:ln>
          <a:extLst>
            <a:ext uri="{C572A759-6A51-4108-AA02-DFA0A04FC94B}">
              <ma14:wrappingTextBoxFlag xmlns:ma14="http://schemas.microsoft.com/office/mac/drawingml/2011/main" val="1"/>
            </a:ext>
          </a:extLst>
        </p:spPr>
        <p:txBody>
          <a:bodyPr wrap="square" lIns="50800" tIns="50800" rIns="50800" bIns="50800" anchor="ctr">
            <a:spAutoFit/>
          </a:bodyPr>
          <a:lstStyle>
            <a:lvl1pPr>
              <a:defRPr sz="4000" b="0">
                <a:latin typeface="+mn-lt"/>
                <a:ea typeface="+mn-ea"/>
                <a:cs typeface="+mn-cs"/>
                <a:sym typeface="Helvetica Neue Medium"/>
              </a:defRPr>
            </a:lvl1pPr>
          </a:lstStyle>
          <a:p>
            <a:r>
              <a:rPr lang="en-US" sz="3000" dirty="0" smtClean="0"/>
              <a:t>Convolution</a:t>
            </a:r>
            <a:endParaRPr sz="3000" dirty="0"/>
          </a:p>
        </p:txBody>
      </p:sp>
      <p:sp>
        <p:nvSpPr>
          <p:cNvPr id="59" name="Sigmoid"/>
          <p:cNvSpPr txBox="1"/>
          <p:nvPr/>
        </p:nvSpPr>
        <p:spPr>
          <a:xfrm>
            <a:off x="5051066" y="4906373"/>
            <a:ext cx="2263065" cy="564257"/>
          </a:xfrm>
          <a:prstGeom prst="rect">
            <a:avLst/>
          </a:prstGeom>
          <a:ln w="12700">
            <a:miter lim="400000"/>
          </a:ln>
          <a:extLst>
            <a:ext uri="{C572A759-6A51-4108-AA02-DFA0A04FC94B}">
              <ma14:wrappingTextBoxFlag xmlns:ma14="http://schemas.microsoft.com/office/mac/drawingml/2011/main" val="1"/>
            </a:ext>
          </a:extLst>
        </p:spPr>
        <p:txBody>
          <a:bodyPr wrap="square" lIns="50800" tIns="50800" rIns="50800" bIns="50800" anchor="ctr">
            <a:spAutoFit/>
          </a:bodyPr>
          <a:lstStyle>
            <a:lvl1pPr>
              <a:defRPr sz="4000" b="0">
                <a:latin typeface="+mn-lt"/>
                <a:ea typeface="+mn-ea"/>
                <a:cs typeface="+mn-cs"/>
                <a:sym typeface="Helvetica Neue Medium"/>
              </a:defRPr>
            </a:lvl1pPr>
          </a:lstStyle>
          <a:p>
            <a:r>
              <a:rPr lang="en-US" sz="3000" dirty="0" smtClean="0"/>
              <a:t>Pooling</a:t>
            </a:r>
            <a:endParaRPr sz="3000" dirty="0"/>
          </a:p>
        </p:txBody>
      </p:sp>
      <p:sp>
        <p:nvSpPr>
          <p:cNvPr id="12" name="Rectangle"/>
          <p:cNvSpPr/>
          <p:nvPr/>
        </p:nvSpPr>
        <p:spPr>
          <a:xfrm>
            <a:off x="0" y="9290815"/>
            <a:ext cx="12032643" cy="462785"/>
          </a:xfrm>
          <a:prstGeom prst="rect">
            <a:avLst/>
          </a:prstGeom>
          <a:solidFill>
            <a:srgbClr val="003D7C"/>
          </a:solidFill>
          <a:ln w="12700">
            <a:miter lim="400000"/>
          </a:ln>
        </p:spPr>
        <p:txBody>
          <a:bodyPr lIns="50800" tIns="50800" rIns="50800" bIns="50800" anchor="b">
            <a:normAutofit fontScale="32500" lnSpcReduction="20000"/>
          </a:bodyPr>
          <a:lstStyle/>
          <a:p>
            <a:pPr lvl="2" algn="l">
              <a:defRPr sz="8000" b="0">
                <a:solidFill>
                  <a:srgbClr val="FFFFFF"/>
                </a:solidFill>
                <a:latin typeface="+mn-lt"/>
                <a:ea typeface="+mn-ea"/>
                <a:cs typeface="+mn-cs"/>
                <a:sym typeface="Helvetica Neue Medium"/>
              </a:defRPr>
            </a:pPr>
            <a:endParaRPr/>
          </a:p>
        </p:txBody>
      </p:sp>
      <p:sp>
        <p:nvSpPr>
          <p:cNvPr id="2" name="Slide Number Placeholder 1"/>
          <p:cNvSpPr>
            <a:spLocks noGrp="1"/>
          </p:cNvSpPr>
          <p:nvPr>
            <p:ph type="sldNum" sz="quarter" idx="2"/>
          </p:nvPr>
        </p:nvSpPr>
        <p:spPr/>
        <p:txBody>
          <a:bodyPr/>
          <a:lstStyle/>
          <a:p>
            <a:fld id="{86CB4B4D-7CA3-9044-876B-883B54F8677D}" type="slidenum">
              <a:rPr lang="uk-UA" smtClean="0"/>
              <a:t>15</a:t>
            </a:fld>
            <a:endParaRPr lang="uk-UA"/>
          </a:p>
        </p:txBody>
      </p:sp>
    </p:spTree>
    <p:extLst>
      <p:ext uri="{BB962C8B-B14F-4D97-AF65-F5344CB8AC3E}">
        <p14:creationId xmlns:p14="http://schemas.microsoft.com/office/powerpoint/2010/main" val="735655391"/>
      </p:ext>
    </p:extLst>
  </p:cSld>
  <p:clrMapOvr>
    <a:masterClrMapping/>
  </p:clrMapOvr>
  <p:transition spd="med"/>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 name="Neural Network Concepts"/>
          <p:cNvSpPr txBox="1">
            <a:spLocks noGrp="1"/>
          </p:cNvSpPr>
          <p:nvPr>
            <p:ph type="ctrTitle"/>
          </p:nvPr>
        </p:nvSpPr>
        <p:spPr>
          <a:xfrm>
            <a:off x="0" y="810"/>
            <a:ext cx="13004801" cy="763554"/>
          </a:xfrm>
          <a:prstGeom prst="rect">
            <a:avLst/>
          </a:prstGeom>
          <a:solidFill>
            <a:srgbClr val="003D7C"/>
          </a:solidFill>
        </p:spPr>
        <p:txBody>
          <a:bodyPr/>
          <a:lstStyle/>
          <a:p>
            <a:pPr lvl="2" algn="l">
              <a:defRPr sz="4000">
                <a:solidFill>
                  <a:srgbClr val="FFFFFF"/>
                </a:solidFill>
              </a:defRPr>
            </a:pPr>
            <a:r>
              <a:rPr lang="en-US" dirty="0" smtClean="0"/>
              <a:t>Convolutional Neural Networks</a:t>
            </a:r>
            <a:endParaRPr dirty="0"/>
          </a:p>
        </p:txBody>
      </p:sp>
      <p:pic>
        <p:nvPicPr>
          <p:cNvPr id="5" name="Picture 4"/>
          <p:cNvPicPr>
            <a:picLocks noChangeAspect="1"/>
          </p:cNvPicPr>
          <p:nvPr/>
        </p:nvPicPr>
        <p:blipFill rotWithShape="1">
          <a:blip r:embed="rId3" cstate="screen">
            <a:extLst>
              <a:ext uri="{28A0092B-C50C-407E-A947-70E740481C1C}">
                <a14:useLocalDpi xmlns:a14="http://schemas.microsoft.com/office/drawing/2010/main"/>
              </a:ext>
            </a:extLst>
          </a:blip>
          <a:srcRect l="8872" r="14058"/>
          <a:stretch/>
        </p:blipFill>
        <p:spPr>
          <a:xfrm>
            <a:off x="1245419" y="1181683"/>
            <a:ext cx="3949276" cy="4094618"/>
          </a:xfrm>
          <a:prstGeom prst="rect">
            <a:avLst/>
          </a:prstGeom>
        </p:spPr>
      </p:pic>
      <p:sp>
        <p:nvSpPr>
          <p:cNvPr id="13" name="Sigmoid"/>
          <p:cNvSpPr txBox="1"/>
          <p:nvPr/>
        </p:nvSpPr>
        <p:spPr>
          <a:xfrm>
            <a:off x="708277" y="5634419"/>
            <a:ext cx="5023558" cy="718145"/>
          </a:xfrm>
          <a:prstGeom prst="rect">
            <a:avLst/>
          </a:prstGeom>
          <a:ln w="12700">
            <a:miter lim="400000"/>
          </a:ln>
          <a:extLst>
            <a:ext uri="{C572A759-6A51-4108-AA02-DFA0A04FC94B}">
              <ma14:wrappingTextBoxFlag xmlns:ma14="http://schemas.microsoft.com/office/mac/drawingml/2011/main" val="1"/>
            </a:ext>
          </a:extLst>
        </p:spPr>
        <p:txBody>
          <a:bodyPr wrap="square" lIns="50800" tIns="50800" rIns="50800" bIns="50800" anchor="ctr">
            <a:spAutoFit/>
          </a:bodyPr>
          <a:lstStyle>
            <a:lvl1pPr>
              <a:defRPr sz="4000" b="0">
                <a:latin typeface="+mn-lt"/>
                <a:ea typeface="+mn-ea"/>
                <a:cs typeface="+mn-cs"/>
                <a:sym typeface="Helvetica Neue Medium"/>
              </a:defRPr>
            </a:lvl1pPr>
          </a:lstStyle>
          <a:p>
            <a:r>
              <a:rPr lang="en-US" dirty="0" smtClean="0"/>
              <a:t>Convolution</a:t>
            </a:r>
            <a:endParaRPr dirty="0"/>
          </a:p>
        </p:txBody>
      </p:sp>
      <p:sp>
        <p:nvSpPr>
          <p:cNvPr id="15" name="Line"/>
          <p:cNvSpPr/>
          <p:nvPr/>
        </p:nvSpPr>
        <p:spPr>
          <a:xfrm flipH="1">
            <a:off x="6535057" y="1252960"/>
            <a:ext cx="9294" cy="7575961"/>
          </a:xfrm>
          <a:prstGeom prst="line">
            <a:avLst/>
          </a:prstGeom>
          <a:ln w="25400">
            <a:solidFill>
              <a:srgbClr val="D5D5D5"/>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6" name="TextBox 15"/>
          <p:cNvSpPr txBox="1"/>
          <p:nvPr/>
        </p:nvSpPr>
        <p:spPr>
          <a:xfrm>
            <a:off x="874865" y="6931027"/>
            <a:ext cx="4690381" cy="14875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sz="3000" b="0" dirty="0" smtClean="0">
                <a:solidFill>
                  <a:schemeClr val="tx2"/>
                </a:solidFill>
              </a:rPr>
              <a:t>Kernel: Feature Identifiers</a:t>
            </a:r>
          </a:p>
          <a:p>
            <a:pPr marL="0" marR="0" indent="0" algn="ctr" defTabSz="584200" rtl="0" fontAlgn="auto" latinLnBrk="0" hangingPunct="0">
              <a:lnSpc>
                <a:spcPct val="100000"/>
              </a:lnSpc>
              <a:spcBef>
                <a:spcPts val="0"/>
              </a:spcBef>
              <a:spcAft>
                <a:spcPts val="0"/>
              </a:spcAft>
              <a:buClrTx/>
              <a:buSzTx/>
              <a:buFontTx/>
              <a:buNone/>
              <a:tabLst/>
            </a:pPr>
            <a:r>
              <a:rPr lang="en-US" sz="3000" b="0" dirty="0" smtClean="0">
                <a:solidFill>
                  <a:schemeClr val="tx2"/>
                </a:solidFill>
              </a:rPr>
              <a:t>Output: Feature Map</a:t>
            </a:r>
          </a:p>
          <a:p>
            <a:pPr marL="0" marR="0" indent="0" algn="ctr" defTabSz="584200" rtl="0" fontAlgn="auto" latinLnBrk="0" hangingPunct="0">
              <a:lnSpc>
                <a:spcPct val="100000"/>
              </a:lnSpc>
              <a:spcBef>
                <a:spcPts val="0"/>
              </a:spcBef>
              <a:spcAft>
                <a:spcPts val="0"/>
              </a:spcAft>
              <a:buClrTx/>
              <a:buSzTx/>
              <a:buFontTx/>
              <a:buNone/>
              <a:tabLst/>
            </a:pPr>
            <a:r>
              <a:rPr lang="en-US" sz="3000" dirty="0" smtClean="0">
                <a:solidFill>
                  <a:schemeClr val="tx2"/>
                </a:solidFill>
              </a:rPr>
              <a:t>Translational Invariance</a:t>
            </a:r>
            <a:endParaRPr kumimoji="0" lang="en-US" sz="3000" i="0" u="none" strike="noStrike" cap="none" spc="0" normalizeH="0" baseline="0" dirty="0">
              <a:ln>
                <a:noFill/>
              </a:ln>
              <a:solidFill>
                <a:schemeClr val="tx2"/>
              </a:solidFill>
              <a:effectLst/>
              <a:uFillTx/>
              <a:sym typeface="Helvetica Neue"/>
            </a:endParaRPr>
          </a:p>
        </p:txBody>
      </p:sp>
      <p:sp>
        <p:nvSpPr>
          <p:cNvPr id="18" name="Image Source:…"/>
          <p:cNvSpPr txBox="1"/>
          <p:nvPr/>
        </p:nvSpPr>
        <p:spPr>
          <a:xfrm>
            <a:off x="704044" y="8662566"/>
            <a:ext cx="7077688" cy="59372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92500" lnSpcReduction="20000"/>
          </a:bodyPr>
          <a:lstStyle/>
          <a:p>
            <a:pPr algn="l">
              <a:defRPr sz="1000" b="0">
                <a:solidFill>
                  <a:srgbClr val="929292"/>
                </a:solidFill>
              </a:defRPr>
            </a:pPr>
            <a:r>
              <a:rPr sz="1000" dirty="0">
                <a:solidFill>
                  <a:schemeClr val="bg2"/>
                </a:solidFill>
              </a:rPr>
              <a:t>Image Source: </a:t>
            </a:r>
          </a:p>
          <a:p>
            <a:pPr algn="l"/>
            <a:r>
              <a:rPr sz="1000" b="0" dirty="0" smtClean="0">
                <a:solidFill>
                  <a:schemeClr val="bg2"/>
                </a:solidFill>
              </a:rPr>
              <a:t>[1] </a:t>
            </a:r>
            <a:r>
              <a:rPr lang="en-US" sz="1000" b="0" dirty="0">
                <a:solidFill>
                  <a:schemeClr val="bg2"/>
                </a:solidFill>
              </a:rPr>
              <a:t>Convolution layer. Adapted from "Deep Learning" by </a:t>
            </a:r>
            <a:r>
              <a:rPr lang="en-US" sz="1000" b="0" dirty="0" err="1">
                <a:solidFill>
                  <a:schemeClr val="bg2"/>
                </a:solidFill>
              </a:rPr>
              <a:t>Goodfellow</a:t>
            </a:r>
            <a:r>
              <a:rPr lang="en-US" sz="1000" b="0" dirty="0">
                <a:solidFill>
                  <a:schemeClr val="bg2"/>
                </a:solidFill>
              </a:rPr>
              <a:t> et al., 2016, </a:t>
            </a:r>
            <a:r>
              <a:rPr lang="en-US" sz="1000" b="0" i="1" dirty="0">
                <a:solidFill>
                  <a:schemeClr val="bg2"/>
                </a:solidFill>
              </a:rPr>
              <a:t>MIT Press</a:t>
            </a:r>
            <a:r>
              <a:rPr lang="en-US" sz="1000" b="0" dirty="0">
                <a:solidFill>
                  <a:schemeClr val="bg2"/>
                </a:solidFill>
              </a:rPr>
              <a:t>. </a:t>
            </a:r>
          </a:p>
          <a:p>
            <a:pPr algn="l">
              <a:defRPr sz="1000" b="0">
                <a:solidFill>
                  <a:srgbClr val="929292"/>
                </a:solidFill>
              </a:defRPr>
            </a:pPr>
            <a:r>
              <a:rPr lang="en-US" sz="1000" dirty="0" smtClean="0">
                <a:solidFill>
                  <a:schemeClr val="bg2"/>
                </a:solidFill>
              </a:rPr>
              <a:t>[2] Pooling </a:t>
            </a:r>
            <a:r>
              <a:rPr lang="en-US" sz="1000" dirty="0">
                <a:solidFill>
                  <a:schemeClr val="bg2"/>
                </a:solidFill>
              </a:rPr>
              <a:t>layer illustration. Adapted from "Deep Convolutional Neural Networks for Image Classification: A Comprehensive Review" by </a:t>
            </a:r>
            <a:r>
              <a:rPr lang="en-US" sz="1000" dirty="0" err="1">
                <a:solidFill>
                  <a:schemeClr val="bg2"/>
                </a:solidFill>
              </a:rPr>
              <a:t>Rawat</a:t>
            </a:r>
            <a:r>
              <a:rPr lang="en-US" sz="1000" dirty="0">
                <a:solidFill>
                  <a:schemeClr val="bg2"/>
                </a:solidFill>
              </a:rPr>
              <a:t> and Wang, 2017, </a:t>
            </a:r>
            <a:r>
              <a:rPr lang="en-US" sz="1000" i="1" dirty="0">
                <a:solidFill>
                  <a:schemeClr val="bg2"/>
                </a:solidFill>
              </a:rPr>
              <a:t>Neural Computation</a:t>
            </a:r>
            <a:r>
              <a:rPr lang="en-US" sz="1000" dirty="0">
                <a:solidFill>
                  <a:schemeClr val="bg2"/>
                </a:solidFill>
              </a:rPr>
              <a:t>. </a:t>
            </a:r>
          </a:p>
          <a:p>
            <a:pPr algn="l">
              <a:defRPr sz="1000" b="0">
                <a:solidFill>
                  <a:srgbClr val="929292"/>
                </a:solidFill>
              </a:defRPr>
            </a:pPr>
            <a:endParaRPr sz="1000" dirty="0">
              <a:solidFill>
                <a:schemeClr val="bg2"/>
              </a:solidFill>
            </a:endParaRPr>
          </a:p>
        </p:txBody>
      </p:sp>
      <p:grpSp>
        <p:nvGrpSpPr>
          <p:cNvPr id="10" name="Group 9"/>
          <p:cNvGrpSpPr/>
          <p:nvPr/>
        </p:nvGrpSpPr>
        <p:grpSpPr>
          <a:xfrm>
            <a:off x="7072197" y="1699788"/>
            <a:ext cx="5023558" cy="6718825"/>
            <a:chOff x="7072197" y="1699788"/>
            <a:chExt cx="5023558" cy="6718825"/>
          </a:xfrm>
        </p:grpSpPr>
        <p:sp>
          <p:nvSpPr>
            <p:cNvPr id="14" name="Sigmoid"/>
            <p:cNvSpPr txBox="1"/>
            <p:nvPr/>
          </p:nvSpPr>
          <p:spPr>
            <a:xfrm>
              <a:off x="7072197" y="5634418"/>
              <a:ext cx="5023558" cy="718145"/>
            </a:xfrm>
            <a:prstGeom prst="rect">
              <a:avLst/>
            </a:prstGeom>
            <a:ln w="12700">
              <a:miter lim="400000"/>
            </a:ln>
            <a:extLst>
              <a:ext uri="{C572A759-6A51-4108-AA02-DFA0A04FC94B}">
                <ma14:wrappingTextBoxFlag xmlns:ma14="http://schemas.microsoft.com/office/mac/drawingml/2011/main" val="1"/>
              </a:ext>
            </a:extLst>
          </p:spPr>
          <p:txBody>
            <a:bodyPr wrap="square" lIns="50800" tIns="50800" rIns="50800" bIns="50800" anchor="ctr">
              <a:spAutoFit/>
            </a:bodyPr>
            <a:lstStyle>
              <a:lvl1pPr>
                <a:defRPr sz="4000" b="0">
                  <a:latin typeface="+mn-lt"/>
                  <a:ea typeface="+mn-ea"/>
                  <a:cs typeface="+mn-cs"/>
                  <a:sym typeface="Helvetica Neue Medium"/>
                </a:defRPr>
              </a:lvl1pPr>
            </a:lstStyle>
            <a:p>
              <a:r>
                <a:rPr lang="en-US" dirty="0" smtClean="0"/>
                <a:t>Pooling</a:t>
              </a:r>
              <a:endParaRPr dirty="0"/>
            </a:p>
          </p:txBody>
        </p:sp>
        <p:grpSp>
          <p:nvGrpSpPr>
            <p:cNvPr id="9" name="Group 8"/>
            <p:cNvGrpSpPr/>
            <p:nvPr/>
          </p:nvGrpSpPr>
          <p:grpSpPr>
            <a:xfrm>
              <a:off x="7236971" y="1699788"/>
              <a:ext cx="4690381" cy="6718825"/>
              <a:chOff x="7236971" y="1699788"/>
              <a:chExt cx="4690381" cy="6718825"/>
            </a:xfrm>
          </p:grpSpPr>
          <p:pic>
            <p:nvPicPr>
              <p:cNvPr id="4" name="Picture 3"/>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363607" y="1699788"/>
                <a:ext cx="4437111" cy="3576513"/>
              </a:xfrm>
              <a:prstGeom prst="rect">
                <a:avLst/>
              </a:prstGeom>
              <a:noFill/>
              <a:ln w="12700" cap="flat">
                <a:noFill/>
                <a:miter lim="400000"/>
              </a:ln>
              <a:effectLst/>
              <a:sp3d/>
            </p:spPr>
          </p:pic>
          <p:sp>
            <p:nvSpPr>
              <p:cNvPr id="17" name="TextBox 16"/>
              <p:cNvSpPr txBox="1"/>
              <p:nvPr/>
            </p:nvSpPr>
            <p:spPr>
              <a:xfrm>
                <a:off x="7236971" y="6931026"/>
                <a:ext cx="4690381" cy="14875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sz="3000" b="0" dirty="0" smtClean="0">
                    <a:solidFill>
                      <a:schemeClr val="tx2"/>
                    </a:solidFill>
                  </a:rPr>
                  <a:t>Down-sampling</a:t>
                </a:r>
              </a:p>
              <a:p>
                <a:pPr marL="0" marR="0" indent="0" algn="ctr" defTabSz="584200" rtl="0" fontAlgn="auto" latinLnBrk="0" hangingPunct="0">
                  <a:lnSpc>
                    <a:spcPct val="100000"/>
                  </a:lnSpc>
                  <a:spcBef>
                    <a:spcPts val="0"/>
                  </a:spcBef>
                  <a:spcAft>
                    <a:spcPts val="0"/>
                  </a:spcAft>
                  <a:buClrTx/>
                  <a:buSzTx/>
                  <a:buFontTx/>
                  <a:buNone/>
                  <a:tabLst/>
                </a:pPr>
                <a:r>
                  <a:rPr kumimoji="0" lang="en-US" sz="3000" b="0" i="0" u="none" strike="noStrike" cap="none" spc="0" normalizeH="0" baseline="0" dirty="0" smtClean="0">
                    <a:ln>
                      <a:noFill/>
                    </a:ln>
                    <a:solidFill>
                      <a:schemeClr val="tx2"/>
                    </a:solidFill>
                    <a:effectLst/>
                    <a:uFillTx/>
                    <a:sym typeface="Helvetica Neue"/>
                  </a:rPr>
                  <a:t>Reduce Num</a:t>
                </a:r>
                <a:r>
                  <a:rPr lang="en-US" sz="3000" b="0" dirty="0" smtClean="0">
                    <a:solidFill>
                      <a:schemeClr val="tx2"/>
                    </a:solidFill>
                  </a:rPr>
                  <a:t>. Weights</a:t>
                </a:r>
              </a:p>
              <a:p>
                <a:pPr marL="0" marR="0" indent="0" algn="ctr" defTabSz="584200" rtl="0" fontAlgn="auto" latinLnBrk="0" hangingPunct="0">
                  <a:lnSpc>
                    <a:spcPct val="100000"/>
                  </a:lnSpc>
                  <a:spcBef>
                    <a:spcPts val="0"/>
                  </a:spcBef>
                  <a:spcAft>
                    <a:spcPts val="0"/>
                  </a:spcAft>
                  <a:buClrTx/>
                  <a:buSzTx/>
                  <a:buFontTx/>
                  <a:buNone/>
                  <a:tabLst/>
                </a:pPr>
                <a:r>
                  <a:rPr kumimoji="0" lang="en-US" sz="3000" i="0" u="none" strike="noStrike" cap="none" spc="0" normalizeH="0" baseline="0" dirty="0" smtClean="0">
                    <a:ln>
                      <a:noFill/>
                    </a:ln>
                    <a:solidFill>
                      <a:schemeClr val="tx2"/>
                    </a:solidFill>
                    <a:effectLst/>
                    <a:uFillTx/>
                    <a:sym typeface="Helvetica Neue"/>
                  </a:rPr>
                  <a:t>Better</a:t>
                </a:r>
                <a:r>
                  <a:rPr kumimoji="0" lang="en-US" sz="3000" i="0" u="none" strike="noStrike" cap="none" spc="0" normalizeH="0" dirty="0" smtClean="0">
                    <a:ln>
                      <a:noFill/>
                    </a:ln>
                    <a:solidFill>
                      <a:schemeClr val="tx2"/>
                    </a:solidFill>
                    <a:effectLst/>
                    <a:uFillTx/>
                    <a:sym typeface="Helvetica Neue"/>
                  </a:rPr>
                  <a:t> Generalization</a:t>
                </a:r>
                <a:endParaRPr kumimoji="0" lang="en-US" sz="3000" i="0" u="none" strike="noStrike" cap="none" spc="0" normalizeH="0" baseline="0" dirty="0">
                  <a:ln>
                    <a:noFill/>
                  </a:ln>
                  <a:solidFill>
                    <a:schemeClr val="tx2"/>
                  </a:solidFill>
                  <a:effectLst/>
                  <a:uFillTx/>
                  <a:sym typeface="Helvetica Neue"/>
                </a:endParaRPr>
              </a:p>
            </p:txBody>
          </p:sp>
          <p:sp>
            <p:nvSpPr>
              <p:cNvPr id="19" name="Rectangle 18"/>
              <p:cNvSpPr/>
              <p:nvPr/>
            </p:nvSpPr>
            <p:spPr>
              <a:xfrm>
                <a:off x="9057901" y="4493069"/>
                <a:ext cx="1468850" cy="562886"/>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0" name="Rectangle 19"/>
              <p:cNvSpPr/>
              <p:nvPr/>
            </p:nvSpPr>
            <p:spPr>
              <a:xfrm>
                <a:off x="10080096" y="2994759"/>
                <a:ext cx="1468850" cy="562886"/>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1" name="TextBox 20"/>
              <p:cNvSpPr txBox="1"/>
              <p:nvPr/>
            </p:nvSpPr>
            <p:spPr>
              <a:xfrm>
                <a:off x="8866924" y="4384351"/>
                <a:ext cx="1531207"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lang="en-US" sz="1800" dirty="0" smtClean="0">
                    <a:solidFill>
                      <a:schemeClr val="tx2"/>
                    </a:solidFill>
                  </a:rPr>
                  <a:t>Average</a:t>
                </a:r>
                <a:r>
                  <a:rPr lang="en-US" sz="1800" b="0" dirty="0" smtClean="0">
                    <a:solidFill>
                      <a:schemeClr val="tx2"/>
                    </a:solidFill>
                  </a:rPr>
                  <a:t> </a:t>
                </a:r>
                <a:r>
                  <a:rPr lang="en-US" sz="1800" dirty="0">
                    <a:solidFill>
                      <a:schemeClr val="tx2"/>
                    </a:solidFill>
                  </a:rPr>
                  <a:t>Pooling</a:t>
                </a:r>
              </a:p>
            </p:txBody>
          </p:sp>
          <p:sp>
            <p:nvSpPr>
              <p:cNvPr id="23" name="TextBox 22"/>
              <p:cNvSpPr txBox="1"/>
              <p:nvPr/>
            </p:nvSpPr>
            <p:spPr>
              <a:xfrm>
                <a:off x="10269511" y="2950222"/>
                <a:ext cx="1531207"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lang="en-US" sz="1800" dirty="0">
                    <a:solidFill>
                      <a:schemeClr val="tx2"/>
                    </a:solidFill>
                  </a:rPr>
                  <a:t>Max</a:t>
                </a:r>
              </a:p>
              <a:p>
                <a:r>
                  <a:rPr lang="en-US" sz="1800" dirty="0">
                    <a:solidFill>
                      <a:schemeClr val="tx2"/>
                    </a:solidFill>
                  </a:rPr>
                  <a:t>Pooling</a:t>
                </a:r>
              </a:p>
            </p:txBody>
          </p:sp>
        </p:grpSp>
      </p:grpSp>
      <p:sp>
        <p:nvSpPr>
          <p:cNvPr id="22" name="Rectangle"/>
          <p:cNvSpPr/>
          <p:nvPr/>
        </p:nvSpPr>
        <p:spPr>
          <a:xfrm>
            <a:off x="0" y="9290815"/>
            <a:ext cx="12032643" cy="462785"/>
          </a:xfrm>
          <a:prstGeom prst="rect">
            <a:avLst/>
          </a:prstGeom>
          <a:solidFill>
            <a:srgbClr val="003D7C"/>
          </a:solidFill>
          <a:ln w="12700">
            <a:miter lim="400000"/>
          </a:ln>
        </p:spPr>
        <p:txBody>
          <a:bodyPr lIns="50800" tIns="50800" rIns="50800" bIns="50800" anchor="b">
            <a:normAutofit fontScale="32500" lnSpcReduction="20000"/>
          </a:bodyPr>
          <a:lstStyle/>
          <a:p>
            <a:pPr lvl="2" algn="l">
              <a:defRPr sz="8000" b="0">
                <a:solidFill>
                  <a:srgbClr val="FFFFFF"/>
                </a:solidFill>
                <a:latin typeface="+mn-lt"/>
                <a:ea typeface="+mn-ea"/>
                <a:cs typeface="+mn-cs"/>
                <a:sym typeface="Helvetica Neue Medium"/>
              </a:defRPr>
            </a:pPr>
            <a:endParaRPr/>
          </a:p>
        </p:txBody>
      </p:sp>
      <p:sp>
        <p:nvSpPr>
          <p:cNvPr id="2" name="Slide Number Placeholder 1"/>
          <p:cNvSpPr>
            <a:spLocks noGrp="1"/>
          </p:cNvSpPr>
          <p:nvPr>
            <p:ph type="sldNum" sz="quarter" idx="2"/>
          </p:nvPr>
        </p:nvSpPr>
        <p:spPr/>
        <p:txBody>
          <a:bodyPr/>
          <a:lstStyle/>
          <a:p>
            <a:fld id="{86CB4B4D-7CA3-9044-876B-883B54F8677D}" type="slidenum">
              <a:rPr lang="uk-UA" smtClean="0"/>
              <a:t>16</a:t>
            </a:fld>
            <a:endParaRPr lang="uk-UA"/>
          </a:p>
        </p:txBody>
      </p:sp>
    </p:spTree>
    <p:extLst>
      <p:ext uri="{BB962C8B-B14F-4D97-AF65-F5344CB8AC3E}">
        <p14:creationId xmlns:p14="http://schemas.microsoft.com/office/powerpoint/2010/main" val="168822952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 name="Outline"/>
          <p:cNvSpPr txBox="1">
            <a:spLocks noGrp="1"/>
          </p:cNvSpPr>
          <p:nvPr>
            <p:ph type="ctrTitle"/>
          </p:nvPr>
        </p:nvSpPr>
        <p:spPr>
          <a:xfrm>
            <a:off x="0" y="810"/>
            <a:ext cx="13004801" cy="763554"/>
          </a:xfrm>
          <a:prstGeom prst="rect">
            <a:avLst/>
          </a:prstGeom>
          <a:solidFill>
            <a:srgbClr val="003D7C"/>
          </a:solidFill>
        </p:spPr>
        <p:txBody>
          <a:bodyPr/>
          <a:lstStyle/>
          <a:p>
            <a:pPr lvl="2" algn="l">
              <a:defRPr sz="4000">
                <a:solidFill>
                  <a:srgbClr val="FFFFFF"/>
                </a:solidFill>
              </a:defRPr>
            </a:pPr>
            <a:r>
              <a:t>Outline</a:t>
            </a:r>
          </a:p>
        </p:txBody>
      </p:sp>
      <p:sp>
        <p:nvSpPr>
          <p:cNvPr id="11" name="1"/>
          <p:cNvSpPr/>
          <p:nvPr/>
        </p:nvSpPr>
        <p:spPr>
          <a:xfrm>
            <a:off x="1150170" y="2400610"/>
            <a:ext cx="292986" cy="469901"/>
          </a:xfrm>
          <a:prstGeom prst="rect">
            <a:avLst/>
          </a:prstGeom>
          <a:solidFill>
            <a:srgbClr val="003D7C"/>
          </a:solidFill>
          <a:ln w="12700">
            <a:miter lim="400000"/>
          </a:ln>
          <a:extLst>
            <a:ext uri="{C572A759-6A51-4108-AA02-DFA0A04FC94B}">
              <ma14:wrappingTextBoxFlag xmlns:ma14="http://schemas.microsoft.com/office/mac/drawingml/2011/main" val="1"/>
            </a:ext>
          </a:extLst>
        </p:spPr>
        <p:txBody>
          <a:bodyPr lIns="50800" tIns="50800" rIns="50800" bIns="50800">
            <a:normAutofit/>
          </a:bodyPr>
          <a:lstStyle/>
          <a:p>
            <a:pPr lvl="2" indent="342900" defTabSz="438150">
              <a:spcBef>
                <a:spcPts val="3100"/>
              </a:spcBef>
              <a:defRPr>
                <a:solidFill>
                  <a:srgbClr val="FFFFFF"/>
                </a:solidFill>
              </a:defRPr>
            </a:pPr>
            <a:endParaRPr dirty="0"/>
          </a:p>
        </p:txBody>
      </p:sp>
      <p:sp>
        <p:nvSpPr>
          <p:cNvPr id="12" name="2"/>
          <p:cNvSpPr/>
          <p:nvPr/>
        </p:nvSpPr>
        <p:spPr>
          <a:xfrm>
            <a:off x="1150170" y="3363930"/>
            <a:ext cx="292986" cy="469900"/>
          </a:xfrm>
          <a:prstGeom prst="rect">
            <a:avLst/>
          </a:prstGeom>
          <a:solidFill>
            <a:srgbClr val="003D7C"/>
          </a:solidFill>
          <a:ln w="12700">
            <a:miter lim="400000"/>
          </a:ln>
          <a:extLst>
            <a:ext uri="{C572A759-6A51-4108-AA02-DFA0A04FC94B}">
              <ma14:wrappingTextBoxFlag xmlns:ma14="http://schemas.microsoft.com/office/mac/drawingml/2011/main" val="1"/>
            </a:ext>
          </a:extLst>
        </p:spPr>
        <p:txBody>
          <a:bodyPr lIns="50800" tIns="50800" rIns="50800" bIns="50800">
            <a:normAutofit/>
          </a:bodyPr>
          <a:lstStyle/>
          <a:p>
            <a:pPr lvl="2" indent="342900" defTabSz="438150">
              <a:spcBef>
                <a:spcPts val="3100"/>
              </a:spcBef>
              <a:defRPr>
                <a:solidFill>
                  <a:srgbClr val="FFFFFF"/>
                </a:solidFill>
              </a:defRPr>
            </a:pPr>
            <a:endParaRPr dirty="0"/>
          </a:p>
        </p:txBody>
      </p:sp>
      <p:sp>
        <p:nvSpPr>
          <p:cNvPr id="13" name="3"/>
          <p:cNvSpPr/>
          <p:nvPr/>
        </p:nvSpPr>
        <p:spPr>
          <a:xfrm>
            <a:off x="1150170" y="4330781"/>
            <a:ext cx="292986" cy="469901"/>
          </a:xfrm>
          <a:prstGeom prst="rect">
            <a:avLst/>
          </a:prstGeom>
          <a:solidFill>
            <a:srgbClr val="003D7C"/>
          </a:solidFill>
          <a:ln w="12700">
            <a:miter lim="400000"/>
          </a:ln>
          <a:extLst>
            <a:ext uri="{C572A759-6A51-4108-AA02-DFA0A04FC94B}">
              <ma14:wrappingTextBoxFlag xmlns:ma14="http://schemas.microsoft.com/office/mac/drawingml/2011/main" val="1"/>
            </a:ext>
          </a:extLst>
        </p:spPr>
        <p:txBody>
          <a:bodyPr lIns="50800" tIns="50800" rIns="50800" bIns="50800">
            <a:normAutofit/>
          </a:bodyPr>
          <a:lstStyle/>
          <a:p>
            <a:pPr lvl="2" indent="342900" defTabSz="438150">
              <a:spcBef>
                <a:spcPts val="3100"/>
              </a:spcBef>
              <a:defRPr>
                <a:solidFill>
                  <a:srgbClr val="FFFFFF"/>
                </a:solidFill>
              </a:defRPr>
            </a:pPr>
            <a:endParaRPr dirty="0"/>
          </a:p>
        </p:txBody>
      </p:sp>
      <p:sp>
        <p:nvSpPr>
          <p:cNvPr id="14" name="4"/>
          <p:cNvSpPr/>
          <p:nvPr/>
        </p:nvSpPr>
        <p:spPr>
          <a:xfrm>
            <a:off x="1150170" y="5297633"/>
            <a:ext cx="292986" cy="469901"/>
          </a:xfrm>
          <a:prstGeom prst="rect">
            <a:avLst/>
          </a:prstGeom>
          <a:solidFill>
            <a:srgbClr val="003D7C"/>
          </a:solidFill>
          <a:ln w="12700">
            <a:miter lim="400000"/>
          </a:ln>
          <a:extLst>
            <a:ext uri="{C572A759-6A51-4108-AA02-DFA0A04FC94B}">
              <ma14:wrappingTextBoxFlag xmlns:ma14="http://schemas.microsoft.com/office/mac/drawingml/2011/main" val="1"/>
            </a:ext>
          </a:extLst>
        </p:spPr>
        <p:txBody>
          <a:bodyPr lIns="50800" tIns="50800" rIns="50800" bIns="50800">
            <a:normAutofit/>
          </a:bodyPr>
          <a:lstStyle/>
          <a:p>
            <a:pPr lvl="2" indent="342900" defTabSz="438150">
              <a:spcBef>
                <a:spcPts val="3100"/>
              </a:spcBef>
              <a:defRPr>
                <a:solidFill>
                  <a:srgbClr val="FFFFFF"/>
                </a:solidFill>
              </a:defRPr>
            </a:pPr>
            <a:endParaRPr dirty="0"/>
          </a:p>
        </p:txBody>
      </p:sp>
      <p:sp>
        <p:nvSpPr>
          <p:cNvPr id="15" name="5"/>
          <p:cNvSpPr/>
          <p:nvPr/>
        </p:nvSpPr>
        <p:spPr>
          <a:xfrm>
            <a:off x="1150170" y="6257420"/>
            <a:ext cx="292986" cy="469901"/>
          </a:xfrm>
          <a:prstGeom prst="rect">
            <a:avLst/>
          </a:prstGeom>
          <a:solidFill>
            <a:srgbClr val="003D7C"/>
          </a:solidFill>
          <a:ln w="12700">
            <a:miter lim="400000"/>
          </a:ln>
          <a:extLst>
            <a:ext uri="{C572A759-6A51-4108-AA02-DFA0A04FC94B}">
              <ma14:wrappingTextBoxFlag xmlns:ma14="http://schemas.microsoft.com/office/mac/drawingml/2011/main" val="1"/>
            </a:ext>
          </a:extLst>
        </p:spPr>
        <p:txBody>
          <a:bodyPr lIns="50800" tIns="50800" rIns="50800" bIns="50800">
            <a:normAutofit/>
          </a:bodyPr>
          <a:lstStyle/>
          <a:p>
            <a:pPr lvl="2" indent="342900" defTabSz="438150">
              <a:spcBef>
                <a:spcPts val="3100"/>
              </a:spcBef>
              <a:defRPr>
                <a:solidFill>
                  <a:srgbClr val="FFFFFF"/>
                </a:solidFill>
              </a:defRPr>
            </a:pPr>
            <a:endParaRPr dirty="0"/>
          </a:p>
        </p:txBody>
      </p:sp>
      <p:sp>
        <p:nvSpPr>
          <p:cNvPr id="16" name="6"/>
          <p:cNvSpPr/>
          <p:nvPr/>
        </p:nvSpPr>
        <p:spPr>
          <a:xfrm>
            <a:off x="1150170" y="7217207"/>
            <a:ext cx="292986" cy="469901"/>
          </a:xfrm>
          <a:prstGeom prst="rect">
            <a:avLst/>
          </a:prstGeom>
          <a:solidFill>
            <a:srgbClr val="003D7C"/>
          </a:solidFill>
          <a:ln w="12700">
            <a:miter lim="400000"/>
          </a:ln>
          <a:extLst>
            <a:ext uri="{C572A759-6A51-4108-AA02-DFA0A04FC94B}">
              <ma14:wrappingTextBoxFlag xmlns:ma14="http://schemas.microsoft.com/office/mac/drawingml/2011/main" val="1"/>
            </a:ext>
          </a:extLst>
        </p:spPr>
        <p:txBody>
          <a:bodyPr lIns="50800" tIns="50800" rIns="50800" bIns="50800">
            <a:normAutofit/>
          </a:bodyPr>
          <a:lstStyle/>
          <a:p>
            <a:pPr lvl="2" indent="342900" defTabSz="438150">
              <a:spcBef>
                <a:spcPts val="3100"/>
              </a:spcBef>
              <a:defRPr>
                <a:solidFill>
                  <a:srgbClr val="FFFFFF"/>
                </a:solidFill>
              </a:defRPr>
            </a:pPr>
            <a:endParaRPr dirty="0"/>
          </a:p>
        </p:txBody>
      </p:sp>
      <p:sp>
        <p:nvSpPr>
          <p:cNvPr id="18" name="Introduction…"/>
          <p:cNvSpPr txBox="1"/>
          <p:nvPr/>
        </p:nvSpPr>
        <p:spPr>
          <a:xfrm>
            <a:off x="1977493" y="1814819"/>
            <a:ext cx="10761762" cy="604444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normAutofit fontScale="92500" lnSpcReduction="10000"/>
          </a:bodyPr>
          <a:lstStyle/>
          <a:p>
            <a:pPr algn="l" defTabSz="554990">
              <a:lnSpc>
                <a:spcPct val="190000"/>
              </a:lnSpc>
              <a:defRPr sz="3800" b="0"/>
            </a:pPr>
            <a:r>
              <a:rPr dirty="0">
                <a:solidFill>
                  <a:schemeClr val="bg2"/>
                </a:solidFill>
              </a:rPr>
              <a:t>Introduction</a:t>
            </a:r>
          </a:p>
          <a:p>
            <a:pPr algn="l" defTabSz="554990">
              <a:lnSpc>
                <a:spcPct val="190000"/>
              </a:lnSpc>
              <a:defRPr sz="3800" b="0">
                <a:solidFill>
                  <a:srgbClr val="D6D5D5"/>
                </a:solidFill>
              </a:defRPr>
            </a:pPr>
            <a:r>
              <a:rPr lang="en-US" dirty="0"/>
              <a:t>Neural Network Concepts</a:t>
            </a:r>
            <a:endParaRPr dirty="0">
              <a:solidFill>
                <a:schemeClr val="bg2"/>
              </a:solidFill>
            </a:endParaRPr>
          </a:p>
          <a:p>
            <a:pPr algn="l" defTabSz="554990">
              <a:lnSpc>
                <a:spcPct val="190000"/>
              </a:lnSpc>
              <a:defRPr sz="3800" b="0">
                <a:solidFill>
                  <a:srgbClr val="D6D5D5"/>
                </a:solidFill>
              </a:defRPr>
            </a:pPr>
            <a:r>
              <a:rPr dirty="0">
                <a:solidFill>
                  <a:schemeClr val="tx1"/>
                </a:solidFill>
              </a:rPr>
              <a:t>Genomics &amp; Digital Pathology</a:t>
            </a:r>
          </a:p>
          <a:p>
            <a:pPr algn="l" defTabSz="554990">
              <a:lnSpc>
                <a:spcPct val="190000"/>
              </a:lnSpc>
              <a:defRPr sz="3800" b="0">
                <a:solidFill>
                  <a:srgbClr val="D6D5D5"/>
                </a:solidFill>
              </a:defRPr>
            </a:pPr>
            <a:r>
              <a:rPr lang="en-US" dirty="0" smtClean="0"/>
              <a:t>Classification</a:t>
            </a:r>
            <a:endParaRPr dirty="0"/>
          </a:p>
          <a:p>
            <a:pPr algn="l" defTabSz="554990">
              <a:lnSpc>
                <a:spcPct val="190000"/>
              </a:lnSpc>
              <a:defRPr sz="3800" b="0">
                <a:solidFill>
                  <a:srgbClr val="D6D5D5"/>
                </a:solidFill>
              </a:defRPr>
            </a:pPr>
            <a:r>
              <a:rPr lang="en-US" dirty="0"/>
              <a:t>Encoded Image Covariates for </a:t>
            </a:r>
            <a:r>
              <a:rPr lang="en-US" dirty="0" smtClean="0"/>
              <a:t>Prediction</a:t>
            </a:r>
            <a:endParaRPr dirty="0"/>
          </a:p>
          <a:p>
            <a:pPr algn="l" defTabSz="554990">
              <a:lnSpc>
                <a:spcPct val="190000"/>
              </a:lnSpc>
              <a:defRPr sz="3800" b="0">
                <a:solidFill>
                  <a:srgbClr val="D6D5D5"/>
                </a:solidFill>
              </a:defRPr>
            </a:pPr>
            <a:r>
              <a:rPr dirty="0"/>
              <a:t>Conclusion</a:t>
            </a:r>
          </a:p>
        </p:txBody>
      </p:sp>
      <p:sp>
        <p:nvSpPr>
          <p:cNvPr id="19" name="Rectangle"/>
          <p:cNvSpPr/>
          <p:nvPr/>
        </p:nvSpPr>
        <p:spPr>
          <a:xfrm>
            <a:off x="0" y="9290815"/>
            <a:ext cx="12032643" cy="462785"/>
          </a:xfrm>
          <a:prstGeom prst="rect">
            <a:avLst/>
          </a:prstGeom>
          <a:solidFill>
            <a:srgbClr val="003D7C"/>
          </a:solidFill>
          <a:ln w="12700">
            <a:miter lim="400000"/>
          </a:ln>
        </p:spPr>
        <p:txBody>
          <a:bodyPr lIns="50800" tIns="50800" rIns="50800" bIns="50800" anchor="b">
            <a:normAutofit fontScale="32500" lnSpcReduction="20000"/>
          </a:bodyPr>
          <a:lstStyle/>
          <a:p>
            <a:pPr lvl="2" algn="l">
              <a:defRPr sz="8000" b="0">
                <a:solidFill>
                  <a:srgbClr val="FFFFFF"/>
                </a:solidFill>
                <a:latin typeface="+mn-lt"/>
                <a:ea typeface="+mn-ea"/>
                <a:cs typeface="+mn-cs"/>
                <a:sym typeface="Helvetica Neue Medium"/>
              </a:defRPr>
            </a:pPr>
            <a:endParaRPr/>
          </a:p>
        </p:txBody>
      </p:sp>
      <p:sp>
        <p:nvSpPr>
          <p:cNvPr id="2" name="Slide Number Placeholder 1"/>
          <p:cNvSpPr>
            <a:spLocks noGrp="1"/>
          </p:cNvSpPr>
          <p:nvPr>
            <p:ph type="sldNum" sz="quarter" idx="2"/>
          </p:nvPr>
        </p:nvSpPr>
        <p:spPr/>
        <p:txBody>
          <a:bodyPr/>
          <a:lstStyle/>
          <a:p>
            <a:fld id="{86CB4B4D-7CA3-9044-876B-883B54F8677D}" type="slidenum">
              <a:rPr lang="uk-UA" smtClean="0"/>
              <a:t>17</a:t>
            </a:fld>
            <a:endParaRPr lang="uk-UA"/>
          </a:p>
        </p:txBody>
      </p:sp>
    </p:spTree>
    <p:extLst>
      <p:ext uri="{BB962C8B-B14F-4D97-AF65-F5344CB8AC3E}">
        <p14:creationId xmlns:p14="http://schemas.microsoft.com/office/powerpoint/2010/main" val="1735644121"/>
      </p:ext>
    </p:extLst>
  </p:cSld>
  <p:clrMapOvr>
    <a:masterClrMapping/>
  </p:clrMapOvr>
  <p:transition spd="med"/>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BEBA8EAE-BF5A-486C-A8C5-ECC9F3942E4B}">
                <a14:imgProps xmlns:a14="http://schemas.microsoft.com/office/drawing/2010/main">
                  <a14:imgLayer r:embed="rId3">
                    <a14:imgEffect>
                      <a14:artisticBlur/>
                    </a14:imgEffect>
                    <a14:imgEffect>
                      <a14:saturation sat="0"/>
                    </a14:imgEffect>
                    <a14:imgEffect>
                      <a14:brightnessContrast bright="-23000"/>
                    </a14:imgEffect>
                  </a14:imgLayer>
                </a14:imgProps>
              </a:ext>
            </a:extLst>
          </a:blip>
          <a:stretch>
            <a:fillRect/>
          </a:stretch>
        </p:blipFill>
        <p:spPr>
          <a:xfrm>
            <a:off x="1" y="1717468"/>
            <a:ext cx="13004800" cy="6662296"/>
          </a:xfrm>
          <a:prstGeom prst="rect">
            <a:avLst/>
          </a:prstGeom>
        </p:spPr>
      </p:pic>
      <p:sp>
        <p:nvSpPr>
          <p:cNvPr id="238" name="Neural Network Concepts"/>
          <p:cNvSpPr txBox="1">
            <a:spLocks noGrp="1"/>
          </p:cNvSpPr>
          <p:nvPr>
            <p:ph type="ctrTitle"/>
          </p:nvPr>
        </p:nvSpPr>
        <p:spPr>
          <a:xfrm>
            <a:off x="0" y="810"/>
            <a:ext cx="13004801" cy="763554"/>
          </a:xfrm>
          <a:prstGeom prst="rect">
            <a:avLst/>
          </a:prstGeom>
          <a:solidFill>
            <a:srgbClr val="003D7C"/>
          </a:solidFill>
        </p:spPr>
        <p:txBody>
          <a:bodyPr/>
          <a:lstStyle/>
          <a:p>
            <a:pPr lvl="2" algn="l">
              <a:defRPr sz="4000">
                <a:solidFill>
                  <a:srgbClr val="FFFFFF"/>
                </a:solidFill>
              </a:defRPr>
            </a:pPr>
            <a:r>
              <a:rPr lang="en-US" dirty="0" smtClean="0"/>
              <a:t>Genomics &amp; Digital Pathology</a:t>
            </a:r>
            <a:endParaRPr dirty="0"/>
          </a:p>
        </p:txBody>
      </p:sp>
      <p:sp>
        <p:nvSpPr>
          <p:cNvPr id="33" name="Activation Functions…"/>
          <p:cNvSpPr txBox="1"/>
          <p:nvPr/>
        </p:nvSpPr>
        <p:spPr>
          <a:xfrm>
            <a:off x="740825" y="3150662"/>
            <a:ext cx="5020748" cy="3795911"/>
          </a:xfrm>
          <a:prstGeom prst="rect">
            <a:avLst/>
          </a:prstGeom>
          <a:ln w="12700">
            <a:miter lim="400000"/>
          </a:ln>
          <a:effectLst>
            <a:outerShdw blurRad="50800" dist="76200" dir="2700000" algn="tl" rotWithShape="0">
              <a:prstClr val="black">
                <a:alpha val="40000"/>
              </a:prstClr>
            </a:outerShdw>
          </a:effectLst>
          <a:extLst>
            <a:ext uri="{C572A759-6A51-4108-AA02-DFA0A04FC94B}">
              <ma14:wrappingTextBoxFlag xmlns:ma14="http://schemas.microsoft.com/office/mac/drawingml/2011/main" val="1"/>
            </a:ext>
          </a:extLst>
        </p:spPr>
        <p:txBody>
          <a:bodyPr wrap="square" lIns="50800" tIns="50800" rIns="50800" bIns="50800" anchor="ctr">
            <a:spAutoFit/>
          </a:bodyPr>
          <a:lstStyle/>
          <a:p>
            <a:pPr>
              <a:lnSpc>
                <a:spcPct val="200000"/>
              </a:lnSpc>
              <a:defRPr sz="4000" b="0">
                <a:solidFill>
                  <a:srgbClr val="5E5E5E"/>
                </a:solidFill>
                <a:latin typeface="+mn-lt"/>
                <a:ea typeface="+mn-ea"/>
                <a:cs typeface="+mn-cs"/>
                <a:sym typeface="Helvetica Neue Medium"/>
              </a:defRPr>
            </a:pPr>
            <a:r>
              <a:rPr lang="en-US" dirty="0" smtClean="0">
                <a:solidFill>
                  <a:schemeClr val="bg1"/>
                </a:solidFill>
              </a:rPr>
              <a:t>Protein Synthesis</a:t>
            </a:r>
          </a:p>
          <a:p>
            <a:pPr>
              <a:lnSpc>
                <a:spcPct val="200000"/>
              </a:lnSpc>
              <a:defRPr sz="4000" b="0">
                <a:solidFill>
                  <a:srgbClr val="5E5E5E"/>
                </a:solidFill>
                <a:latin typeface="+mn-lt"/>
                <a:ea typeface="+mn-ea"/>
                <a:cs typeface="+mn-cs"/>
                <a:sym typeface="Helvetica Neue Medium"/>
              </a:defRPr>
            </a:pPr>
            <a:r>
              <a:rPr lang="en-US" sz="4000" dirty="0" smtClean="0">
                <a:solidFill>
                  <a:schemeClr val="bg1"/>
                </a:solidFill>
                <a:sym typeface="Helvetica Neue Medium"/>
              </a:rPr>
              <a:t>RNA-</a:t>
            </a:r>
            <a:r>
              <a:rPr lang="en-US" sz="4000" dirty="0" err="1" smtClean="0">
                <a:solidFill>
                  <a:schemeClr val="bg1"/>
                </a:solidFill>
                <a:sym typeface="Helvetica Neue Medium"/>
              </a:rPr>
              <a:t>seq</a:t>
            </a:r>
            <a:r>
              <a:rPr lang="en-US" sz="4000" dirty="0" smtClean="0">
                <a:solidFill>
                  <a:schemeClr val="bg1"/>
                </a:solidFill>
                <a:sym typeface="Helvetica Neue Medium"/>
              </a:rPr>
              <a:t> Data</a:t>
            </a:r>
          </a:p>
          <a:p>
            <a:pPr>
              <a:lnSpc>
                <a:spcPct val="200000"/>
              </a:lnSpc>
              <a:defRPr sz="4000" b="0">
                <a:solidFill>
                  <a:srgbClr val="5E5E5E"/>
                </a:solidFill>
                <a:latin typeface="+mn-lt"/>
                <a:ea typeface="+mn-ea"/>
                <a:cs typeface="+mn-cs"/>
                <a:sym typeface="Helvetica Neue Medium"/>
              </a:defRPr>
            </a:pPr>
            <a:r>
              <a:rPr lang="en-US" sz="4000" dirty="0" smtClean="0">
                <a:solidFill>
                  <a:schemeClr val="bg1"/>
                </a:solidFill>
                <a:sym typeface="Helvetica Neue Medium"/>
              </a:rPr>
              <a:t>Tumor Purity</a:t>
            </a:r>
            <a:endParaRPr lang="en-US" sz="4000" dirty="0">
              <a:solidFill>
                <a:schemeClr val="bg1"/>
              </a:solidFill>
              <a:sym typeface="Helvetica Neue Medium"/>
            </a:endParaRPr>
          </a:p>
        </p:txBody>
      </p:sp>
      <p:sp>
        <p:nvSpPr>
          <p:cNvPr id="5" name="Line"/>
          <p:cNvSpPr/>
          <p:nvPr/>
        </p:nvSpPr>
        <p:spPr>
          <a:xfrm flipV="1">
            <a:off x="6471258" y="2822869"/>
            <a:ext cx="0" cy="4409439"/>
          </a:xfrm>
          <a:prstGeom prst="line">
            <a:avLst/>
          </a:prstGeom>
          <a:ln w="25400">
            <a:solidFill>
              <a:srgbClr val="D5D5D5"/>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6" name="Activation Functions…"/>
          <p:cNvSpPr txBox="1"/>
          <p:nvPr/>
        </p:nvSpPr>
        <p:spPr>
          <a:xfrm>
            <a:off x="7180944" y="3150661"/>
            <a:ext cx="5020748" cy="3795911"/>
          </a:xfrm>
          <a:prstGeom prst="rect">
            <a:avLst/>
          </a:prstGeom>
          <a:ln w="12700">
            <a:miter lim="400000"/>
          </a:ln>
          <a:effectLst>
            <a:outerShdw blurRad="50800" dist="76200" dir="2700000" algn="tl" rotWithShape="0">
              <a:prstClr val="black">
                <a:alpha val="40000"/>
              </a:prstClr>
            </a:outerShdw>
          </a:effectLst>
          <a:extLst>
            <a:ext uri="{C572A759-6A51-4108-AA02-DFA0A04FC94B}">
              <ma14:wrappingTextBoxFlag xmlns:ma14="http://schemas.microsoft.com/office/mac/drawingml/2011/main" val="1"/>
            </a:ext>
          </a:extLst>
        </p:spPr>
        <p:txBody>
          <a:bodyPr wrap="square" lIns="50800" tIns="50800" rIns="50800" bIns="50800" anchor="ctr">
            <a:spAutoFit/>
          </a:bodyPr>
          <a:lstStyle/>
          <a:p>
            <a:pPr>
              <a:lnSpc>
                <a:spcPct val="200000"/>
              </a:lnSpc>
              <a:defRPr sz="4000" b="0">
                <a:solidFill>
                  <a:srgbClr val="5E5E5E"/>
                </a:solidFill>
                <a:latin typeface="+mn-lt"/>
                <a:ea typeface="+mn-ea"/>
                <a:cs typeface="+mn-cs"/>
                <a:sym typeface="Helvetica Neue Medium"/>
              </a:defRPr>
            </a:pPr>
            <a:r>
              <a:rPr lang="en-US" dirty="0" smtClean="0">
                <a:solidFill>
                  <a:schemeClr val="bg1"/>
                </a:solidFill>
              </a:rPr>
              <a:t>Color Normalization</a:t>
            </a:r>
          </a:p>
          <a:p>
            <a:pPr>
              <a:lnSpc>
                <a:spcPct val="200000"/>
              </a:lnSpc>
              <a:defRPr sz="4000" b="0">
                <a:solidFill>
                  <a:srgbClr val="5E5E5E"/>
                </a:solidFill>
                <a:latin typeface="+mn-lt"/>
                <a:ea typeface="+mn-ea"/>
                <a:cs typeface="+mn-cs"/>
                <a:sym typeface="Helvetica Neue Medium"/>
              </a:defRPr>
            </a:pPr>
            <a:r>
              <a:rPr lang="en-US" sz="4000" dirty="0" smtClean="0">
                <a:solidFill>
                  <a:schemeClr val="bg1"/>
                </a:solidFill>
                <a:sym typeface="Helvetica Neue Medium"/>
              </a:rPr>
              <a:t>Tiles Generation</a:t>
            </a:r>
          </a:p>
          <a:p>
            <a:pPr>
              <a:lnSpc>
                <a:spcPct val="200000"/>
              </a:lnSpc>
              <a:defRPr sz="4000" b="0">
                <a:solidFill>
                  <a:srgbClr val="5E5E5E"/>
                </a:solidFill>
                <a:latin typeface="+mn-lt"/>
                <a:ea typeface="+mn-ea"/>
                <a:cs typeface="+mn-cs"/>
                <a:sym typeface="Helvetica Neue Medium"/>
              </a:defRPr>
            </a:pPr>
            <a:r>
              <a:rPr lang="en-US" sz="4000" dirty="0" smtClean="0">
                <a:solidFill>
                  <a:schemeClr val="bg1"/>
                </a:solidFill>
                <a:sym typeface="Helvetica Neue Medium"/>
              </a:rPr>
              <a:t>Image Encoding</a:t>
            </a:r>
            <a:endParaRPr lang="en-US" sz="4000" dirty="0">
              <a:solidFill>
                <a:schemeClr val="bg1"/>
              </a:solidFill>
              <a:sym typeface="Helvetica Neue Medium"/>
            </a:endParaRPr>
          </a:p>
        </p:txBody>
      </p:sp>
      <p:sp>
        <p:nvSpPr>
          <p:cNvPr id="8" name="Image Source:…"/>
          <p:cNvSpPr txBox="1"/>
          <p:nvPr/>
        </p:nvSpPr>
        <p:spPr>
          <a:xfrm>
            <a:off x="704044" y="8662566"/>
            <a:ext cx="7077688" cy="59372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a:bodyPr>
          <a:lstStyle/>
          <a:p>
            <a:pPr algn="l">
              <a:defRPr sz="1000" b="0">
                <a:solidFill>
                  <a:srgbClr val="929292"/>
                </a:solidFill>
              </a:defRPr>
            </a:pPr>
            <a:r>
              <a:rPr sz="1000" dirty="0">
                <a:solidFill>
                  <a:schemeClr val="bg2"/>
                </a:solidFill>
              </a:rPr>
              <a:t>Image Source: </a:t>
            </a:r>
          </a:p>
          <a:p>
            <a:pPr algn="l"/>
            <a:r>
              <a:rPr sz="1000" b="0" dirty="0" smtClean="0">
                <a:solidFill>
                  <a:schemeClr val="bg2"/>
                </a:solidFill>
              </a:rPr>
              <a:t>[1] </a:t>
            </a:r>
            <a:r>
              <a:rPr lang="en-US" sz="1000" b="0" dirty="0">
                <a:solidFill>
                  <a:schemeClr val="bg2"/>
                </a:solidFill>
              </a:rPr>
              <a:t>https://www.rcpath.org/profession/digital-pathology.html</a:t>
            </a:r>
            <a:endParaRPr sz="1000" b="0" dirty="0">
              <a:solidFill>
                <a:schemeClr val="bg2"/>
              </a:solidFill>
            </a:endParaRPr>
          </a:p>
        </p:txBody>
      </p:sp>
      <p:sp>
        <p:nvSpPr>
          <p:cNvPr id="9" name="Rectangle"/>
          <p:cNvSpPr/>
          <p:nvPr/>
        </p:nvSpPr>
        <p:spPr>
          <a:xfrm>
            <a:off x="0" y="9290815"/>
            <a:ext cx="12032643" cy="462785"/>
          </a:xfrm>
          <a:prstGeom prst="rect">
            <a:avLst/>
          </a:prstGeom>
          <a:solidFill>
            <a:srgbClr val="003D7C"/>
          </a:solidFill>
          <a:ln w="12700">
            <a:miter lim="400000"/>
          </a:ln>
        </p:spPr>
        <p:txBody>
          <a:bodyPr lIns="50800" tIns="50800" rIns="50800" bIns="50800" anchor="b">
            <a:normAutofit fontScale="32500" lnSpcReduction="20000"/>
          </a:bodyPr>
          <a:lstStyle/>
          <a:p>
            <a:pPr lvl="2" algn="l">
              <a:defRPr sz="8000" b="0">
                <a:solidFill>
                  <a:srgbClr val="FFFFFF"/>
                </a:solidFill>
                <a:latin typeface="+mn-lt"/>
                <a:ea typeface="+mn-ea"/>
                <a:cs typeface="+mn-cs"/>
                <a:sym typeface="Helvetica Neue Medium"/>
              </a:defRPr>
            </a:pPr>
            <a:endParaRPr/>
          </a:p>
        </p:txBody>
      </p:sp>
      <p:sp>
        <p:nvSpPr>
          <p:cNvPr id="3" name="Slide Number Placeholder 2"/>
          <p:cNvSpPr>
            <a:spLocks noGrp="1"/>
          </p:cNvSpPr>
          <p:nvPr>
            <p:ph type="sldNum" sz="quarter" idx="2"/>
          </p:nvPr>
        </p:nvSpPr>
        <p:spPr/>
        <p:txBody>
          <a:bodyPr/>
          <a:lstStyle/>
          <a:p>
            <a:fld id="{86CB4B4D-7CA3-9044-876B-883B54F8677D}" type="slidenum">
              <a:rPr lang="uk-UA" smtClean="0"/>
              <a:t>18</a:t>
            </a:fld>
            <a:endParaRPr lang="uk-UA"/>
          </a:p>
        </p:txBody>
      </p:sp>
    </p:spTree>
    <p:extLst>
      <p:ext uri="{BB962C8B-B14F-4D97-AF65-F5344CB8AC3E}">
        <p14:creationId xmlns:p14="http://schemas.microsoft.com/office/powerpoint/2010/main" val="1897462362"/>
      </p:ext>
    </p:extLst>
  </p:cSld>
  <p:clrMapOvr>
    <a:masterClrMapping/>
  </p:clrMapOvr>
  <p:transition spd="med"/>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Summary"/>
          <p:cNvSpPr txBox="1">
            <a:spLocks noGrp="1"/>
          </p:cNvSpPr>
          <p:nvPr>
            <p:ph type="ctrTitle"/>
          </p:nvPr>
        </p:nvSpPr>
        <p:spPr>
          <a:xfrm>
            <a:off x="0" y="810"/>
            <a:ext cx="13004801" cy="763554"/>
          </a:xfrm>
          <a:prstGeom prst="rect">
            <a:avLst/>
          </a:prstGeom>
          <a:solidFill>
            <a:srgbClr val="003D7C"/>
          </a:solidFill>
        </p:spPr>
        <p:txBody>
          <a:bodyPr/>
          <a:lstStyle/>
          <a:p>
            <a:pPr lvl="2" algn="l">
              <a:defRPr sz="4000">
                <a:solidFill>
                  <a:srgbClr val="FFFFFF"/>
                </a:solidFill>
              </a:defRPr>
            </a:pPr>
            <a:r>
              <a:rPr lang="en-US" dirty="0" smtClean="0"/>
              <a:t>Background</a:t>
            </a:r>
            <a:endParaRPr dirty="0"/>
          </a:p>
        </p:txBody>
      </p:sp>
      <p:sp>
        <p:nvSpPr>
          <p:cNvPr id="126" name="Rectangle"/>
          <p:cNvSpPr/>
          <p:nvPr/>
        </p:nvSpPr>
        <p:spPr>
          <a:xfrm>
            <a:off x="0" y="9290815"/>
            <a:ext cx="12032643" cy="462785"/>
          </a:xfrm>
          <a:prstGeom prst="rect">
            <a:avLst/>
          </a:prstGeom>
          <a:solidFill>
            <a:srgbClr val="003D7C"/>
          </a:solidFill>
          <a:ln w="12700">
            <a:miter lim="400000"/>
          </a:ln>
        </p:spPr>
        <p:txBody>
          <a:bodyPr lIns="50800" tIns="50800" rIns="50800" bIns="50800" anchor="b">
            <a:normAutofit fontScale="32500" lnSpcReduction="20000"/>
          </a:bodyPr>
          <a:lstStyle/>
          <a:p>
            <a:pPr lvl="2" algn="l">
              <a:defRPr sz="8000" b="0">
                <a:solidFill>
                  <a:srgbClr val="FFFFFF"/>
                </a:solidFill>
                <a:latin typeface="+mn-lt"/>
                <a:ea typeface="+mn-ea"/>
                <a:cs typeface="+mn-cs"/>
                <a:sym typeface="Helvetica Neue Medium"/>
              </a:defRPr>
            </a:pPr>
            <a:endParaRPr/>
          </a:p>
        </p:txBody>
      </p:sp>
      <p:pic>
        <p:nvPicPr>
          <p:cNvPr id="127" name="Image" descr="Image"/>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a:xfrm>
            <a:off x="508969" y="1830691"/>
            <a:ext cx="6636044" cy="3039422"/>
          </a:xfrm>
          <a:prstGeom prst="rect">
            <a:avLst/>
          </a:prstGeom>
          <a:ln w="12700">
            <a:miter lim="400000"/>
          </a:ln>
        </p:spPr>
      </p:pic>
      <p:sp>
        <p:nvSpPr>
          <p:cNvPr id="128" name="Gene Discovery…"/>
          <p:cNvSpPr txBox="1"/>
          <p:nvPr/>
        </p:nvSpPr>
        <p:spPr>
          <a:xfrm>
            <a:off x="7639209" y="2306132"/>
            <a:ext cx="4856622" cy="208838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4000" b="0">
                <a:latin typeface="+mn-lt"/>
                <a:ea typeface="+mn-ea"/>
                <a:cs typeface="+mn-cs"/>
                <a:sym typeface="Helvetica Neue Medium"/>
              </a:defRPr>
            </a:pPr>
            <a:r>
              <a:t>Gene Discovery</a:t>
            </a:r>
          </a:p>
          <a:p>
            <a:pPr algn="l">
              <a:defRPr sz="3000" b="0">
                <a:solidFill>
                  <a:srgbClr val="5E5E5E"/>
                </a:solidFill>
              </a:defRPr>
            </a:pPr>
            <a:r>
              <a:t>Human Genome Project </a:t>
            </a:r>
          </a:p>
          <a:p>
            <a:pPr algn="l">
              <a:defRPr sz="2000" b="0">
                <a:solidFill>
                  <a:srgbClr val="5E5E5E"/>
                </a:solidFill>
              </a:defRPr>
            </a:pPr>
            <a:endParaRPr/>
          </a:p>
          <a:p>
            <a:pPr algn="l">
              <a:defRPr sz="2000" b="0">
                <a:solidFill>
                  <a:srgbClr val="5E5E5E"/>
                </a:solidFill>
              </a:defRPr>
            </a:pPr>
            <a:r>
              <a:t>2,000 genetic tests to assist in </a:t>
            </a:r>
          </a:p>
          <a:p>
            <a:pPr algn="l">
              <a:defRPr sz="2000" b="0">
                <a:solidFill>
                  <a:srgbClr val="5E5E5E"/>
                </a:solidFill>
              </a:defRPr>
            </a:pPr>
            <a:r>
              <a:t>disease diagnosis</a:t>
            </a:r>
          </a:p>
        </p:txBody>
      </p:sp>
      <p:grpSp>
        <p:nvGrpSpPr>
          <p:cNvPr id="131" name="Group"/>
          <p:cNvGrpSpPr/>
          <p:nvPr/>
        </p:nvGrpSpPr>
        <p:grpSpPr>
          <a:xfrm>
            <a:off x="508969" y="5161198"/>
            <a:ext cx="11986862" cy="2761711"/>
            <a:chOff x="0" y="0"/>
            <a:chExt cx="11986860" cy="2761709"/>
          </a:xfrm>
        </p:grpSpPr>
        <p:pic>
          <p:nvPicPr>
            <p:cNvPr id="129" name="Image" descr="Image"/>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0" y="0"/>
              <a:ext cx="6636147" cy="2761710"/>
            </a:xfrm>
            <a:prstGeom prst="rect">
              <a:avLst/>
            </a:prstGeom>
            <a:ln w="12700" cap="flat">
              <a:noFill/>
              <a:miter lim="400000"/>
            </a:ln>
            <a:effectLst/>
          </p:spPr>
        </p:pic>
        <p:sp>
          <p:nvSpPr>
            <p:cNvPr id="130" name="Disease Discovery…"/>
            <p:cNvSpPr txBox="1"/>
            <p:nvPr/>
          </p:nvSpPr>
          <p:spPr>
            <a:xfrm>
              <a:off x="7130239" y="336660"/>
              <a:ext cx="4856622" cy="208838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p>
              <a:pPr algn="l">
                <a:defRPr sz="4000" b="0">
                  <a:latin typeface="+mn-lt"/>
                  <a:ea typeface="+mn-ea"/>
                  <a:cs typeface="+mn-cs"/>
                  <a:sym typeface="Helvetica Neue Medium"/>
                </a:defRPr>
              </a:pPr>
              <a:r>
                <a:t>Disease Discovery</a:t>
              </a:r>
            </a:p>
            <a:p>
              <a:pPr algn="l">
                <a:defRPr sz="3000" b="0">
                  <a:solidFill>
                    <a:srgbClr val="5E5E5E"/>
                  </a:solidFill>
                </a:defRPr>
              </a:pPr>
              <a:r>
                <a:t>Pathologists</a:t>
              </a:r>
            </a:p>
            <a:p>
              <a:pPr algn="l">
                <a:defRPr sz="2000" b="0">
                  <a:solidFill>
                    <a:srgbClr val="5E5E5E"/>
                  </a:solidFill>
                </a:defRPr>
              </a:pPr>
              <a:endParaRPr/>
            </a:p>
            <a:p>
              <a:pPr algn="l">
                <a:defRPr sz="2000" b="0">
                  <a:solidFill>
                    <a:srgbClr val="5E5E5E"/>
                  </a:solidFill>
                </a:defRPr>
              </a:pPr>
              <a:r>
                <a:t>Examined &amp; interpreted to assess </a:t>
              </a:r>
            </a:p>
            <a:p>
              <a:pPr algn="l">
                <a:defRPr sz="2000" b="0">
                  <a:solidFill>
                    <a:srgbClr val="5E5E5E"/>
                  </a:solidFill>
                </a:defRPr>
              </a:pPr>
              <a:r>
                <a:t>disease condition </a:t>
              </a:r>
            </a:p>
          </p:txBody>
        </p:sp>
      </p:grpSp>
      <p:sp>
        <p:nvSpPr>
          <p:cNvPr id="10" name="Image Source:…"/>
          <p:cNvSpPr txBox="1"/>
          <p:nvPr/>
        </p:nvSpPr>
        <p:spPr>
          <a:xfrm>
            <a:off x="704044" y="8662566"/>
            <a:ext cx="6633178" cy="59372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a:bodyPr>
          <a:lstStyle/>
          <a:p>
            <a:pPr algn="l">
              <a:defRPr sz="1000" b="0">
                <a:solidFill>
                  <a:srgbClr val="929292"/>
                </a:solidFill>
              </a:defRPr>
            </a:pPr>
            <a:r>
              <a:rPr dirty="0">
                <a:solidFill>
                  <a:schemeClr val="bg2"/>
                </a:solidFill>
              </a:rPr>
              <a:t>Image Source: </a:t>
            </a:r>
          </a:p>
          <a:p>
            <a:pPr algn="l">
              <a:defRPr sz="1000" b="0">
                <a:solidFill>
                  <a:srgbClr val="929292"/>
                </a:solidFill>
              </a:defRPr>
            </a:pPr>
            <a:r>
              <a:rPr dirty="0">
                <a:solidFill>
                  <a:schemeClr val="bg2"/>
                </a:solidFill>
              </a:rPr>
              <a:t>[1] http://amlaboratories.com/biopharma-solutions/molecular-genetics-genomics/   </a:t>
            </a:r>
          </a:p>
          <a:p>
            <a:pPr algn="l">
              <a:defRPr sz="1000" b="0">
                <a:solidFill>
                  <a:srgbClr val="929292"/>
                </a:solidFill>
              </a:defRPr>
            </a:pPr>
            <a:r>
              <a:rPr dirty="0">
                <a:solidFill>
                  <a:schemeClr val="bg2"/>
                </a:solidFill>
              </a:rPr>
              <a:t>[2] https://www.rowan.edu/som/gsbs/academic/histopathology.php </a:t>
            </a:r>
          </a:p>
        </p:txBody>
      </p:sp>
      <p:sp>
        <p:nvSpPr>
          <p:cNvPr id="2" name="Slide Number Placeholder 1"/>
          <p:cNvSpPr>
            <a:spLocks noGrp="1"/>
          </p:cNvSpPr>
          <p:nvPr>
            <p:ph type="sldNum" sz="quarter" idx="2"/>
          </p:nvPr>
        </p:nvSpPr>
        <p:spPr/>
        <p:txBody>
          <a:bodyPr/>
          <a:lstStyle/>
          <a:p>
            <a:fld id="{86CB4B4D-7CA3-9044-876B-883B54F8677D}" type="slidenum">
              <a:rPr lang="uk-UA" smtClean="0"/>
              <a:t>1</a:t>
            </a:fld>
            <a:endParaRPr lang="uk-UA"/>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 grpId="1" animBg="1" advAuto="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 name="Neural Network Concepts"/>
          <p:cNvSpPr txBox="1">
            <a:spLocks noGrp="1"/>
          </p:cNvSpPr>
          <p:nvPr>
            <p:ph type="ctrTitle"/>
          </p:nvPr>
        </p:nvSpPr>
        <p:spPr>
          <a:xfrm>
            <a:off x="0" y="810"/>
            <a:ext cx="13004801" cy="763554"/>
          </a:xfrm>
          <a:prstGeom prst="rect">
            <a:avLst/>
          </a:prstGeom>
          <a:solidFill>
            <a:srgbClr val="003D7C"/>
          </a:solidFill>
        </p:spPr>
        <p:txBody>
          <a:bodyPr/>
          <a:lstStyle/>
          <a:p>
            <a:pPr lvl="2" algn="l">
              <a:defRPr sz="4000">
                <a:solidFill>
                  <a:srgbClr val="FFFFFF"/>
                </a:solidFill>
              </a:defRPr>
            </a:pPr>
            <a:r>
              <a:rPr lang="en-US" dirty="0" smtClean="0"/>
              <a:t>Protein Synthesis</a:t>
            </a:r>
            <a:endParaRPr dirty="0"/>
          </a:p>
        </p:txBody>
      </p:sp>
      <p:pic>
        <p:nvPicPr>
          <p:cNvPr id="2" name="Picture 1"/>
          <p:cNvPicPr>
            <a:picLocks noChangeAspect="1"/>
          </p:cNvPicPr>
          <p:nvPr/>
        </p:nvPicPr>
        <p:blipFill>
          <a:blip r:embed="rId3"/>
          <a:stretch>
            <a:fillRect/>
          </a:stretch>
        </p:blipFill>
        <p:spPr>
          <a:xfrm>
            <a:off x="1" y="1402989"/>
            <a:ext cx="13004800" cy="7249201"/>
          </a:xfrm>
          <a:prstGeom prst="rect">
            <a:avLst/>
          </a:prstGeom>
        </p:spPr>
      </p:pic>
      <p:sp>
        <p:nvSpPr>
          <p:cNvPr id="18" name="Image Source:…"/>
          <p:cNvSpPr txBox="1"/>
          <p:nvPr/>
        </p:nvSpPr>
        <p:spPr>
          <a:xfrm>
            <a:off x="704044" y="8662566"/>
            <a:ext cx="7077688" cy="59372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a:bodyPr>
          <a:lstStyle/>
          <a:p>
            <a:pPr algn="l">
              <a:defRPr sz="1000" b="0">
                <a:solidFill>
                  <a:srgbClr val="929292"/>
                </a:solidFill>
              </a:defRPr>
            </a:pPr>
            <a:r>
              <a:rPr sz="1000" dirty="0">
                <a:solidFill>
                  <a:schemeClr val="bg2"/>
                </a:solidFill>
              </a:rPr>
              <a:t>Image Source: </a:t>
            </a:r>
          </a:p>
          <a:p>
            <a:pPr algn="l"/>
            <a:r>
              <a:rPr sz="1000" b="0" dirty="0" smtClean="0">
                <a:solidFill>
                  <a:schemeClr val="bg2"/>
                </a:solidFill>
              </a:rPr>
              <a:t>[1] </a:t>
            </a:r>
            <a:r>
              <a:rPr lang="en-US" sz="1000" b="0" dirty="0">
                <a:solidFill>
                  <a:schemeClr val="bg2"/>
                </a:solidFill>
              </a:rPr>
              <a:t>https://www.khanacademy.org/science/biology/gene-expression-central-dogma/transcription-of-dna-into-rna/a/overview-of-transcription</a:t>
            </a:r>
            <a:endParaRPr sz="1000" b="0" dirty="0">
              <a:solidFill>
                <a:schemeClr val="bg2"/>
              </a:solidFill>
            </a:endParaRPr>
          </a:p>
        </p:txBody>
      </p:sp>
      <p:sp>
        <p:nvSpPr>
          <p:cNvPr id="19" name="Rectangle 18"/>
          <p:cNvSpPr/>
          <p:nvPr/>
        </p:nvSpPr>
        <p:spPr>
          <a:xfrm>
            <a:off x="179784" y="3958549"/>
            <a:ext cx="2969816" cy="572811"/>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0" name="TextBox 19"/>
          <p:cNvSpPr txBox="1"/>
          <p:nvPr/>
        </p:nvSpPr>
        <p:spPr>
          <a:xfrm>
            <a:off x="282166" y="3958549"/>
            <a:ext cx="3047217"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lang="en-US" smtClean="0">
                <a:solidFill>
                  <a:schemeClr val="tx2"/>
                </a:solidFill>
              </a:rPr>
              <a:t>Transcription</a:t>
            </a:r>
            <a:endParaRPr kumimoji="0" lang="en-US" sz="2400" i="0" u="none" strike="noStrike" cap="none" spc="0" normalizeH="0" baseline="0" dirty="0">
              <a:ln>
                <a:noFill/>
              </a:ln>
              <a:solidFill>
                <a:schemeClr val="tx2"/>
              </a:solidFill>
              <a:effectLst/>
              <a:uFillTx/>
              <a:sym typeface="Helvetica Neue"/>
            </a:endParaRPr>
          </a:p>
        </p:txBody>
      </p:sp>
      <p:sp>
        <p:nvSpPr>
          <p:cNvPr id="21" name="Rectangle 20"/>
          <p:cNvSpPr/>
          <p:nvPr/>
        </p:nvSpPr>
        <p:spPr>
          <a:xfrm>
            <a:off x="282166" y="7079900"/>
            <a:ext cx="2969816" cy="572811"/>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2" name="TextBox 21"/>
          <p:cNvSpPr txBox="1"/>
          <p:nvPr/>
        </p:nvSpPr>
        <p:spPr>
          <a:xfrm>
            <a:off x="282166" y="6960763"/>
            <a:ext cx="3047217"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lang="en-US" dirty="0" smtClean="0">
                <a:solidFill>
                  <a:schemeClr val="tx2"/>
                </a:solidFill>
              </a:rPr>
              <a:t>Translation</a:t>
            </a:r>
            <a:endParaRPr kumimoji="0" lang="en-US" sz="2400" i="0" u="none" strike="noStrike" cap="none" spc="0" normalizeH="0" baseline="0" dirty="0">
              <a:ln>
                <a:noFill/>
              </a:ln>
              <a:solidFill>
                <a:schemeClr val="tx2"/>
              </a:solidFill>
              <a:effectLst/>
              <a:uFillTx/>
              <a:sym typeface="Helvetica Neue"/>
            </a:endParaRPr>
          </a:p>
        </p:txBody>
      </p:sp>
      <p:sp>
        <p:nvSpPr>
          <p:cNvPr id="26" name="Rectangle 25"/>
          <p:cNvSpPr/>
          <p:nvPr/>
        </p:nvSpPr>
        <p:spPr>
          <a:xfrm>
            <a:off x="9740503" y="2624393"/>
            <a:ext cx="1098482" cy="453344"/>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7" name="Rectangle 26"/>
          <p:cNvSpPr/>
          <p:nvPr/>
        </p:nvSpPr>
        <p:spPr>
          <a:xfrm>
            <a:off x="7781732" y="4203801"/>
            <a:ext cx="1098482" cy="453344"/>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8" name="Rectangle 27"/>
          <p:cNvSpPr/>
          <p:nvPr/>
        </p:nvSpPr>
        <p:spPr>
          <a:xfrm>
            <a:off x="9878161" y="4863760"/>
            <a:ext cx="1098482" cy="453344"/>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9" name="Rectangle 28"/>
          <p:cNvSpPr/>
          <p:nvPr/>
        </p:nvSpPr>
        <p:spPr>
          <a:xfrm>
            <a:off x="9220555" y="5955729"/>
            <a:ext cx="2182982" cy="929003"/>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0" name="Rectangle 29"/>
          <p:cNvSpPr/>
          <p:nvPr/>
        </p:nvSpPr>
        <p:spPr>
          <a:xfrm>
            <a:off x="9198253" y="7342123"/>
            <a:ext cx="2182982" cy="929003"/>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1" name="TextBox 30"/>
          <p:cNvSpPr txBox="1"/>
          <p:nvPr/>
        </p:nvSpPr>
        <p:spPr>
          <a:xfrm>
            <a:off x="9546442" y="2513539"/>
            <a:ext cx="1531207" cy="3795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lang="en-US" sz="1800" dirty="0" smtClean="0">
                <a:solidFill>
                  <a:schemeClr val="tx2"/>
                </a:solidFill>
              </a:rPr>
              <a:t>DNA</a:t>
            </a:r>
            <a:endParaRPr kumimoji="0" lang="en-US" sz="1800" i="0" u="none" strike="noStrike" cap="none" spc="0" normalizeH="0" baseline="0" dirty="0">
              <a:ln>
                <a:noFill/>
              </a:ln>
              <a:solidFill>
                <a:schemeClr val="tx2"/>
              </a:solidFill>
              <a:effectLst/>
              <a:uFillTx/>
              <a:sym typeface="Helvetica Neue"/>
            </a:endParaRPr>
          </a:p>
        </p:txBody>
      </p:sp>
      <p:sp>
        <p:nvSpPr>
          <p:cNvPr id="32" name="TextBox 31"/>
          <p:cNvSpPr txBox="1"/>
          <p:nvPr/>
        </p:nvSpPr>
        <p:spPr>
          <a:xfrm>
            <a:off x="7482821" y="4184731"/>
            <a:ext cx="1531207" cy="3795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lang="en-US" sz="1800" dirty="0" smtClean="0">
                <a:solidFill>
                  <a:schemeClr val="tx2"/>
                </a:solidFill>
              </a:rPr>
              <a:t>mRNA</a:t>
            </a:r>
            <a:endParaRPr kumimoji="0" lang="en-US" sz="1800" i="0" u="none" strike="noStrike" cap="none" spc="0" normalizeH="0" baseline="0" dirty="0">
              <a:ln>
                <a:noFill/>
              </a:ln>
              <a:solidFill>
                <a:schemeClr val="tx2"/>
              </a:solidFill>
              <a:effectLst/>
              <a:uFillTx/>
              <a:sym typeface="Helvetica Neue"/>
            </a:endParaRPr>
          </a:p>
        </p:txBody>
      </p:sp>
      <p:sp>
        <p:nvSpPr>
          <p:cNvPr id="33" name="TextBox 32"/>
          <p:cNvSpPr txBox="1"/>
          <p:nvPr/>
        </p:nvSpPr>
        <p:spPr>
          <a:xfrm>
            <a:off x="9524140" y="5767424"/>
            <a:ext cx="1531207"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lang="en-US" sz="1800" dirty="0" smtClean="0">
                <a:solidFill>
                  <a:schemeClr val="tx2"/>
                </a:solidFill>
              </a:rPr>
              <a:t>Transcript</a:t>
            </a:r>
            <a:r>
              <a:rPr lang="en-US" sz="1800" b="0" dirty="0" smtClean="0">
                <a:solidFill>
                  <a:schemeClr val="tx2"/>
                </a:solidFill>
              </a:rPr>
              <a:t> (RNA)</a:t>
            </a:r>
            <a:endParaRPr kumimoji="0" lang="en-US" sz="1800" b="0" i="0" u="none" strike="noStrike" cap="none" spc="0" normalizeH="0" baseline="0" dirty="0">
              <a:ln>
                <a:noFill/>
              </a:ln>
              <a:solidFill>
                <a:schemeClr val="tx2"/>
              </a:solidFill>
              <a:effectLst/>
              <a:uFillTx/>
              <a:sym typeface="Helvetica Neue"/>
            </a:endParaRPr>
          </a:p>
        </p:txBody>
      </p:sp>
      <p:sp>
        <p:nvSpPr>
          <p:cNvPr id="34" name="TextBox 33"/>
          <p:cNvSpPr txBox="1"/>
          <p:nvPr/>
        </p:nvSpPr>
        <p:spPr>
          <a:xfrm>
            <a:off x="8797572" y="7478329"/>
            <a:ext cx="3028948"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lang="en-US" sz="1800" dirty="0" smtClean="0">
                <a:solidFill>
                  <a:schemeClr val="tx2"/>
                </a:solidFill>
              </a:rPr>
              <a:t>Polypeptide </a:t>
            </a:r>
          </a:p>
          <a:p>
            <a:r>
              <a:rPr lang="en-US" sz="1800" b="0" dirty="0" smtClean="0">
                <a:solidFill>
                  <a:schemeClr val="tx2"/>
                </a:solidFill>
              </a:rPr>
              <a:t>(Building blocks of proteins)</a:t>
            </a:r>
            <a:endParaRPr kumimoji="0" lang="en-US" sz="1800" b="0" i="0" u="none" strike="noStrike" cap="none" spc="0" normalizeH="0" baseline="0" dirty="0">
              <a:ln>
                <a:noFill/>
              </a:ln>
              <a:solidFill>
                <a:schemeClr val="tx2"/>
              </a:solidFill>
              <a:effectLst/>
              <a:uFillTx/>
              <a:sym typeface="Helvetica Neue"/>
            </a:endParaRPr>
          </a:p>
        </p:txBody>
      </p:sp>
      <p:sp>
        <p:nvSpPr>
          <p:cNvPr id="23" name="Rectangle"/>
          <p:cNvSpPr/>
          <p:nvPr/>
        </p:nvSpPr>
        <p:spPr>
          <a:xfrm>
            <a:off x="0" y="9290815"/>
            <a:ext cx="12032643" cy="462785"/>
          </a:xfrm>
          <a:prstGeom prst="rect">
            <a:avLst/>
          </a:prstGeom>
          <a:solidFill>
            <a:srgbClr val="003D7C"/>
          </a:solidFill>
          <a:ln w="12700">
            <a:miter lim="400000"/>
          </a:ln>
        </p:spPr>
        <p:txBody>
          <a:bodyPr lIns="50800" tIns="50800" rIns="50800" bIns="50800" anchor="b">
            <a:normAutofit fontScale="32500" lnSpcReduction="20000"/>
          </a:bodyPr>
          <a:lstStyle/>
          <a:p>
            <a:pPr lvl="2" algn="l">
              <a:defRPr sz="8000" b="0">
                <a:solidFill>
                  <a:srgbClr val="FFFFFF"/>
                </a:solidFill>
                <a:latin typeface="+mn-lt"/>
                <a:ea typeface="+mn-ea"/>
                <a:cs typeface="+mn-cs"/>
                <a:sym typeface="Helvetica Neue Medium"/>
              </a:defRPr>
            </a:pPr>
            <a:endParaRPr/>
          </a:p>
        </p:txBody>
      </p:sp>
      <p:sp>
        <p:nvSpPr>
          <p:cNvPr id="3" name="Slide Number Placeholder 2"/>
          <p:cNvSpPr>
            <a:spLocks noGrp="1"/>
          </p:cNvSpPr>
          <p:nvPr>
            <p:ph type="sldNum" sz="quarter" idx="2"/>
          </p:nvPr>
        </p:nvSpPr>
        <p:spPr/>
        <p:txBody>
          <a:bodyPr/>
          <a:lstStyle/>
          <a:p>
            <a:fld id="{86CB4B4D-7CA3-9044-876B-883B54F8677D}" type="slidenum">
              <a:rPr lang="uk-UA" smtClean="0"/>
              <a:t>19</a:t>
            </a:fld>
            <a:endParaRPr lang="uk-UA"/>
          </a:p>
        </p:txBody>
      </p:sp>
    </p:spTree>
    <p:extLst>
      <p:ext uri="{BB962C8B-B14F-4D97-AF65-F5344CB8AC3E}">
        <p14:creationId xmlns:p14="http://schemas.microsoft.com/office/powerpoint/2010/main" val="657782617"/>
      </p:ext>
    </p:extLst>
  </p:cSld>
  <p:clrMapOvr>
    <a:masterClrMapping/>
  </p:clrMapOvr>
  <p:transition spd="med"/>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Group 41"/>
          <p:cNvGrpSpPr/>
          <p:nvPr/>
        </p:nvGrpSpPr>
        <p:grpSpPr>
          <a:xfrm>
            <a:off x="406401" y="1431743"/>
            <a:ext cx="12192000" cy="6795551"/>
            <a:chOff x="406401" y="1431743"/>
            <a:chExt cx="12192000" cy="6795551"/>
          </a:xfrm>
        </p:grpSpPr>
        <p:grpSp>
          <p:nvGrpSpPr>
            <p:cNvPr id="6" name="Group 5"/>
            <p:cNvGrpSpPr/>
            <p:nvPr/>
          </p:nvGrpSpPr>
          <p:grpSpPr>
            <a:xfrm>
              <a:off x="406401" y="1431743"/>
              <a:ext cx="12192000" cy="6795551"/>
              <a:chOff x="406401" y="1431743"/>
              <a:chExt cx="12192000" cy="6795551"/>
            </a:xfrm>
          </p:grpSpPr>
          <p:grpSp>
            <p:nvGrpSpPr>
              <p:cNvPr id="5" name="Group 4"/>
              <p:cNvGrpSpPr/>
              <p:nvPr/>
            </p:nvGrpSpPr>
            <p:grpSpPr>
              <a:xfrm>
                <a:off x="406401" y="1431743"/>
                <a:ext cx="12192000" cy="6795551"/>
                <a:chOff x="406401" y="1431743"/>
                <a:chExt cx="12192000" cy="6795551"/>
              </a:xfrm>
            </p:grpSpPr>
            <p:grpSp>
              <p:nvGrpSpPr>
                <p:cNvPr id="4" name="Group 3"/>
                <p:cNvGrpSpPr/>
                <p:nvPr/>
              </p:nvGrpSpPr>
              <p:grpSpPr>
                <a:xfrm>
                  <a:off x="406401" y="1431743"/>
                  <a:ext cx="12192000" cy="6795551"/>
                  <a:chOff x="406400" y="1257572"/>
                  <a:chExt cx="12192000" cy="6795551"/>
                </a:xfrm>
              </p:grpSpPr>
              <p:pic>
                <p:nvPicPr>
                  <p:cNvPr id="3" name="Picture 2"/>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06400" y="1805417"/>
                    <a:ext cx="12192000" cy="6032297"/>
                  </a:xfrm>
                  <a:prstGeom prst="rect">
                    <a:avLst/>
                  </a:prstGeom>
                </p:spPr>
              </p:pic>
              <p:sp>
                <p:nvSpPr>
                  <p:cNvPr id="7" name="Rectangle 6"/>
                  <p:cNvSpPr/>
                  <p:nvPr/>
                </p:nvSpPr>
                <p:spPr>
                  <a:xfrm>
                    <a:off x="704044" y="1568616"/>
                    <a:ext cx="4676765" cy="858889"/>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8" name="Rectangle 7"/>
                  <p:cNvSpPr/>
                  <p:nvPr/>
                </p:nvSpPr>
                <p:spPr>
                  <a:xfrm>
                    <a:off x="1008844" y="1568615"/>
                    <a:ext cx="3454300" cy="858889"/>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9" name="Rectangle 8"/>
                  <p:cNvSpPr/>
                  <p:nvPr/>
                </p:nvSpPr>
                <p:spPr>
                  <a:xfrm>
                    <a:off x="704044" y="3969896"/>
                    <a:ext cx="3759100" cy="858889"/>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0" name="Rectangle 9"/>
                  <p:cNvSpPr/>
                  <p:nvPr/>
                </p:nvSpPr>
                <p:spPr>
                  <a:xfrm>
                    <a:off x="5143418" y="1257572"/>
                    <a:ext cx="3325668" cy="858889"/>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1" name="Rectangle 10"/>
                  <p:cNvSpPr/>
                  <p:nvPr/>
                </p:nvSpPr>
                <p:spPr>
                  <a:xfrm>
                    <a:off x="8469086" y="1568614"/>
                    <a:ext cx="3727491" cy="858889"/>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2" name="Rectangle 11"/>
                  <p:cNvSpPr/>
                  <p:nvPr/>
                </p:nvSpPr>
                <p:spPr>
                  <a:xfrm>
                    <a:off x="8469086" y="7194234"/>
                    <a:ext cx="4129314" cy="858889"/>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3" name="Rectangle 12"/>
                  <p:cNvSpPr/>
                  <p:nvPr/>
                </p:nvSpPr>
                <p:spPr>
                  <a:xfrm>
                    <a:off x="1714369" y="5376630"/>
                    <a:ext cx="2552832" cy="1524913"/>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grpSp>
            <p:sp>
              <p:nvSpPr>
                <p:cNvPr id="20" name="Rectangle 19"/>
                <p:cNvSpPr/>
                <p:nvPr/>
              </p:nvSpPr>
              <p:spPr>
                <a:xfrm>
                  <a:off x="9578286" y="4459705"/>
                  <a:ext cx="1843693" cy="272716"/>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grpSp>
          <p:sp>
            <p:nvSpPr>
              <p:cNvPr id="25" name="Rectangle 24"/>
              <p:cNvSpPr/>
              <p:nvPr/>
            </p:nvSpPr>
            <p:spPr>
              <a:xfrm>
                <a:off x="9992707" y="3512801"/>
                <a:ext cx="492413" cy="338611"/>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6" name="Rectangle 25"/>
              <p:cNvSpPr/>
              <p:nvPr/>
            </p:nvSpPr>
            <p:spPr>
              <a:xfrm>
                <a:off x="7666376" y="3717212"/>
                <a:ext cx="524260" cy="440791"/>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grpSp>
        <p:sp>
          <p:nvSpPr>
            <p:cNvPr id="46" name="Rectangle 45"/>
            <p:cNvSpPr/>
            <p:nvPr/>
          </p:nvSpPr>
          <p:spPr>
            <a:xfrm>
              <a:off x="6162601" y="5949938"/>
              <a:ext cx="703711" cy="443578"/>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grpSp>
      <p:sp>
        <p:nvSpPr>
          <p:cNvPr id="238" name="Neural Network Concepts"/>
          <p:cNvSpPr txBox="1">
            <a:spLocks noGrp="1"/>
          </p:cNvSpPr>
          <p:nvPr>
            <p:ph type="ctrTitle"/>
          </p:nvPr>
        </p:nvSpPr>
        <p:spPr>
          <a:xfrm>
            <a:off x="0" y="810"/>
            <a:ext cx="13004801" cy="763554"/>
          </a:xfrm>
          <a:prstGeom prst="rect">
            <a:avLst/>
          </a:prstGeom>
          <a:solidFill>
            <a:srgbClr val="003D7C"/>
          </a:solidFill>
        </p:spPr>
        <p:txBody>
          <a:bodyPr/>
          <a:lstStyle/>
          <a:p>
            <a:pPr lvl="2" algn="l">
              <a:defRPr sz="4000">
                <a:solidFill>
                  <a:srgbClr val="FFFFFF"/>
                </a:solidFill>
              </a:defRPr>
            </a:pPr>
            <a:r>
              <a:rPr lang="en-US" dirty="0" smtClean="0"/>
              <a:t>RNA-</a:t>
            </a:r>
            <a:r>
              <a:rPr lang="en-US" dirty="0" err="1" smtClean="0"/>
              <a:t>seq</a:t>
            </a:r>
            <a:r>
              <a:rPr lang="en-US" dirty="0" smtClean="0"/>
              <a:t> Data</a:t>
            </a:r>
            <a:endParaRPr dirty="0"/>
          </a:p>
        </p:txBody>
      </p:sp>
      <p:sp>
        <p:nvSpPr>
          <p:cNvPr id="18" name="Image Source:…"/>
          <p:cNvSpPr txBox="1"/>
          <p:nvPr/>
        </p:nvSpPr>
        <p:spPr>
          <a:xfrm>
            <a:off x="704044" y="8662566"/>
            <a:ext cx="7077688" cy="59372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a:bodyPr>
          <a:lstStyle/>
          <a:p>
            <a:pPr algn="l">
              <a:defRPr sz="1000" b="0">
                <a:solidFill>
                  <a:srgbClr val="929292"/>
                </a:solidFill>
              </a:defRPr>
            </a:pPr>
            <a:r>
              <a:rPr sz="1000" dirty="0">
                <a:solidFill>
                  <a:schemeClr val="bg2"/>
                </a:solidFill>
              </a:rPr>
              <a:t>Image Source: </a:t>
            </a:r>
          </a:p>
          <a:p>
            <a:pPr algn="l"/>
            <a:r>
              <a:rPr sz="1000" b="0" dirty="0" smtClean="0">
                <a:solidFill>
                  <a:schemeClr val="bg2"/>
                </a:solidFill>
              </a:rPr>
              <a:t>[1] </a:t>
            </a:r>
            <a:r>
              <a:rPr lang="en-US" sz="1000" b="0" dirty="0">
                <a:solidFill>
                  <a:schemeClr val="bg2"/>
                </a:solidFill>
              </a:rPr>
              <a:t>http://</a:t>
            </a:r>
            <a:r>
              <a:rPr lang="en-US" sz="1000" b="0" dirty="0" smtClean="0">
                <a:solidFill>
                  <a:schemeClr val="bg2"/>
                </a:solidFill>
              </a:rPr>
              <a:t>slideplayer.com/slide/10693114</a:t>
            </a:r>
            <a:endParaRPr sz="1000" b="0" dirty="0">
              <a:solidFill>
                <a:schemeClr val="bg2"/>
              </a:solidFill>
            </a:endParaRPr>
          </a:p>
        </p:txBody>
      </p:sp>
      <p:grpSp>
        <p:nvGrpSpPr>
          <p:cNvPr id="29" name="Group 28"/>
          <p:cNvGrpSpPr/>
          <p:nvPr/>
        </p:nvGrpSpPr>
        <p:grpSpPr>
          <a:xfrm>
            <a:off x="9230483" y="1558730"/>
            <a:ext cx="2125518" cy="2144546"/>
            <a:chOff x="9230483" y="1558730"/>
            <a:chExt cx="2125518" cy="2144546"/>
          </a:xfrm>
        </p:grpSpPr>
        <p:sp>
          <p:nvSpPr>
            <p:cNvPr id="24" name="Rectangle 23"/>
            <p:cNvSpPr/>
            <p:nvPr/>
          </p:nvSpPr>
          <p:spPr>
            <a:xfrm>
              <a:off x="9442349" y="1791249"/>
              <a:ext cx="1792344" cy="1912027"/>
            </a:xfrm>
            <a:prstGeom prst="rect">
              <a:avLst/>
            </a:prstGeom>
            <a:ln>
              <a:solidFill>
                <a:schemeClr val="tx1"/>
              </a:solidFill>
              <a:prstDash val="dash"/>
            </a:ln>
          </p:spPr>
          <p:txBody>
            <a:bodyPr wrap="square">
              <a:spAutoFit/>
            </a:bodyPr>
            <a:lstStyle/>
            <a:p>
              <a:pPr algn="l" hangingPunct="1">
                <a:defRPr/>
              </a:pPr>
              <a:endParaRPr lang="en-US" b="0" dirty="0"/>
            </a:p>
          </p:txBody>
        </p:sp>
        <p:sp>
          <p:nvSpPr>
            <p:cNvPr id="27" name="1"/>
            <p:cNvSpPr/>
            <p:nvPr/>
          </p:nvSpPr>
          <p:spPr>
            <a:xfrm>
              <a:off x="9230483" y="1558730"/>
              <a:ext cx="508001" cy="508001"/>
            </a:xfrm>
            <a:prstGeom prst="ellipse">
              <a:avLst/>
            </a:prstGeom>
            <a:solidFill>
              <a:schemeClr val="accent4">
                <a:hueOff val="-461056"/>
                <a:satOff val="4338"/>
                <a:lumOff val="-10225"/>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sz="2200" b="0">
                  <a:solidFill>
                    <a:srgbClr val="FFFFFF"/>
                  </a:solidFill>
                  <a:latin typeface="+mn-lt"/>
                  <a:ea typeface="+mn-ea"/>
                  <a:cs typeface="+mn-cs"/>
                  <a:sym typeface="Helvetica Neue Medium"/>
                </a:defRPr>
              </a:lvl1pPr>
            </a:lstStyle>
            <a:p>
              <a:r>
                <a:rPr lang="en-US" dirty="0" smtClean="0"/>
                <a:t>2</a:t>
              </a:r>
              <a:endParaRPr dirty="0"/>
            </a:p>
          </p:txBody>
        </p:sp>
        <p:sp>
          <p:nvSpPr>
            <p:cNvPr id="28" name="TextBox 27"/>
            <p:cNvSpPr txBox="1"/>
            <p:nvPr/>
          </p:nvSpPr>
          <p:spPr>
            <a:xfrm>
              <a:off x="9443594" y="1939385"/>
              <a:ext cx="1912407" cy="7181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lang="en-US" sz="2000" dirty="0" smtClean="0">
                  <a:solidFill>
                    <a:schemeClr val="tx2"/>
                  </a:solidFill>
                </a:rPr>
                <a:t>Prepare for Sequencing</a:t>
              </a:r>
              <a:endParaRPr kumimoji="0" lang="en-US" sz="2000" i="0" u="none" strike="noStrike" cap="none" spc="0" normalizeH="0" baseline="0" dirty="0">
                <a:ln>
                  <a:noFill/>
                </a:ln>
                <a:solidFill>
                  <a:schemeClr val="tx2"/>
                </a:solidFill>
                <a:effectLst/>
                <a:uFillTx/>
                <a:sym typeface="Helvetica Neue"/>
              </a:endParaRPr>
            </a:p>
          </p:txBody>
        </p:sp>
      </p:grpSp>
      <p:grpSp>
        <p:nvGrpSpPr>
          <p:cNvPr id="38" name="Group 37"/>
          <p:cNvGrpSpPr/>
          <p:nvPr/>
        </p:nvGrpSpPr>
        <p:grpSpPr>
          <a:xfrm>
            <a:off x="8713377" y="4283165"/>
            <a:ext cx="3928153" cy="3728720"/>
            <a:chOff x="8713377" y="4283165"/>
            <a:chExt cx="3928153" cy="3728720"/>
          </a:xfrm>
        </p:grpSpPr>
        <p:sp>
          <p:nvSpPr>
            <p:cNvPr id="30" name="Rectangle 29"/>
            <p:cNvSpPr/>
            <p:nvPr/>
          </p:nvSpPr>
          <p:spPr>
            <a:xfrm>
              <a:off x="8910579" y="4506443"/>
              <a:ext cx="3687822" cy="3505442"/>
            </a:xfrm>
            <a:prstGeom prst="rect">
              <a:avLst/>
            </a:prstGeom>
            <a:ln>
              <a:solidFill>
                <a:schemeClr val="tx1"/>
              </a:solidFill>
              <a:prstDash val="dash"/>
            </a:ln>
          </p:spPr>
          <p:txBody>
            <a:bodyPr wrap="square">
              <a:spAutoFit/>
            </a:bodyPr>
            <a:lstStyle/>
            <a:p>
              <a:pPr algn="l" hangingPunct="1">
                <a:defRPr/>
              </a:pPr>
              <a:endParaRPr lang="en-US" b="0" dirty="0"/>
            </a:p>
          </p:txBody>
        </p:sp>
        <p:sp>
          <p:nvSpPr>
            <p:cNvPr id="31" name="1"/>
            <p:cNvSpPr/>
            <p:nvPr/>
          </p:nvSpPr>
          <p:spPr>
            <a:xfrm>
              <a:off x="8713377" y="4283165"/>
              <a:ext cx="508001" cy="508001"/>
            </a:xfrm>
            <a:prstGeom prst="ellipse">
              <a:avLst/>
            </a:prstGeom>
            <a:solidFill>
              <a:schemeClr val="accent4">
                <a:hueOff val="-461056"/>
                <a:satOff val="4338"/>
                <a:lumOff val="-10225"/>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sz="2200" b="0">
                  <a:solidFill>
                    <a:srgbClr val="FFFFFF"/>
                  </a:solidFill>
                  <a:latin typeface="+mn-lt"/>
                  <a:ea typeface="+mn-ea"/>
                  <a:cs typeface="+mn-cs"/>
                  <a:sym typeface="Helvetica Neue Medium"/>
                </a:defRPr>
              </a:lvl1pPr>
            </a:lstStyle>
            <a:p>
              <a:r>
                <a:rPr lang="en-US" dirty="0"/>
                <a:t>3</a:t>
              </a:r>
              <a:endParaRPr dirty="0"/>
            </a:p>
          </p:txBody>
        </p:sp>
        <p:sp>
          <p:nvSpPr>
            <p:cNvPr id="32" name="TextBox 31"/>
            <p:cNvSpPr txBox="1"/>
            <p:nvPr/>
          </p:nvSpPr>
          <p:spPr>
            <a:xfrm>
              <a:off x="8867449" y="7487537"/>
              <a:ext cx="3774081"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lang="en-US" sz="2000" smtClean="0">
                  <a:solidFill>
                    <a:schemeClr val="tx2"/>
                  </a:solidFill>
                </a:rPr>
                <a:t>High-throughput Sequencer</a:t>
              </a:r>
              <a:endParaRPr kumimoji="0" lang="en-US" sz="2000" i="0" u="none" strike="noStrike" cap="none" spc="0" normalizeH="0" baseline="0" dirty="0">
                <a:ln>
                  <a:noFill/>
                </a:ln>
                <a:solidFill>
                  <a:schemeClr val="tx2"/>
                </a:solidFill>
                <a:effectLst/>
                <a:uFillTx/>
                <a:sym typeface="Helvetica Neue"/>
              </a:endParaRPr>
            </a:p>
          </p:txBody>
        </p:sp>
      </p:grpSp>
      <p:grpSp>
        <p:nvGrpSpPr>
          <p:cNvPr id="14" name="Group 13"/>
          <p:cNvGrpSpPr/>
          <p:nvPr/>
        </p:nvGrpSpPr>
        <p:grpSpPr>
          <a:xfrm>
            <a:off x="406413" y="1519174"/>
            <a:ext cx="7933275" cy="3010098"/>
            <a:chOff x="406413" y="1519174"/>
            <a:chExt cx="7933275" cy="3010098"/>
          </a:xfrm>
        </p:grpSpPr>
        <p:sp>
          <p:nvSpPr>
            <p:cNvPr id="16" name="TextBox 15"/>
            <p:cNvSpPr txBox="1"/>
            <p:nvPr/>
          </p:nvSpPr>
          <p:spPr>
            <a:xfrm>
              <a:off x="1008845" y="1939385"/>
              <a:ext cx="3047217"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lang="en-US" dirty="0" smtClean="0">
                  <a:solidFill>
                    <a:schemeClr val="tx2"/>
                  </a:solidFill>
                </a:rPr>
                <a:t>Samples </a:t>
              </a:r>
              <a:r>
                <a:rPr lang="en-US" smtClean="0">
                  <a:solidFill>
                    <a:schemeClr val="tx2"/>
                  </a:solidFill>
                </a:rPr>
                <a:t>of Interest</a:t>
              </a:r>
              <a:endParaRPr kumimoji="0" lang="en-US" sz="2400" i="0" u="none" strike="noStrike" cap="none" spc="0" normalizeH="0" baseline="0" dirty="0">
                <a:ln>
                  <a:noFill/>
                </a:ln>
                <a:solidFill>
                  <a:schemeClr val="tx2"/>
                </a:solidFill>
                <a:effectLst/>
                <a:uFillTx/>
                <a:sym typeface="Helvetica Neue"/>
              </a:endParaRPr>
            </a:p>
          </p:txBody>
        </p:sp>
        <p:sp>
          <p:nvSpPr>
            <p:cNvPr id="17" name="TextBox 16"/>
            <p:cNvSpPr txBox="1"/>
            <p:nvPr/>
          </p:nvSpPr>
          <p:spPr>
            <a:xfrm>
              <a:off x="979050" y="4025215"/>
              <a:ext cx="1211841" cy="3795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lang="en-US" sz="1800" b="0" dirty="0" smtClean="0">
                  <a:solidFill>
                    <a:schemeClr val="tx2"/>
                  </a:solidFill>
                </a:rPr>
                <a:t>Healthy</a:t>
              </a:r>
              <a:endParaRPr kumimoji="0" lang="en-US" sz="1800" b="0" i="0" u="none" strike="noStrike" cap="none" spc="0" normalizeH="0" baseline="0" dirty="0">
                <a:ln>
                  <a:noFill/>
                </a:ln>
                <a:solidFill>
                  <a:schemeClr val="tx2"/>
                </a:solidFill>
                <a:effectLst/>
                <a:uFillTx/>
                <a:sym typeface="Helvetica Neue"/>
              </a:endParaRPr>
            </a:p>
          </p:txBody>
        </p:sp>
        <p:sp>
          <p:nvSpPr>
            <p:cNvPr id="21" name="Rectangle 20"/>
            <p:cNvSpPr/>
            <p:nvPr/>
          </p:nvSpPr>
          <p:spPr>
            <a:xfrm>
              <a:off x="517124" y="1812730"/>
              <a:ext cx="7822564" cy="2716542"/>
            </a:xfrm>
            <a:prstGeom prst="rect">
              <a:avLst/>
            </a:prstGeom>
            <a:ln>
              <a:solidFill>
                <a:schemeClr val="tx1"/>
              </a:solidFill>
              <a:prstDash val="dash"/>
            </a:ln>
          </p:spPr>
          <p:txBody>
            <a:bodyPr wrap="square">
              <a:spAutoFit/>
            </a:bodyPr>
            <a:lstStyle/>
            <a:p>
              <a:pPr algn="l" hangingPunct="1">
                <a:defRPr/>
              </a:pPr>
              <a:endParaRPr lang="en-US" b="0" dirty="0"/>
            </a:p>
          </p:txBody>
        </p:sp>
        <p:sp>
          <p:nvSpPr>
            <p:cNvPr id="22" name="TextBox 21"/>
            <p:cNvSpPr txBox="1"/>
            <p:nvPr/>
          </p:nvSpPr>
          <p:spPr>
            <a:xfrm>
              <a:off x="5143419" y="1932849"/>
              <a:ext cx="3047217"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lang="en-US" dirty="0" smtClean="0">
                  <a:solidFill>
                    <a:schemeClr val="tx2"/>
                  </a:solidFill>
                </a:rPr>
                <a:t>Isolate RNAs</a:t>
              </a:r>
              <a:endParaRPr kumimoji="0" lang="en-US" sz="2400" i="0" u="none" strike="noStrike" cap="none" spc="0" normalizeH="0" baseline="0" dirty="0">
                <a:ln>
                  <a:noFill/>
                </a:ln>
                <a:solidFill>
                  <a:schemeClr val="tx2"/>
                </a:solidFill>
                <a:effectLst/>
                <a:uFillTx/>
                <a:sym typeface="Helvetica Neue"/>
              </a:endParaRPr>
            </a:p>
          </p:txBody>
        </p:sp>
        <p:sp>
          <p:nvSpPr>
            <p:cNvPr id="23" name="1"/>
            <p:cNvSpPr/>
            <p:nvPr/>
          </p:nvSpPr>
          <p:spPr>
            <a:xfrm>
              <a:off x="406413" y="1519174"/>
              <a:ext cx="508001" cy="508001"/>
            </a:xfrm>
            <a:prstGeom prst="ellipse">
              <a:avLst/>
            </a:prstGeom>
            <a:solidFill>
              <a:schemeClr val="accent4">
                <a:hueOff val="-461056"/>
                <a:satOff val="4338"/>
                <a:lumOff val="-10225"/>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sz="2200" b="0">
                  <a:solidFill>
                    <a:srgbClr val="FFFFFF"/>
                  </a:solidFill>
                  <a:latin typeface="+mn-lt"/>
                  <a:ea typeface="+mn-ea"/>
                  <a:cs typeface="+mn-cs"/>
                  <a:sym typeface="Helvetica Neue Medium"/>
                </a:defRPr>
              </a:lvl1pPr>
            </a:lstStyle>
            <a:p>
              <a:r>
                <a:rPr dirty="0"/>
                <a:t>1</a:t>
              </a:r>
            </a:p>
          </p:txBody>
        </p:sp>
        <p:sp>
          <p:nvSpPr>
            <p:cNvPr id="37" name="TextBox 36"/>
            <p:cNvSpPr txBox="1"/>
            <p:nvPr/>
          </p:nvSpPr>
          <p:spPr>
            <a:xfrm>
              <a:off x="2704905" y="4025215"/>
              <a:ext cx="1512656" cy="3795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lang="en-US" sz="1800" b="0" dirty="0" smtClean="0">
                  <a:solidFill>
                    <a:schemeClr val="tx2"/>
                  </a:solidFill>
                </a:rPr>
                <a:t>Tumorous</a:t>
              </a:r>
              <a:endParaRPr kumimoji="0" lang="en-US" sz="1800" b="0" i="0" u="none" strike="noStrike" cap="none" spc="0" normalizeH="0" baseline="0" dirty="0">
                <a:ln>
                  <a:noFill/>
                </a:ln>
                <a:solidFill>
                  <a:schemeClr val="tx2"/>
                </a:solidFill>
                <a:effectLst/>
                <a:uFillTx/>
                <a:sym typeface="Helvetica Neue"/>
              </a:endParaRPr>
            </a:p>
          </p:txBody>
        </p:sp>
      </p:grpSp>
      <p:sp>
        <p:nvSpPr>
          <p:cNvPr id="39" name="Rectangle 38"/>
          <p:cNvSpPr/>
          <p:nvPr/>
        </p:nvSpPr>
        <p:spPr>
          <a:xfrm>
            <a:off x="2096913" y="5879591"/>
            <a:ext cx="1278163" cy="1945600"/>
          </a:xfrm>
          <a:prstGeom prst="rect">
            <a:avLst/>
          </a:prstGeom>
          <a:solidFill>
            <a:schemeClr val="accent3">
              <a:lumMod val="20000"/>
              <a:lumOff val="8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dirty="0">
              <a:ln>
                <a:noFill/>
              </a:ln>
              <a:solidFill>
                <a:srgbClr val="FFFFFF"/>
              </a:solidFill>
              <a:effectLst/>
              <a:uFillTx/>
              <a:latin typeface="+mn-lt"/>
              <a:ea typeface="+mn-ea"/>
              <a:cs typeface="+mn-cs"/>
              <a:sym typeface="Helvetica Neue Medium"/>
            </a:endParaRPr>
          </a:p>
        </p:txBody>
      </p:sp>
      <p:grpSp>
        <p:nvGrpSpPr>
          <p:cNvPr id="43" name="Group 42"/>
          <p:cNvGrpSpPr/>
          <p:nvPr/>
        </p:nvGrpSpPr>
        <p:grpSpPr>
          <a:xfrm>
            <a:off x="320645" y="4616080"/>
            <a:ext cx="8019043" cy="3395806"/>
            <a:chOff x="320645" y="4616080"/>
            <a:chExt cx="8019043" cy="3395806"/>
          </a:xfrm>
        </p:grpSpPr>
        <p:sp>
          <p:nvSpPr>
            <p:cNvPr id="19" name="TextBox 18"/>
            <p:cNvSpPr txBox="1"/>
            <p:nvPr/>
          </p:nvSpPr>
          <p:spPr>
            <a:xfrm>
              <a:off x="4119412" y="6782262"/>
              <a:ext cx="1531207" cy="93358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lang="en-US" sz="1800" b="0" dirty="0" smtClean="0">
                  <a:solidFill>
                    <a:schemeClr val="tx2"/>
                  </a:solidFill>
                </a:rPr>
                <a:t>Mapped to Reference Genome</a:t>
              </a:r>
              <a:endParaRPr kumimoji="0" lang="en-US" sz="1800" b="0" i="0" u="none" strike="noStrike" cap="none" spc="0" normalizeH="0" baseline="0" dirty="0">
                <a:ln>
                  <a:noFill/>
                </a:ln>
                <a:solidFill>
                  <a:schemeClr val="tx2"/>
                </a:solidFill>
                <a:effectLst/>
                <a:uFillTx/>
                <a:sym typeface="Helvetica Neue"/>
              </a:endParaRPr>
            </a:p>
          </p:txBody>
        </p:sp>
        <p:sp>
          <p:nvSpPr>
            <p:cNvPr id="33" name="Rectangle 32"/>
            <p:cNvSpPr/>
            <p:nvPr/>
          </p:nvSpPr>
          <p:spPr>
            <a:xfrm>
              <a:off x="517124" y="4862432"/>
              <a:ext cx="7822564" cy="3149454"/>
            </a:xfrm>
            <a:prstGeom prst="rect">
              <a:avLst/>
            </a:prstGeom>
            <a:ln>
              <a:solidFill>
                <a:schemeClr val="tx1"/>
              </a:solidFill>
              <a:prstDash val="dash"/>
            </a:ln>
          </p:spPr>
          <p:txBody>
            <a:bodyPr wrap="square">
              <a:spAutoFit/>
            </a:bodyPr>
            <a:lstStyle/>
            <a:p>
              <a:pPr algn="l" hangingPunct="1">
                <a:defRPr/>
              </a:pPr>
              <a:endParaRPr lang="en-US" b="0" dirty="0"/>
            </a:p>
          </p:txBody>
        </p:sp>
        <p:sp>
          <p:nvSpPr>
            <p:cNvPr id="35" name="1"/>
            <p:cNvSpPr/>
            <p:nvPr/>
          </p:nvSpPr>
          <p:spPr>
            <a:xfrm>
              <a:off x="320645" y="4616080"/>
              <a:ext cx="508001" cy="508001"/>
            </a:xfrm>
            <a:prstGeom prst="ellipse">
              <a:avLst/>
            </a:prstGeom>
            <a:solidFill>
              <a:schemeClr val="accent4">
                <a:hueOff val="-461056"/>
                <a:satOff val="4338"/>
                <a:lumOff val="-10225"/>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sz="2200" b="0">
                  <a:solidFill>
                    <a:srgbClr val="FFFFFF"/>
                  </a:solidFill>
                  <a:latin typeface="+mn-lt"/>
                  <a:ea typeface="+mn-ea"/>
                  <a:cs typeface="+mn-cs"/>
                  <a:sym typeface="Helvetica Neue Medium"/>
                </a:defRPr>
              </a:lvl1pPr>
            </a:lstStyle>
            <a:p>
              <a:r>
                <a:rPr lang="en-US" dirty="0" smtClean="0"/>
                <a:t>4</a:t>
              </a:r>
              <a:endParaRPr dirty="0"/>
            </a:p>
          </p:txBody>
        </p:sp>
        <p:sp>
          <p:nvSpPr>
            <p:cNvPr id="36" name="TextBox 35"/>
            <p:cNvSpPr txBox="1"/>
            <p:nvPr/>
          </p:nvSpPr>
          <p:spPr>
            <a:xfrm>
              <a:off x="5450353" y="5130173"/>
              <a:ext cx="2711800"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lang="en-US" dirty="0" smtClean="0">
                  <a:solidFill>
                    <a:schemeClr val="tx2"/>
                  </a:solidFill>
                </a:rPr>
                <a:t>Hundred of Millions of Reads</a:t>
              </a:r>
              <a:endParaRPr kumimoji="0" lang="en-US" sz="2400" i="0" u="none" strike="noStrike" cap="none" spc="0" normalizeH="0" baseline="0" dirty="0">
                <a:ln>
                  <a:noFill/>
                </a:ln>
                <a:solidFill>
                  <a:schemeClr val="tx2"/>
                </a:solidFill>
                <a:effectLst/>
                <a:uFillTx/>
                <a:sym typeface="Helvetica Neue"/>
              </a:endParaRPr>
            </a:p>
          </p:txBody>
        </p:sp>
        <p:sp>
          <p:nvSpPr>
            <p:cNvPr id="40" name="Right Brace 39"/>
            <p:cNvSpPr/>
            <p:nvPr/>
          </p:nvSpPr>
          <p:spPr>
            <a:xfrm rot="16200000">
              <a:off x="2479190" y="4996953"/>
              <a:ext cx="513608" cy="1239724"/>
            </a:xfrm>
            <a:prstGeom prst="rightBrace">
              <a:avLst/>
            </a:prstGeom>
            <a:noFill/>
            <a:ln w="57150" cap="flat">
              <a:solidFill>
                <a:schemeClr val="tx1"/>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sp>
          <p:nvSpPr>
            <p:cNvPr id="41" name="Rectangle 40"/>
            <p:cNvSpPr/>
            <p:nvPr/>
          </p:nvSpPr>
          <p:spPr>
            <a:xfrm>
              <a:off x="2011797" y="4870081"/>
              <a:ext cx="1449436" cy="461665"/>
            </a:xfrm>
            <a:prstGeom prst="rect">
              <a:avLst/>
            </a:prstGeom>
          </p:spPr>
          <p:txBody>
            <a:bodyPr wrap="none">
              <a:spAutoFit/>
            </a:bodyPr>
            <a:lstStyle/>
            <a:p>
              <a:r>
                <a:rPr lang="en-US" dirty="0" smtClean="0">
                  <a:solidFill>
                    <a:schemeClr val="tx2"/>
                  </a:solidFill>
                </a:rPr>
                <a:t>Samples</a:t>
              </a:r>
              <a:endParaRPr lang="en-US" dirty="0"/>
            </a:p>
          </p:txBody>
        </p:sp>
        <p:sp>
          <p:nvSpPr>
            <p:cNvPr id="44" name="Right Brace 43"/>
            <p:cNvSpPr/>
            <p:nvPr/>
          </p:nvSpPr>
          <p:spPr>
            <a:xfrm rot="10800000">
              <a:off x="1584971" y="5928989"/>
              <a:ext cx="479707" cy="1846803"/>
            </a:xfrm>
            <a:prstGeom prst="rightBrace">
              <a:avLst/>
            </a:prstGeom>
            <a:noFill/>
            <a:ln w="57150" cap="flat">
              <a:solidFill>
                <a:schemeClr val="tx1"/>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sp>
          <p:nvSpPr>
            <p:cNvPr id="45" name="Rectangle 44"/>
            <p:cNvSpPr/>
            <p:nvPr/>
          </p:nvSpPr>
          <p:spPr>
            <a:xfrm>
              <a:off x="496552" y="6580775"/>
              <a:ext cx="1119217" cy="461665"/>
            </a:xfrm>
            <a:prstGeom prst="rect">
              <a:avLst/>
            </a:prstGeom>
          </p:spPr>
          <p:txBody>
            <a:bodyPr wrap="none">
              <a:spAutoFit/>
            </a:bodyPr>
            <a:lstStyle/>
            <a:p>
              <a:r>
                <a:rPr lang="en-US" dirty="0" smtClean="0">
                  <a:solidFill>
                    <a:schemeClr val="tx2"/>
                  </a:solidFill>
                </a:rPr>
                <a:t>Genes</a:t>
              </a:r>
              <a:endParaRPr lang="en-US" dirty="0"/>
            </a:p>
          </p:txBody>
        </p:sp>
      </p:grpSp>
      <p:sp>
        <p:nvSpPr>
          <p:cNvPr id="48" name="TextBox 47"/>
          <p:cNvSpPr txBox="1"/>
          <p:nvPr/>
        </p:nvSpPr>
        <p:spPr>
          <a:xfrm>
            <a:off x="1961394" y="6679224"/>
            <a:ext cx="1531207" cy="3795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lang="en-US" sz="1800" b="0" dirty="0" smtClean="0">
                <a:solidFill>
                  <a:schemeClr val="tx2"/>
                </a:solidFill>
              </a:rPr>
              <a:t>Data</a:t>
            </a:r>
            <a:endParaRPr kumimoji="0" lang="en-US" sz="1800" b="0" i="0" u="none" strike="noStrike" cap="none" spc="0" normalizeH="0" baseline="0" dirty="0">
              <a:ln>
                <a:noFill/>
              </a:ln>
              <a:solidFill>
                <a:schemeClr val="tx2"/>
              </a:solidFill>
              <a:effectLst/>
              <a:uFillTx/>
              <a:sym typeface="Helvetica Neue"/>
            </a:endParaRPr>
          </a:p>
        </p:txBody>
      </p:sp>
      <p:sp>
        <p:nvSpPr>
          <p:cNvPr id="47" name="Rectangle"/>
          <p:cNvSpPr/>
          <p:nvPr/>
        </p:nvSpPr>
        <p:spPr>
          <a:xfrm>
            <a:off x="0" y="9290815"/>
            <a:ext cx="12032643" cy="462785"/>
          </a:xfrm>
          <a:prstGeom prst="rect">
            <a:avLst/>
          </a:prstGeom>
          <a:solidFill>
            <a:srgbClr val="003D7C"/>
          </a:solidFill>
          <a:ln w="12700">
            <a:miter lim="400000"/>
          </a:ln>
        </p:spPr>
        <p:txBody>
          <a:bodyPr lIns="50800" tIns="50800" rIns="50800" bIns="50800" anchor="b">
            <a:normAutofit fontScale="32500" lnSpcReduction="20000"/>
          </a:bodyPr>
          <a:lstStyle/>
          <a:p>
            <a:pPr lvl="2" algn="l">
              <a:defRPr sz="8000" b="0">
                <a:solidFill>
                  <a:srgbClr val="FFFFFF"/>
                </a:solidFill>
                <a:latin typeface="+mn-lt"/>
                <a:ea typeface="+mn-ea"/>
                <a:cs typeface="+mn-cs"/>
                <a:sym typeface="Helvetica Neue Medium"/>
              </a:defRPr>
            </a:pPr>
            <a:endParaRPr/>
          </a:p>
        </p:txBody>
      </p:sp>
      <p:sp>
        <p:nvSpPr>
          <p:cNvPr id="2" name="Slide Number Placeholder 1"/>
          <p:cNvSpPr>
            <a:spLocks noGrp="1"/>
          </p:cNvSpPr>
          <p:nvPr>
            <p:ph type="sldNum" sz="quarter" idx="2"/>
          </p:nvPr>
        </p:nvSpPr>
        <p:spPr/>
        <p:txBody>
          <a:bodyPr/>
          <a:lstStyle/>
          <a:p>
            <a:fld id="{86CB4B4D-7CA3-9044-876B-883B54F8677D}" type="slidenum">
              <a:rPr lang="uk-UA" smtClean="0"/>
              <a:t>20</a:t>
            </a:fld>
            <a:endParaRPr lang="uk-UA"/>
          </a:p>
        </p:txBody>
      </p:sp>
    </p:spTree>
    <p:extLst>
      <p:ext uri="{BB962C8B-B14F-4D97-AF65-F5344CB8AC3E}">
        <p14:creationId xmlns:p14="http://schemas.microsoft.com/office/powerpoint/2010/main" val="112778106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Group 41"/>
          <p:cNvGrpSpPr/>
          <p:nvPr/>
        </p:nvGrpSpPr>
        <p:grpSpPr>
          <a:xfrm>
            <a:off x="406401" y="1431743"/>
            <a:ext cx="12192000" cy="6795551"/>
            <a:chOff x="406401" y="1431743"/>
            <a:chExt cx="12192000" cy="6795551"/>
          </a:xfrm>
        </p:grpSpPr>
        <p:grpSp>
          <p:nvGrpSpPr>
            <p:cNvPr id="6" name="Group 5"/>
            <p:cNvGrpSpPr/>
            <p:nvPr/>
          </p:nvGrpSpPr>
          <p:grpSpPr>
            <a:xfrm>
              <a:off x="406401" y="1431743"/>
              <a:ext cx="12192000" cy="6795551"/>
              <a:chOff x="406401" y="1431743"/>
              <a:chExt cx="12192000" cy="6795551"/>
            </a:xfrm>
          </p:grpSpPr>
          <p:grpSp>
            <p:nvGrpSpPr>
              <p:cNvPr id="5" name="Group 4"/>
              <p:cNvGrpSpPr/>
              <p:nvPr/>
            </p:nvGrpSpPr>
            <p:grpSpPr>
              <a:xfrm>
                <a:off x="406401" y="1431743"/>
                <a:ext cx="12192000" cy="6795551"/>
                <a:chOff x="406401" y="1431743"/>
                <a:chExt cx="12192000" cy="6795551"/>
              </a:xfrm>
            </p:grpSpPr>
            <p:grpSp>
              <p:nvGrpSpPr>
                <p:cNvPr id="4" name="Group 3"/>
                <p:cNvGrpSpPr/>
                <p:nvPr/>
              </p:nvGrpSpPr>
              <p:grpSpPr>
                <a:xfrm>
                  <a:off x="406401" y="1431743"/>
                  <a:ext cx="12192000" cy="6795551"/>
                  <a:chOff x="406400" y="1257572"/>
                  <a:chExt cx="12192000" cy="6795551"/>
                </a:xfrm>
              </p:grpSpPr>
              <p:pic>
                <p:nvPicPr>
                  <p:cNvPr id="3" name="Picture 2"/>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06400" y="1805417"/>
                    <a:ext cx="12192000" cy="6032297"/>
                  </a:xfrm>
                  <a:prstGeom prst="rect">
                    <a:avLst/>
                  </a:prstGeom>
                </p:spPr>
              </p:pic>
              <p:sp>
                <p:nvSpPr>
                  <p:cNvPr id="7" name="Rectangle 6"/>
                  <p:cNvSpPr/>
                  <p:nvPr/>
                </p:nvSpPr>
                <p:spPr>
                  <a:xfrm>
                    <a:off x="704044" y="1568616"/>
                    <a:ext cx="4676765" cy="858889"/>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8" name="Rectangle 7"/>
                  <p:cNvSpPr/>
                  <p:nvPr/>
                </p:nvSpPr>
                <p:spPr>
                  <a:xfrm>
                    <a:off x="1008844" y="1568615"/>
                    <a:ext cx="3454300" cy="858889"/>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9" name="Rectangle 8"/>
                  <p:cNvSpPr/>
                  <p:nvPr/>
                </p:nvSpPr>
                <p:spPr>
                  <a:xfrm>
                    <a:off x="704044" y="3969896"/>
                    <a:ext cx="3759100" cy="858889"/>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0" name="Rectangle 9"/>
                  <p:cNvSpPr/>
                  <p:nvPr/>
                </p:nvSpPr>
                <p:spPr>
                  <a:xfrm>
                    <a:off x="5143418" y="1257572"/>
                    <a:ext cx="3325668" cy="858889"/>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1" name="Rectangle 10"/>
                  <p:cNvSpPr/>
                  <p:nvPr/>
                </p:nvSpPr>
                <p:spPr>
                  <a:xfrm>
                    <a:off x="8469086" y="1568614"/>
                    <a:ext cx="3727491" cy="858889"/>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2" name="Rectangle 11"/>
                  <p:cNvSpPr/>
                  <p:nvPr/>
                </p:nvSpPr>
                <p:spPr>
                  <a:xfrm>
                    <a:off x="8469086" y="7194234"/>
                    <a:ext cx="4129314" cy="858889"/>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3" name="Rectangle 12"/>
                  <p:cNvSpPr/>
                  <p:nvPr/>
                </p:nvSpPr>
                <p:spPr>
                  <a:xfrm>
                    <a:off x="1714369" y="5376630"/>
                    <a:ext cx="2552832" cy="1524913"/>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grpSp>
            <p:sp>
              <p:nvSpPr>
                <p:cNvPr id="20" name="Rectangle 19"/>
                <p:cNvSpPr/>
                <p:nvPr/>
              </p:nvSpPr>
              <p:spPr>
                <a:xfrm>
                  <a:off x="9578286" y="4459705"/>
                  <a:ext cx="1843693" cy="272716"/>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grpSp>
          <p:sp>
            <p:nvSpPr>
              <p:cNvPr id="25" name="Rectangle 24"/>
              <p:cNvSpPr/>
              <p:nvPr/>
            </p:nvSpPr>
            <p:spPr>
              <a:xfrm>
                <a:off x="9992707" y="3512801"/>
                <a:ext cx="492413" cy="338611"/>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6" name="Rectangle 25"/>
              <p:cNvSpPr/>
              <p:nvPr/>
            </p:nvSpPr>
            <p:spPr>
              <a:xfrm>
                <a:off x="7666376" y="3717212"/>
                <a:ext cx="524260" cy="440791"/>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grpSp>
        <p:sp>
          <p:nvSpPr>
            <p:cNvPr id="46" name="Rectangle 45"/>
            <p:cNvSpPr/>
            <p:nvPr/>
          </p:nvSpPr>
          <p:spPr>
            <a:xfrm>
              <a:off x="6162601" y="5949938"/>
              <a:ext cx="703711" cy="443578"/>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grpSp>
      <p:sp>
        <p:nvSpPr>
          <p:cNvPr id="238" name="Neural Network Concepts"/>
          <p:cNvSpPr txBox="1">
            <a:spLocks noGrp="1"/>
          </p:cNvSpPr>
          <p:nvPr>
            <p:ph type="ctrTitle"/>
          </p:nvPr>
        </p:nvSpPr>
        <p:spPr>
          <a:xfrm>
            <a:off x="0" y="810"/>
            <a:ext cx="13004801" cy="763554"/>
          </a:xfrm>
          <a:prstGeom prst="rect">
            <a:avLst/>
          </a:prstGeom>
          <a:solidFill>
            <a:srgbClr val="003D7C"/>
          </a:solidFill>
        </p:spPr>
        <p:txBody>
          <a:bodyPr/>
          <a:lstStyle/>
          <a:p>
            <a:pPr lvl="2" algn="l">
              <a:defRPr sz="4000">
                <a:solidFill>
                  <a:srgbClr val="FFFFFF"/>
                </a:solidFill>
              </a:defRPr>
            </a:pPr>
            <a:r>
              <a:rPr lang="en-US" dirty="0" smtClean="0"/>
              <a:t>RNA-</a:t>
            </a:r>
            <a:r>
              <a:rPr lang="en-US" dirty="0" err="1" smtClean="0"/>
              <a:t>seq</a:t>
            </a:r>
            <a:r>
              <a:rPr lang="en-US" dirty="0" smtClean="0"/>
              <a:t> Data</a:t>
            </a:r>
            <a:endParaRPr dirty="0"/>
          </a:p>
        </p:txBody>
      </p:sp>
      <p:sp>
        <p:nvSpPr>
          <p:cNvPr id="18" name="Image Source:…"/>
          <p:cNvSpPr txBox="1"/>
          <p:nvPr/>
        </p:nvSpPr>
        <p:spPr>
          <a:xfrm>
            <a:off x="704044" y="8662566"/>
            <a:ext cx="7077688" cy="59372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a:bodyPr>
          <a:lstStyle/>
          <a:p>
            <a:pPr algn="l">
              <a:defRPr sz="1000" b="0">
                <a:solidFill>
                  <a:srgbClr val="929292"/>
                </a:solidFill>
              </a:defRPr>
            </a:pPr>
            <a:r>
              <a:rPr sz="1000" dirty="0">
                <a:solidFill>
                  <a:schemeClr val="bg2"/>
                </a:solidFill>
              </a:rPr>
              <a:t>Image Source: </a:t>
            </a:r>
          </a:p>
          <a:p>
            <a:pPr algn="l"/>
            <a:r>
              <a:rPr sz="1000" b="0" dirty="0" smtClean="0">
                <a:solidFill>
                  <a:schemeClr val="bg2"/>
                </a:solidFill>
              </a:rPr>
              <a:t>[1] </a:t>
            </a:r>
            <a:r>
              <a:rPr lang="en-US" sz="1000" b="0" dirty="0">
                <a:solidFill>
                  <a:schemeClr val="bg2"/>
                </a:solidFill>
              </a:rPr>
              <a:t>http://</a:t>
            </a:r>
            <a:r>
              <a:rPr lang="en-US" sz="1000" b="0" dirty="0" smtClean="0">
                <a:solidFill>
                  <a:schemeClr val="bg2"/>
                </a:solidFill>
              </a:rPr>
              <a:t>slideplayer.com/slide/10693114</a:t>
            </a:r>
            <a:endParaRPr sz="1000" b="0" dirty="0">
              <a:solidFill>
                <a:schemeClr val="bg2"/>
              </a:solidFill>
            </a:endParaRPr>
          </a:p>
        </p:txBody>
      </p:sp>
      <p:grpSp>
        <p:nvGrpSpPr>
          <p:cNvPr id="29" name="Group 28"/>
          <p:cNvGrpSpPr/>
          <p:nvPr/>
        </p:nvGrpSpPr>
        <p:grpSpPr>
          <a:xfrm>
            <a:off x="9230483" y="1558730"/>
            <a:ext cx="2125518" cy="2144546"/>
            <a:chOff x="9230483" y="1558730"/>
            <a:chExt cx="2125518" cy="2144546"/>
          </a:xfrm>
        </p:grpSpPr>
        <p:sp>
          <p:nvSpPr>
            <p:cNvPr id="24" name="Rectangle 23"/>
            <p:cNvSpPr/>
            <p:nvPr/>
          </p:nvSpPr>
          <p:spPr>
            <a:xfrm>
              <a:off x="9442349" y="1791249"/>
              <a:ext cx="1792344" cy="1912027"/>
            </a:xfrm>
            <a:prstGeom prst="rect">
              <a:avLst/>
            </a:prstGeom>
            <a:ln>
              <a:solidFill>
                <a:schemeClr val="tx1"/>
              </a:solidFill>
              <a:prstDash val="dash"/>
            </a:ln>
          </p:spPr>
          <p:txBody>
            <a:bodyPr wrap="square">
              <a:spAutoFit/>
            </a:bodyPr>
            <a:lstStyle/>
            <a:p>
              <a:pPr algn="l" hangingPunct="1">
                <a:defRPr/>
              </a:pPr>
              <a:endParaRPr lang="en-US" b="0" dirty="0"/>
            </a:p>
          </p:txBody>
        </p:sp>
        <p:sp>
          <p:nvSpPr>
            <p:cNvPr id="27" name="1"/>
            <p:cNvSpPr/>
            <p:nvPr/>
          </p:nvSpPr>
          <p:spPr>
            <a:xfrm>
              <a:off x="9230483" y="1558730"/>
              <a:ext cx="508001" cy="508001"/>
            </a:xfrm>
            <a:prstGeom prst="ellipse">
              <a:avLst/>
            </a:prstGeom>
            <a:solidFill>
              <a:schemeClr val="accent4">
                <a:hueOff val="-461056"/>
                <a:satOff val="4338"/>
                <a:lumOff val="-10225"/>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sz="2200" b="0">
                  <a:solidFill>
                    <a:srgbClr val="FFFFFF"/>
                  </a:solidFill>
                  <a:latin typeface="+mn-lt"/>
                  <a:ea typeface="+mn-ea"/>
                  <a:cs typeface="+mn-cs"/>
                  <a:sym typeface="Helvetica Neue Medium"/>
                </a:defRPr>
              </a:lvl1pPr>
            </a:lstStyle>
            <a:p>
              <a:r>
                <a:rPr lang="en-US" dirty="0" smtClean="0"/>
                <a:t>2</a:t>
              </a:r>
              <a:endParaRPr dirty="0"/>
            </a:p>
          </p:txBody>
        </p:sp>
        <p:sp>
          <p:nvSpPr>
            <p:cNvPr id="28" name="TextBox 27"/>
            <p:cNvSpPr txBox="1"/>
            <p:nvPr/>
          </p:nvSpPr>
          <p:spPr>
            <a:xfrm>
              <a:off x="9443594" y="1939385"/>
              <a:ext cx="1912407" cy="7181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lang="en-US" sz="2000" dirty="0" smtClean="0">
                  <a:solidFill>
                    <a:schemeClr val="tx2"/>
                  </a:solidFill>
                </a:rPr>
                <a:t>Prepare for Sequencing</a:t>
              </a:r>
              <a:endParaRPr kumimoji="0" lang="en-US" sz="2000" i="0" u="none" strike="noStrike" cap="none" spc="0" normalizeH="0" baseline="0" dirty="0">
                <a:ln>
                  <a:noFill/>
                </a:ln>
                <a:solidFill>
                  <a:schemeClr val="tx2"/>
                </a:solidFill>
                <a:effectLst/>
                <a:uFillTx/>
                <a:sym typeface="Helvetica Neue"/>
              </a:endParaRPr>
            </a:p>
          </p:txBody>
        </p:sp>
      </p:grpSp>
      <p:grpSp>
        <p:nvGrpSpPr>
          <p:cNvPr id="38" name="Group 37"/>
          <p:cNvGrpSpPr/>
          <p:nvPr/>
        </p:nvGrpSpPr>
        <p:grpSpPr>
          <a:xfrm>
            <a:off x="8713377" y="4283165"/>
            <a:ext cx="3928153" cy="3728720"/>
            <a:chOff x="8713377" y="4283165"/>
            <a:chExt cx="3928153" cy="3728720"/>
          </a:xfrm>
        </p:grpSpPr>
        <p:sp>
          <p:nvSpPr>
            <p:cNvPr id="30" name="Rectangle 29"/>
            <p:cNvSpPr/>
            <p:nvPr/>
          </p:nvSpPr>
          <p:spPr>
            <a:xfrm>
              <a:off x="8910579" y="4506443"/>
              <a:ext cx="3687822" cy="3505442"/>
            </a:xfrm>
            <a:prstGeom prst="rect">
              <a:avLst/>
            </a:prstGeom>
            <a:ln>
              <a:solidFill>
                <a:schemeClr val="tx1"/>
              </a:solidFill>
              <a:prstDash val="dash"/>
            </a:ln>
          </p:spPr>
          <p:txBody>
            <a:bodyPr wrap="square">
              <a:spAutoFit/>
            </a:bodyPr>
            <a:lstStyle/>
            <a:p>
              <a:pPr algn="l" hangingPunct="1">
                <a:defRPr/>
              </a:pPr>
              <a:endParaRPr lang="en-US" b="0" dirty="0"/>
            </a:p>
          </p:txBody>
        </p:sp>
        <p:sp>
          <p:nvSpPr>
            <p:cNvPr id="31" name="1"/>
            <p:cNvSpPr/>
            <p:nvPr/>
          </p:nvSpPr>
          <p:spPr>
            <a:xfrm>
              <a:off x="8713377" y="4283165"/>
              <a:ext cx="508001" cy="508001"/>
            </a:xfrm>
            <a:prstGeom prst="ellipse">
              <a:avLst/>
            </a:prstGeom>
            <a:solidFill>
              <a:schemeClr val="accent4">
                <a:hueOff val="-461056"/>
                <a:satOff val="4338"/>
                <a:lumOff val="-10225"/>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sz="2200" b="0">
                  <a:solidFill>
                    <a:srgbClr val="FFFFFF"/>
                  </a:solidFill>
                  <a:latin typeface="+mn-lt"/>
                  <a:ea typeface="+mn-ea"/>
                  <a:cs typeface="+mn-cs"/>
                  <a:sym typeface="Helvetica Neue Medium"/>
                </a:defRPr>
              </a:lvl1pPr>
            </a:lstStyle>
            <a:p>
              <a:r>
                <a:rPr lang="en-US" dirty="0"/>
                <a:t>3</a:t>
              </a:r>
              <a:endParaRPr dirty="0"/>
            </a:p>
          </p:txBody>
        </p:sp>
        <p:sp>
          <p:nvSpPr>
            <p:cNvPr id="32" name="TextBox 31"/>
            <p:cNvSpPr txBox="1"/>
            <p:nvPr/>
          </p:nvSpPr>
          <p:spPr>
            <a:xfrm>
              <a:off x="8867449" y="7487537"/>
              <a:ext cx="3774081"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lang="en-US" sz="2000" smtClean="0">
                  <a:solidFill>
                    <a:schemeClr val="tx2"/>
                  </a:solidFill>
                </a:rPr>
                <a:t>High-throughput Sequencer</a:t>
              </a:r>
              <a:endParaRPr kumimoji="0" lang="en-US" sz="2000" i="0" u="none" strike="noStrike" cap="none" spc="0" normalizeH="0" baseline="0" dirty="0">
                <a:ln>
                  <a:noFill/>
                </a:ln>
                <a:solidFill>
                  <a:schemeClr val="tx2"/>
                </a:solidFill>
                <a:effectLst/>
                <a:uFillTx/>
                <a:sym typeface="Helvetica Neue"/>
              </a:endParaRPr>
            </a:p>
          </p:txBody>
        </p:sp>
      </p:grpSp>
      <p:grpSp>
        <p:nvGrpSpPr>
          <p:cNvPr id="14" name="Group 13"/>
          <p:cNvGrpSpPr/>
          <p:nvPr/>
        </p:nvGrpSpPr>
        <p:grpSpPr>
          <a:xfrm>
            <a:off x="406413" y="1519174"/>
            <a:ext cx="7933275" cy="3010098"/>
            <a:chOff x="406413" y="1519174"/>
            <a:chExt cx="7933275" cy="3010098"/>
          </a:xfrm>
        </p:grpSpPr>
        <p:sp>
          <p:nvSpPr>
            <p:cNvPr id="16" name="TextBox 15"/>
            <p:cNvSpPr txBox="1"/>
            <p:nvPr/>
          </p:nvSpPr>
          <p:spPr>
            <a:xfrm>
              <a:off x="1008845" y="1939385"/>
              <a:ext cx="3047217"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lang="en-US" dirty="0" smtClean="0">
                  <a:solidFill>
                    <a:schemeClr val="tx2"/>
                  </a:solidFill>
                </a:rPr>
                <a:t>Samples </a:t>
              </a:r>
              <a:r>
                <a:rPr lang="en-US" smtClean="0">
                  <a:solidFill>
                    <a:schemeClr val="tx2"/>
                  </a:solidFill>
                </a:rPr>
                <a:t>of Interest</a:t>
              </a:r>
              <a:endParaRPr kumimoji="0" lang="en-US" sz="2400" i="0" u="none" strike="noStrike" cap="none" spc="0" normalizeH="0" baseline="0" dirty="0">
                <a:ln>
                  <a:noFill/>
                </a:ln>
                <a:solidFill>
                  <a:schemeClr val="tx2"/>
                </a:solidFill>
                <a:effectLst/>
                <a:uFillTx/>
                <a:sym typeface="Helvetica Neue"/>
              </a:endParaRPr>
            </a:p>
          </p:txBody>
        </p:sp>
        <p:sp>
          <p:nvSpPr>
            <p:cNvPr id="17" name="TextBox 16"/>
            <p:cNvSpPr txBox="1"/>
            <p:nvPr/>
          </p:nvSpPr>
          <p:spPr>
            <a:xfrm>
              <a:off x="979050" y="4025215"/>
              <a:ext cx="1211841" cy="3795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lang="en-US" sz="1800" b="0" dirty="0" smtClean="0">
                  <a:solidFill>
                    <a:schemeClr val="tx2"/>
                  </a:solidFill>
                </a:rPr>
                <a:t>Healthy</a:t>
              </a:r>
              <a:endParaRPr kumimoji="0" lang="en-US" sz="1800" b="0" i="0" u="none" strike="noStrike" cap="none" spc="0" normalizeH="0" baseline="0" dirty="0">
                <a:ln>
                  <a:noFill/>
                </a:ln>
                <a:solidFill>
                  <a:schemeClr val="tx2"/>
                </a:solidFill>
                <a:effectLst/>
                <a:uFillTx/>
                <a:sym typeface="Helvetica Neue"/>
              </a:endParaRPr>
            </a:p>
          </p:txBody>
        </p:sp>
        <p:sp>
          <p:nvSpPr>
            <p:cNvPr id="21" name="Rectangle 20"/>
            <p:cNvSpPr/>
            <p:nvPr/>
          </p:nvSpPr>
          <p:spPr>
            <a:xfrm>
              <a:off x="517124" y="1812730"/>
              <a:ext cx="7822564" cy="2716542"/>
            </a:xfrm>
            <a:prstGeom prst="rect">
              <a:avLst/>
            </a:prstGeom>
            <a:ln>
              <a:solidFill>
                <a:schemeClr val="tx1"/>
              </a:solidFill>
              <a:prstDash val="dash"/>
            </a:ln>
          </p:spPr>
          <p:txBody>
            <a:bodyPr wrap="square">
              <a:spAutoFit/>
            </a:bodyPr>
            <a:lstStyle/>
            <a:p>
              <a:pPr algn="l" hangingPunct="1">
                <a:defRPr/>
              </a:pPr>
              <a:endParaRPr lang="en-US" b="0" dirty="0"/>
            </a:p>
          </p:txBody>
        </p:sp>
        <p:sp>
          <p:nvSpPr>
            <p:cNvPr id="22" name="TextBox 21"/>
            <p:cNvSpPr txBox="1"/>
            <p:nvPr/>
          </p:nvSpPr>
          <p:spPr>
            <a:xfrm>
              <a:off x="5143419" y="1932849"/>
              <a:ext cx="3047217"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lang="en-US" dirty="0" smtClean="0">
                  <a:solidFill>
                    <a:schemeClr val="tx2"/>
                  </a:solidFill>
                </a:rPr>
                <a:t>Isolate RNAs</a:t>
              </a:r>
              <a:endParaRPr kumimoji="0" lang="en-US" sz="2400" i="0" u="none" strike="noStrike" cap="none" spc="0" normalizeH="0" baseline="0" dirty="0">
                <a:ln>
                  <a:noFill/>
                </a:ln>
                <a:solidFill>
                  <a:schemeClr val="tx2"/>
                </a:solidFill>
                <a:effectLst/>
                <a:uFillTx/>
                <a:sym typeface="Helvetica Neue"/>
              </a:endParaRPr>
            </a:p>
          </p:txBody>
        </p:sp>
        <p:sp>
          <p:nvSpPr>
            <p:cNvPr id="23" name="1"/>
            <p:cNvSpPr/>
            <p:nvPr/>
          </p:nvSpPr>
          <p:spPr>
            <a:xfrm>
              <a:off x="406413" y="1519174"/>
              <a:ext cx="508001" cy="508001"/>
            </a:xfrm>
            <a:prstGeom prst="ellipse">
              <a:avLst/>
            </a:prstGeom>
            <a:solidFill>
              <a:schemeClr val="accent4">
                <a:hueOff val="-461056"/>
                <a:satOff val="4338"/>
                <a:lumOff val="-10225"/>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sz="2200" b="0">
                  <a:solidFill>
                    <a:srgbClr val="FFFFFF"/>
                  </a:solidFill>
                  <a:latin typeface="+mn-lt"/>
                  <a:ea typeface="+mn-ea"/>
                  <a:cs typeface="+mn-cs"/>
                  <a:sym typeface="Helvetica Neue Medium"/>
                </a:defRPr>
              </a:lvl1pPr>
            </a:lstStyle>
            <a:p>
              <a:r>
                <a:rPr dirty="0"/>
                <a:t>1</a:t>
              </a:r>
            </a:p>
          </p:txBody>
        </p:sp>
        <p:sp>
          <p:nvSpPr>
            <p:cNvPr id="37" name="TextBox 36"/>
            <p:cNvSpPr txBox="1"/>
            <p:nvPr/>
          </p:nvSpPr>
          <p:spPr>
            <a:xfrm>
              <a:off x="2704905" y="4025215"/>
              <a:ext cx="1512656" cy="3795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lang="en-US" sz="1800" b="0" dirty="0" smtClean="0">
                  <a:solidFill>
                    <a:schemeClr val="tx2"/>
                  </a:solidFill>
                </a:rPr>
                <a:t>Tumorous</a:t>
              </a:r>
              <a:endParaRPr kumimoji="0" lang="en-US" sz="1800" b="0" i="0" u="none" strike="noStrike" cap="none" spc="0" normalizeH="0" baseline="0" dirty="0">
                <a:ln>
                  <a:noFill/>
                </a:ln>
                <a:solidFill>
                  <a:schemeClr val="tx2"/>
                </a:solidFill>
                <a:effectLst/>
                <a:uFillTx/>
                <a:sym typeface="Helvetica Neue"/>
              </a:endParaRPr>
            </a:p>
          </p:txBody>
        </p:sp>
      </p:grpSp>
      <p:sp>
        <p:nvSpPr>
          <p:cNvPr id="39" name="Rectangle 38"/>
          <p:cNvSpPr/>
          <p:nvPr/>
        </p:nvSpPr>
        <p:spPr>
          <a:xfrm>
            <a:off x="2096913" y="5879591"/>
            <a:ext cx="1278163" cy="1945600"/>
          </a:xfrm>
          <a:prstGeom prst="rect">
            <a:avLst/>
          </a:prstGeom>
          <a:solidFill>
            <a:schemeClr val="accent3">
              <a:lumMod val="20000"/>
              <a:lumOff val="8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dirty="0">
              <a:ln>
                <a:noFill/>
              </a:ln>
              <a:solidFill>
                <a:srgbClr val="FFFFFF"/>
              </a:solidFill>
              <a:effectLst/>
              <a:uFillTx/>
              <a:latin typeface="+mn-lt"/>
              <a:ea typeface="+mn-ea"/>
              <a:cs typeface="+mn-cs"/>
              <a:sym typeface="Helvetica Neue Medium"/>
            </a:endParaRPr>
          </a:p>
        </p:txBody>
      </p:sp>
      <p:grpSp>
        <p:nvGrpSpPr>
          <p:cNvPr id="43" name="Group 42"/>
          <p:cNvGrpSpPr/>
          <p:nvPr/>
        </p:nvGrpSpPr>
        <p:grpSpPr>
          <a:xfrm>
            <a:off x="320645" y="4616080"/>
            <a:ext cx="8019043" cy="3395806"/>
            <a:chOff x="320645" y="4616080"/>
            <a:chExt cx="8019043" cy="3395806"/>
          </a:xfrm>
        </p:grpSpPr>
        <p:sp>
          <p:nvSpPr>
            <p:cNvPr id="19" name="TextBox 18"/>
            <p:cNvSpPr txBox="1"/>
            <p:nvPr/>
          </p:nvSpPr>
          <p:spPr>
            <a:xfrm>
              <a:off x="4119412" y="6782262"/>
              <a:ext cx="1531207" cy="93358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lang="en-US" sz="1800" b="0" dirty="0" smtClean="0">
                  <a:solidFill>
                    <a:schemeClr val="tx2"/>
                  </a:solidFill>
                </a:rPr>
                <a:t>Mapped to Reference Genome</a:t>
              </a:r>
              <a:endParaRPr kumimoji="0" lang="en-US" sz="1800" b="0" i="0" u="none" strike="noStrike" cap="none" spc="0" normalizeH="0" baseline="0" dirty="0">
                <a:ln>
                  <a:noFill/>
                </a:ln>
                <a:solidFill>
                  <a:schemeClr val="tx2"/>
                </a:solidFill>
                <a:effectLst/>
                <a:uFillTx/>
                <a:sym typeface="Helvetica Neue"/>
              </a:endParaRPr>
            </a:p>
          </p:txBody>
        </p:sp>
        <p:sp>
          <p:nvSpPr>
            <p:cNvPr id="33" name="Rectangle 32"/>
            <p:cNvSpPr/>
            <p:nvPr/>
          </p:nvSpPr>
          <p:spPr>
            <a:xfrm>
              <a:off x="517124" y="4862432"/>
              <a:ext cx="7822564" cy="3149454"/>
            </a:xfrm>
            <a:prstGeom prst="rect">
              <a:avLst/>
            </a:prstGeom>
            <a:ln>
              <a:solidFill>
                <a:schemeClr val="tx1"/>
              </a:solidFill>
              <a:prstDash val="dash"/>
            </a:ln>
          </p:spPr>
          <p:txBody>
            <a:bodyPr wrap="square">
              <a:spAutoFit/>
            </a:bodyPr>
            <a:lstStyle/>
            <a:p>
              <a:pPr algn="l" hangingPunct="1">
                <a:defRPr/>
              </a:pPr>
              <a:endParaRPr lang="en-US" b="0" dirty="0"/>
            </a:p>
          </p:txBody>
        </p:sp>
        <p:sp>
          <p:nvSpPr>
            <p:cNvPr id="35" name="1"/>
            <p:cNvSpPr/>
            <p:nvPr/>
          </p:nvSpPr>
          <p:spPr>
            <a:xfrm>
              <a:off x="320645" y="4616080"/>
              <a:ext cx="508001" cy="508001"/>
            </a:xfrm>
            <a:prstGeom prst="ellipse">
              <a:avLst/>
            </a:prstGeom>
            <a:solidFill>
              <a:schemeClr val="accent4">
                <a:hueOff val="-461056"/>
                <a:satOff val="4338"/>
                <a:lumOff val="-10225"/>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sz="2200" b="0">
                  <a:solidFill>
                    <a:srgbClr val="FFFFFF"/>
                  </a:solidFill>
                  <a:latin typeface="+mn-lt"/>
                  <a:ea typeface="+mn-ea"/>
                  <a:cs typeface="+mn-cs"/>
                  <a:sym typeface="Helvetica Neue Medium"/>
                </a:defRPr>
              </a:lvl1pPr>
            </a:lstStyle>
            <a:p>
              <a:r>
                <a:rPr lang="en-US" dirty="0" smtClean="0"/>
                <a:t>4</a:t>
              </a:r>
              <a:endParaRPr dirty="0"/>
            </a:p>
          </p:txBody>
        </p:sp>
        <p:sp>
          <p:nvSpPr>
            <p:cNvPr id="36" name="TextBox 35"/>
            <p:cNvSpPr txBox="1"/>
            <p:nvPr/>
          </p:nvSpPr>
          <p:spPr>
            <a:xfrm>
              <a:off x="5450353" y="5130173"/>
              <a:ext cx="2711800"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lang="en-US" dirty="0" smtClean="0">
                  <a:solidFill>
                    <a:schemeClr val="tx2"/>
                  </a:solidFill>
                </a:rPr>
                <a:t>Hundred of Millions of Reads</a:t>
              </a:r>
              <a:endParaRPr kumimoji="0" lang="en-US" sz="2400" i="0" u="none" strike="noStrike" cap="none" spc="0" normalizeH="0" baseline="0" dirty="0">
                <a:ln>
                  <a:noFill/>
                </a:ln>
                <a:solidFill>
                  <a:schemeClr val="tx2"/>
                </a:solidFill>
                <a:effectLst/>
                <a:uFillTx/>
                <a:sym typeface="Helvetica Neue"/>
              </a:endParaRPr>
            </a:p>
          </p:txBody>
        </p:sp>
        <p:sp>
          <p:nvSpPr>
            <p:cNvPr id="40" name="Right Brace 39"/>
            <p:cNvSpPr/>
            <p:nvPr/>
          </p:nvSpPr>
          <p:spPr>
            <a:xfrm rot="16200000">
              <a:off x="2479190" y="4996953"/>
              <a:ext cx="513608" cy="1239724"/>
            </a:xfrm>
            <a:prstGeom prst="rightBrace">
              <a:avLst/>
            </a:prstGeom>
            <a:noFill/>
            <a:ln w="57150" cap="flat">
              <a:solidFill>
                <a:schemeClr val="tx1"/>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sp>
          <p:nvSpPr>
            <p:cNvPr id="41" name="Rectangle 40"/>
            <p:cNvSpPr/>
            <p:nvPr/>
          </p:nvSpPr>
          <p:spPr>
            <a:xfrm>
              <a:off x="2011797" y="4870081"/>
              <a:ext cx="1449436" cy="461665"/>
            </a:xfrm>
            <a:prstGeom prst="rect">
              <a:avLst/>
            </a:prstGeom>
          </p:spPr>
          <p:txBody>
            <a:bodyPr wrap="none">
              <a:spAutoFit/>
            </a:bodyPr>
            <a:lstStyle/>
            <a:p>
              <a:r>
                <a:rPr lang="en-US" dirty="0" smtClean="0">
                  <a:solidFill>
                    <a:schemeClr val="tx2"/>
                  </a:solidFill>
                </a:rPr>
                <a:t>Samples</a:t>
              </a:r>
              <a:endParaRPr lang="en-US" dirty="0"/>
            </a:p>
          </p:txBody>
        </p:sp>
        <p:sp>
          <p:nvSpPr>
            <p:cNvPr id="44" name="Right Brace 43"/>
            <p:cNvSpPr/>
            <p:nvPr/>
          </p:nvSpPr>
          <p:spPr>
            <a:xfrm rot="10800000">
              <a:off x="1584971" y="5928989"/>
              <a:ext cx="479707" cy="1846803"/>
            </a:xfrm>
            <a:prstGeom prst="rightBrace">
              <a:avLst/>
            </a:prstGeom>
            <a:noFill/>
            <a:ln w="57150" cap="flat">
              <a:solidFill>
                <a:schemeClr val="tx1"/>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sp>
          <p:nvSpPr>
            <p:cNvPr id="45" name="Rectangle 44"/>
            <p:cNvSpPr/>
            <p:nvPr/>
          </p:nvSpPr>
          <p:spPr>
            <a:xfrm>
              <a:off x="496552" y="6580775"/>
              <a:ext cx="1119217" cy="461665"/>
            </a:xfrm>
            <a:prstGeom prst="rect">
              <a:avLst/>
            </a:prstGeom>
          </p:spPr>
          <p:txBody>
            <a:bodyPr wrap="none">
              <a:spAutoFit/>
            </a:bodyPr>
            <a:lstStyle/>
            <a:p>
              <a:r>
                <a:rPr lang="en-US" dirty="0" smtClean="0">
                  <a:solidFill>
                    <a:schemeClr val="tx2"/>
                  </a:solidFill>
                </a:rPr>
                <a:t>Genes</a:t>
              </a:r>
              <a:endParaRPr lang="en-US" dirty="0"/>
            </a:p>
          </p:txBody>
        </p:sp>
      </p:grpSp>
      <p:sp>
        <p:nvSpPr>
          <p:cNvPr id="48" name="TextBox 47"/>
          <p:cNvSpPr txBox="1"/>
          <p:nvPr/>
        </p:nvSpPr>
        <p:spPr>
          <a:xfrm>
            <a:off x="1961394" y="6679224"/>
            <a:ext cx="1531207" cy="3795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lang="en-US" sz="1800" b="0" dirty="0" smtClean="0">
                <a:solidFill>
                  <a:schemeClr val="tx2"/>
                </a:solidFill>
              </a:rPr>
              <a:t>Data</a:t>
            </a:r>
            <a:endParaRPr kumimoji="0" lang="en-US" sz="1800" b="0" i="0" u="none" strike="noStrike" cap="none" spc="0" normalizeH="0" baseline="0" dirty="0">
              <a:ln>
                <a:noFill/>
              </a:ln>
              <a:solidFill>
                <a:schemeClr val="tx2"/>
              </a:solidFill>
              <a:effectLst/>
              <a:uFillTx/>
              <a:sym typeface="Helvetica Neue"/>
            </a:endParaRPr>
          </a:p>
        </p:txBody>
      </p:sp>
      <p:sp>
        <p:nvSpPr>
          <p:cNvPr id="49" name="Rectangle 48"/>
          <p:cNvSpPr/>
          <p:nvPr/>
        </p:nvSpPr>
        <p:spPr>
          <a:xfrm>
            <a:off x="149225" y="912789"/>
            <a:ext cx="12706350" cy="8229600"/>
          </a:xfrm>
          <a:prstGeom prst="rect">
            <a:avLst/>
          </a:prstGeom>
          <a:solidFill>
            <a:schemeClr val="dk1">
              <a:alpha val="89000"/>
            </a:schemeClr>
          </a:solidFill>
          <a:ln/>
        </p:spPr>
        <p:style>
          <a:lnRef idx="2">
            <a:schemeClr val="dk1">
              <a:shade val="50000"/>
            </a:schemeClr>
          </a:lnRef>
          <a:fillRef idx="1">
            <a:schemeClr val="dk1"/>
          </a:fillRef>
          <a:effectRef idx="0">
            <a:schemeClr val="dk1"/>
          </a:effectRef>
          <a:fontRef idx="minor">
            <a:schemeClr val="lt1"/>
          </a:fontRef>
        </p:style>
        <p:txBody>
          <a:bodyPr rot="0" spcFirstLastPara="1" vertOverflow="overflow" horzOverflow="overflow" vert="horz" wrap="square" lIns="50800" tIns="50800" rIns="50800" bIns="50800" numCol="1" spcCol="38100" rtlCol="0" anchor="ctr">
            <a:no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dirty="0">
              <a:ln>
                <a:noFill/>
              </a:ln>
              <a:solidFill>
                <a:srgbClr val="FFFFFF"/>
              </a:solidFill>
              <a:effectLst/>
              <a:uFillTx/>
              <a:latin typeface="+mn-lt"/>
              <a:ea typeface="+mn-ea"/>
              <a:cs typeface="+mn-cs"/>
              <a:sym typeface="Helvetica Neue Medium"/>
            </a:endParaRPr>
          </a:p>
        </p:txBody>
      </p:sp>
      <p:sp>
        <p:nvSpPr>
          <p:cNvPr id="51" name="Rectangle 50"/>
          <p:cNvSpPr/>
          <p:nvPr/>
        </p:nvSpPr>
        <p:spPr>
          <a:xfrm>
            <a:off x="1116162" y="1530754"/>
            <a:ext cx="5272598" cy="461665"/>
          </a:xfrm>
          <a:prstGeom prst="rect">
            <a:avLst/>
          </a:prstGeom>
        </p:spPr>
        <p:txBody>
          <a:bodyPr wrap="none">
            <a:spAutoFit/>
          </a:bodyPr>
          <a:lstStyle/>
          <a:p>
            <a:r>
              <a:rPr lang="en-US" dirty="0" smtClean="0">
                <a:solidFill>
                  <a:schemeClr val="bg1"/>
                </a:solidFill>
              </a:rPr>
              <a:t>Gene Transcripts per Million (TPM)</a:t>
            </a:r>
            <a:endParaRPr lang="en-US" dirty="0">
              <a:solidFill>
                <a:schemeClr val="bg1"/>
              </a:solidFill>
            </a:endParaRPr>
          </a:p>
        </p:txBody>
      </p:sp>
      <p:pic>
        <p:nvPicPr>
          <p:cNvPr id="47" name="Picture 46"/>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039830" y="2237825"/>
            <a:ext cx="5380066" cy="3150489"/>
          </a:xfrm>
          <a:prstGeom prst="rect">
            <a:avLst/>
          </a:prstGeom>
        </p:spPr>
      </p:pic>
      <p:sp>
        <p:nvSpPr>
          <p:cNvPr id="52" name="TextBox 51"/>
          <p:cNvSpPr txBox="1"/>
          <p:nvPr/>
        </p:nvSpPr>
        <p:spPr>
          <a:xfrm>
            <a:off x="1215613" y="5982428"/>
            <a:ext cx="5073691" cy="14875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sz="3000" b="0" dirty="0" smtClean="0">
                <a:solidFill>
                  <a:schemeClr val="bg1"/>
                </a:solidFill>
              </a:rPr>
              <a:t>Converted from read counts for easier comparison between different samples</a:t>
            </a:r>
            <a:endParaRPr kumimoji="0" lang="en-US" sz="3000" i="0" u="none" strike="noStrike" cap="none" spc="0" normalizeH="0" baseline="0" dirty="0">
              <a:ln>
                <a:noFill/>
              </a:ln>
              <a:solidFill>
                <a:schemeClr val="bg1"/>
              </a:solidFill>
              <a:effectLst/>
              <a:uFillTx/>
              <a:sym typeface="Helvetica Neue"/>
            </a:endParaRPr>
          </a:p>
        </p:txBody>
      </p:sp>
      <p:grpSp>
        <p:nvGrpSpPr>
          <p:cNvPr id="34" name="Group 33"/>
          <p:cNvGrpSpPr/>
          <p:nvPr/>
        </p:nvGrpSpPr>
        <p:grpSpPr>
          <a:xfrm>
            <a:off x="6878583" y="1523253"/>
            <a:ext cx="5230734" cy="5938735"/>
            <a:chOff x="6878583" y="1523253"/>
            <a:chExt cx="5230734" cy="5938735"/>
          </a:xfrm>
        </p:grpSpPr>
        <p:sp>
          <p:nvSpPr>
            <p:cNvPr id="2" name="Rectangle 1"/>
            <p:cNvSpPr/>
            <p:nvPr/>
          </p:nvSpPr>
          <p:spPr>
            <a:xfrm>
              <a:off x="8514354" y="1523253"/>
              <a:ext cx="1959191" cy="461665"/>
            </a:xfrm>
            <a:prstGeom prst="rect">
              <a:avLst/>
            </a:prstGeom>
          </p:spPr>
          <p:txBody>
            <a:bodyPr wrap="none">
              <a:spAutoFit/>
            </a:bodyPr>
            <a:lstStyle/>
            <a:p>
              <a:r>
                <a:rPr lang="en-US" dirty="0" smtClean="0">
                  <a:solidFill>
                    <a:schemeClr val="bg1"/>
                  </a:solidFill>
                </a:rPr>
                <a:t>Annotations</a:t>
              </a:r>
              <a:endParaRPr lang="en-US" dirty="0">
                <a:solidFill>
                  <a:schemeClr val="bg1"/>
                </a:solidFill>
              </a:endParaRPr>
            </a:p>
          </p:txBody>
        </p:sp>
        <p:pic>
          <p:nvPicPr>
            <p:cNvPr id="15" name="Picture 14"/>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878583" y="2235867"/>
              <a:ext cx="5230734" cy="3150000"/>
            </a:xfrm>
            <a:prstGeom prst="rect">
              <a:avLst/>
            </a:prstGeom>
          </p:spPr>
        </p:pic>
        <p:sp>
          <p:nvSpPr>
            <p:cNvPr id="53" name="TextBox 52"/>
            <p:cNvSpPr txBox="1"/>
            <p:nvPr/>
          </p:nvSpPr>
          <p:spPr>
            <a:xfrm>
              <a:off x="6942602" y="5974401"/>
              <a:ext cx="5073691" cy="14875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sz="3000" b="0" dirty="0" smtClean="0">
                  <a:solidFill>
                    <a:schemeClr val="bg1"/>
                  </a:solidFill>
                </a:rPr>
                <a:t>Qualitative &amp; quantitative metrics of reading/mapping process</a:t>
              </a:r>
            </a:p>
          </p:txBody>
        </p:sp>
      </p:grpSp>
      <p:sp>
        <p:nvSpPr>
          <p:cNvPr id="55" name="Rectangle"/>
          <p:cNvSpPr/>
          <p:nvPr/>
        </p:nvSpPr>
        <p:spPr>
          <a:xfrm>
            <a:off x="0" y="9290815"/>
            <a:ext cx="12032643" cy="462785"/>
          </a:xfrm>
          <a:prstGeom prst="rect">
            <a:avLst/>
          </a:prstGeom>
          <a:solidFill>
            <a:srgbClr val="003D7C"/>
          </a:solidFill>
          <a:ln w="12700">
            <a:miter lim="400000"/>
          </a:ln>
        </p:spPr>
        <p:txBody>
          <a:bodyPr lIns="50800" tIns="50800" rIns="50800" bIns="50800" anchor="b">
            <a:normAutofit fontScale="32500" lnSpcReduction="20000"/>
          </a:bodyPr>
          <a:lstStyle/>
          <a:p>
            <a:pPr lvl="2" algn="l">
              <a:defRPr sz="8000" b="0">
                <a:solidFill>
                  <a:srgbClr val="FFFFFF"/>
                </a:solidFill>
                <a:latin typeface="+mn-lt"/>
                <a:ea typeface="+mn-ea"/>
                <a:cs typeface="+mn-cs"/>
                <a:sym typeface="Helvetica Neue Medium"/>
              </a:defRPr>
            </a:pPr>
            <a:endParaRPr/>
          </a:p>
        </p:txBody>
      </p:sp>
      <p:sp>
        <p:nvSpPr>
          <p:cNvPr id="50" name="Slide Number Placeholder 49"/>
          <p:cNvSpPr>
            <a:spLocks noGrp="1"/>
          </p:cNvSpPr>
          <p:nvPr>
            <p:ph type="sldNum" sz="quarter" idx="2"/>
          </p:nvPr>
        </p:nvSpPr>
        <p:spPr/>
        <p:txBody>
          <a:bodyPr/>
          <a:lstStyle/>
          <a:p>
            <a:fld id="{86CB4B4D-7CA3-9044-876B-883B54F8677D}" type="slidenum">
              <a:rPr lang="uk-UA" smtClean="0"/>
              <a:t>21</a:t>
            </a:fld>
            <a:endParaRPr lang="uk-UA"/>
          </a:p>
        </p:txBody>
      </p:sp>
    </p:spTree>
    <p:extLst>
      <p:ext uri="{BB962C8B-B14F-4D97-AF65-F5344CB8AC3E}">
        <p14:creationId xmlns:p14="http://schemas.microsoft.com/office/powerpoint/2010/main" val="85892736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p:cNvSpPr/>
          <p:nvPr/>
        </p:nvSpPr>
        <p:spPr>
          <a:xfrm>
            <a:off x="0" y="9290815"/>
            <a:ext cx="12032643" cy="462785"/>
          </a:xfrm>
          <a:prstGeom prst="rect">
            <a:avLst/>
          </a:prstGeom>
          <a:solidFill>
            <a:srgbClr val="003D7C"/>
          </a:solidFill>
          <a:ln w="12700">
            <a:miter lim="400000"/>
          </a:ln>
        </p:spPr>
        <p:txBody>
          <a:bodyPr lIns="50800" tIns="50800" rIns="50800" bIns="50800" anchor="b">
            <a:normAutofit fontScale="32500" lnSpcReduction="20000"/>
          </a:bodyPr>
          <a:lstStyle/>
          <a:p>
            <a:pPr lvl="2" algn="l">
              <a:defRPr sz="8000" b="0">
                <a:solidFill>
                  <a:srgbClr val="FFFFFF"/>
                </a:solidFill>
                <a:latin typeface="+mn-lt"/>
                <a:ea typeface="+mn-ea"/>
                <a:cs typeface="+mn-cs"/>
                <a:sym typeface="Helvetica Neue Medium"/>
              </a:defRPr>
            </a:pPr>
            <a:endParaRPr/>
          </a:p>
        </p:txBody>
      </p:sp>
      <p:sp>
        <p:nvSpPr>
          <p:cNvPr id="17" name="Left-Right-Up Arrow 16"/>
          <p:cNvSpPr/>
          <p:nvPr/>
        </p:nvSpPr>
        <p:spPr>
          <a:xfrm>
            <a:off x="5145088" y="4125907"/>
            <a:ext cx="3048000" cy="1480813"/>
          </a:xfrm>
          <a:prstGeom prst="leftRightUpArrow">
            <a:avLst>
              <a:gd name="adj1" fmla="val 35014"/>
              <a:gd name="adj2" fmla="val 25000"/>
              <a:gd name="adj3" fmla="val 25000"/>
            </a:avLst>
          </a:prstGeom>
          <a:solidFill>
            <a:schemeClr val="bg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chemeClr val="bg2"/>
              </a:solidFill>
              <a:effectLst/>
              <a:uFillTx/>
              <a:latin typeface="+mn-lt"/>
              <a:ea typeface="+mn-ea"/>
              <a:cs typeface="+mn-cs"/>
              <a:sym typeface="Helvetica Neue Medium"/>
            </a:endParaRPr>
          </a:p>
        </p:txBody>
      </p:sp>
      <p:sp>
        <p:nvSpPr>
          <p:cNvPr id="238" name="Neural Network Concepts"/>
          <p:cNvSpPr txBox="1">
            <a:spLocks noGrp="1"/>
          </p:cNvSpPr>
          <p:nvPr>
            <p:ph type="ctrTitle"/>
          </p:nvPr>
        </p:nvSpPr>
        <p:spPr>
          <a:xfrm>
            <a:off x="0" y="810"/>
            <a:ext cx="13004801" cy="763554"/>
          </a:xfrm>
          <a:prstGeom prst="rect">
            <a:avLst/>
          </a:prstGeom>
          <a:solidFill>
            <a:srgbClr val="003D7C"/>
          </a:solidFill>
        </p:spPr>
        <p:txBody>
          <a:bodyPr/>
          <a:lstStyle/>
          <a:p>
            <a:pPr lvl="2" algn="l">
              <a:defRPr sz="4000">
                <a:solidFill>
                  <a:srgbClr val="FFFFFF"/>
                </a:solidFill>
              </a:defRPr>
            </a:pPr>
            <a:r>
              <a:rPr lang="en-US" dirty="0" smtClean="0"/>
              <a:t>Tumor Purity</a:t>
            </a:r>
            <a:endParaRPr dirty="0"/>
          </a:p>
        </p:txBody>
      </p:sp>
      <p:grpSp>
        <p:nvGrpSpPr>
          <p:cNvPr id="16" name="Group 15"/>
          <p:cNvGrpSpPr/>
          <p:nvPr/>
        </p:nvGrpSpPr>
        <p:grpSpPr>
          <a:xfrm>
            <a:off x="1239388" y="3293728"/>
            <a:ext cx="10045149" cy="2839474"/>
            <a:chOff x="1488866" y="3391760"/>
            <a:chExt cx="10045149" cy="2839474"/>
          </a:xfrm>
        </p:grpSpPr>
        <p:grpSp>
          <p:nvGrpSpPr>
            <p:cNvPr id="10" name="Group 9"/>
            <p:cNvGrpSpPr/>
            <p:nvPr/>
          </p:nvGrpSpPr>
          <p:grpSpPr>
            <a:xfrm>
              <a:off x="1488866" y="3391760"/>
              <a:ext cx="10045149" cy="2327892"/>
              <a:chOff x="1120937" y="2370782"/>
              <a:chExt cx="10045149" cy="2327892"/>
            </a:xfrm>
          </p:grpSpPr>
          <p:pic>
            <p:nvPicPr>
              <p:cNvPr id="30" name="Picture 29"/>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8209830" y="2370782"/>
                <a:ext cx="2956256" cy="2327892"/>
              </a:xfrm>
              <a:prstGeom prst="rect">
                <a:avLst/>
              </a:prstGeom>
              <a:noFill/>
              <a:ln w="12700" cap="flat">
                <a:noFill/>
                <a:miter lim="400000"/>
              </a:ln>
              <a:effectLst/>
              <a:sp3d/>
            </p:spPr>
          </p:pic>
          <p:pic>
            <p:nvPicPr>
              <p:cNvPr id="29" name="Picture 28"/>
              <p:cNvPicPr>
                <a:picLocks noChangeAspect="1"/>
              </p:cNvPicPr>
              <p:nvPr/>
            </p:nvPicPr>
            <p:blipFill rotWithShape="1">
              <a:blip r:embed="rId4" cstate="screen">
                <a:extLst>
                  <a:ext uri="{BEBA8EAE-BF5A-486C-A8C5-ECC9F3942E4B}">
                    <a14:imgProps xmlns:a14="http://schemas.microsoft.com/office/drawing/2010/main">
                      <a14:imgLayer r:embed="rId5">
                        <a14:imgEffect>
                          <a14:sharpenSoften amount="90000"/>
                        </a14:imgEffect>
                      </a14:imgLayer>
                    </a14:imgProps>
                  </a:ext>
                  <a:ext uri="{28A0092B-C50C-407E-A947-70E740481C1C}">
                    <a14:useLocalDpi xmlns:a14="http://schemas.microsoft.com/office/drawing/2010/main"/>
                  </a:ext>
                </a:extLst>
              </a:blip>
              <a:srcRect l="32558"/>
              <a:stretch/>
            </p:blipFill>
            <p:spPr>
              <a:xfrm>
                <a:off x="1120937" y="2863431"/>
                <a:ext cx="3454701" cy="1650568"/>
              </a:xfrm>
              <a:prstGeom prst="rect">
                <a:avLst/>
              </a:prstGeom>
              <a:noFill/>
              <a:ln w="12700" cap="flat">
                <a:noFill/>
                <a:miter lim="400000"/>
              </a:ln>
              <a:effectLst/>
              <a:sp3d/>
            </p:spPr>
          </p:pic>
        </p:grpSp>
        <p:grpSp>
          <p:nvGrpSpPr>
            <p:cNvPr id="9" name="Group 8"/>
            <p:cNvGrpSpPr/>
            <p:nvPr/>
          </p:nvGrpSpPr>
          <p:grpSpPr>
            <a:xfrm>
              <a:off x="2199362" y="5534977"/>
              <a:ext cx="9031308" cy="696257"/>
              <a:chOff x="2047951" y="4357185"/>
              <a:chExt cx="9031308" cy="696257"/>
            </a:xfrm>
          </p:grpSpPr>
          <p:sp>
            <p:nvSpPr>
              <p:cNvPr id="7" name="Sigmoid"/>
              <p:cNvSpPr txBox="1"/>
              <p:nvPr/>
            </p:nvSpPr>
            <p:spPr>
              <a:xfrm>
                <a:off x="2047951" y="4357185"/>
                <a:ext cx="2033707" cy="656590"/>
              </a:xfrm>
              <a:prstGeom prst="rect">
                <a:avLst/>
              </a:prstGeom>
              <a:ln w="12700">
                <a:miter lim="400000"/>
              </a:ln>
              <a:extLst>
                <a:ext uri="{C572A759-6A51-4108-AA02-DFA0A04FC94B}">
                  <ma14:wrappingTextBoxFlag xmlns:ma14="http://schemas.microsoft.com/office/mac/drawingml/2011/main" val="1"/>
                </a:ext>
              </a:extLst>
            </p:spPr>
            <p:txBody>
              <a:bodyPr wrap="square" lIns="50800" tIns="50800" rIns="50800" bIns="50800" anchor="ctr">
                <a:spAutoFit/>
              </a:bodyPr>
              <a:lstStyle>
                <a:lvl1pPr>
                  <a:defRPr sz="4000" b="0">
                    <a:latin typeface="+mn-lt"/>
                    <a:ea typeface="+mn-ea"/>
                    <a:cs typeface="+mn-cs"/>
                    <a:sym typeface="Helvetica Neue Medium"/>
                  </a:defRPr>
                </a:lvl1pPr>
              </a:lstStyle>
              <a:p>
                <a:r>
                  <a:rPr lang="en-US" sz="1800" b="1" dirty="0">
                    <a:solidFill>
                      <a:schemeClr val="tx2"/>
                    </a:solidFill>
                    <a:latin typeface="Helvetica Neue"/>
                    <a:ea typeface="Helvetica Neue"/>
                    <a:cs typeface="Helvetica Neue"/>
                    <a:sym typeface="Helvetica Neue"/>
                  </a:rPr>
                  <a:t>DNA </a:t>
                </a:r>
              </a:p>
              <a:p>
                <a:r>
                  <a:rPr lang="en-US" sz="1800" b="1" dirty="0">
                    <a:solidFill>
                      <a:schemeClr val="tx2"/>
                    </a:solidFill>
                    <a:latin typeface="Helvetica Neue"/>
                    <a:ea typeface="Helvetica Neue"/>
                    <a:cs typeface="Helvetica Neue"/>
                    <a:sym typeface="Helvetica Neue"/>
                  </a:rPr>
                  <a:t>Methylation Data</a:t>
                </a:r>
                <a:endParaRPr sz="1800" b="1" dirty="0">
                  <a:solidFill>
                    <a:schemeClr val="tx2"/>
                  </a:solidFill>
                  <a:latin typeface="Helvetica Neue"/>
                  <a:ea typeface="Helvetica Neue"/>
                  <a:cs typeface="Helvetica Neue"/>
                  <a:sym typeface="Helvetica Neue"/>
                </a:endParaRPr>
              </a:p>
            </p:txBody>
          </p:sp>
          <p:sp>
            <p:nvSpPr>
              <p:cNvPr id="19" name="Sigmoid"/>
              <p:cNvSpPr txBox="1"/>
              <p:nvPr/>
            </p:nvSpPr>
            <p:spPr>
              <a:xfrm>
                <a:off x="8892037" y="4396852"/>
                <a:ext cx="2187222" cy="656590"/>
              </a:xfrm>
              <a:prstGeom prst="rect">
                <a:avLst/>
              </a:prstGeom>
              <a:ln w="12700">
                <a:miter lim="400000"/>
              </a:ln>
              <a:extLst>
                <a:ext uri="{C572A759-6A51-4108-AA02-DFA0A04FC94B}">
                  <ma14:wrappingTextBoxFlag xmlns:ma14="http://schemas.microsoft.com/office/mac/drawingml/2011/main" val="1"/>
                </a:ext>
              </a:extLst>
            </p:spPr>
            <p:txBody>
              <a:bodyPr wrap="square" lIns="50800" tIns="50800" rIns="50800" bIns="50800" anchor="ctr">
                <a:spAutoFit/>
              </a:bodyPr>
              <a:lstStyle>
                <a:lvl1pPr>
                  <a:defRPr sz="4000" b="0">
                    <a:latin typeface="+mn-lt"/>
                    <a:ea typeface="+mn-ea"/>
                    <a:cs typeface="+mn-cs"/>
                    <a:sym typeface="Helvetica Neue Medium"/>
                  </a:defRPr>
                </a:lvl1pPr>
              </a:lstStyle>
              <a:p>
                <a:r>
                  <a:rPr lang="en-US" sz="1800" b="1" dirty="0">
                    <a:solidFill>
                      <a:schemeClr val="tx2"/>
                    </a:solidFill>
                    <a:latin typeface="Helvetica Neue"/>
                    <a:ea typeface="Helvetica Neue"/>
                    <a:cs typeface="Helvetica Neue"/>
                  </a:rPr>
                  <a:t>Bimodal Beta </a:t>
                </a:r>
                <a:endParaRPr lang="en-US" sz="1800" b="1" dirty="0" smtClean="0">
                  <a:solidFill>
                    <a:schemeClr val="tx2"/>
                  </a:solidFill>
                  <a:latin typeface="Helvetica Neue"/>
                  <a:ea typeface="Helvetica Neue"/>
                  <a:cs typeface="Helvetica Neue"/>
                </a:endParaRPr>
              </a:p>
              <a:p>
                <a:r>
                  <a:rPr lang="en-US" sz="1800" b="1" dirty="0" smtClean="0">
                    <a:solidFill>
                      <a:schemeClr val="tx2"/>
                    </a:solidFill>
                    <a:latin typeface="Helvetica Neue"/>
                    <a:ea typeface="Helvetica Neue"/>
                    <a:cs typeface="Helvetica Neue"/>
                  </a:rPr>
                  <a:t>Distribution</a:t>
                </a:r>
                <a:endParaRPr lang="en-US" sz="1800" b="1" dirty="0">
                  <a:solidFill>
                    <a:schemeClr val="tx2"/>
                  </a:solidFill>
                  <a:latin typeface="Helvetica Neue"/>
                  <a:ea typeface="Helvetica Neue"/>
                  <a:cs typeface="Helvetica Neue"/>
                </a:endParaRPr>
              </a:p>
            </p:txBody>
          </p:sp>
        </p:grpSp>
      </p:grpSp>
      <p:sp>
        <p:nvSpPr>
          <p:cNvPr id="13" name="Rectangle 12"/>
          <p:cNvSpPr/>
          <p:nvPr/>
        </p:nvSpPr>
        <p:spPr>
          <a:xfrm>
            <a:off x="5823784" y="9305994"/>
            <a:ext cx="6208859" cy="553998"/>
          </a:xfrm>
          <a:prstGeom prst="rect">
            <a:avLst/>
          </a:prstGeom>
        </p:spPr>
        <p:txBody>
          <a:bodyPr wrap="square">
            <a:spAutoFit/>
          </a:bodyPr>
          <a:lstStyle/>
          <a:p>
            <a:pPr algn="r"/>
            <a:r>
              <a:rPr lang="en-US" sz="1000" b="0" dirty="0">
                <a:solidFill>
                  <a:schemeClr val="bg1"/>
                </a:solidFill>
              </a:rPr>
              <a:t>Wang, F., Zhang, N., Wang, J., Wu, H., &amp; Zheng, X. (2016). Tumor purity and differential methylation in cancer </a:t>
            </a:r>
            <a:r>
              <a:rPr lang="en-US" sz="1000" b="0" dirty="0" err="1">
                <a:solidFill>
                  <a:schemeClr val="bg1"/>
                </a:solidFill>
              </a:rPr>
              <a:t>epigenomics</a:t>
            </a:r>
            <a:r>
              <a:rPr lang="en-US" sz="1000" b="0" dirty="0">
                <a:solidFill>
                  <a:schemeClr val="bg1"/>
                </a:solidFill>
              </a:rPr>
              <a:t>. </a:t>
            </a:r>
            <a:r>
              <a:rPr lang="en-US" sz="1000" b="0" i="1" dirty="0">
                <a:solidFill>
                  <a:schemeClr val="bg1"/>
                </a:solidFill>
              </a:rPr>
              <a:t>Briefings in functional genomics</a:t>
            </a:r>
            <a:r>
              <a:rPr lang="en-US" sz="1000" b="0" dirty="0">
                <a:solidFill>
                  <a:schemeClr val="bg1"/>
                </a:solidFill>
              </a:rPr>
              <a:t>, </a:t>
            </a:r>
            <a:r>
              <a:rPr lang="en-US" sz="1000" b="0" i="1" dirty="0" smtClean="0">
                <a:solidFill>
                  <a:schemeClr val="bg1"/>
                </a:solidFill>
              </a:rPr>
              <a:t>15</a:t>
            </a:r>
            <a:r>
              <a:rPr lang="en-US" sz="1000" b="0" dirty="0" smtClean="0">
                <a:solidFill>
                  <a:schemeClr val="bg1"/>
                </a:solidFill>
              </a:rPr>
              <a:t>(6</a:t>
            </a:r>
            <a:r>
              <a:rPr lang="en-US" sz="1000" b="0" dirty="0">
                <a:solidFill>
                  <a:schemeClr val="bg1"/>
                </a:solidFill>
              </a:rPr>
              <a:t>), 408–419.</a:t>
            </a:r>
            <a:br>
              <a:rPr lang="en-US" sz="1000" b="0" dirty="0">
                <a:solidFill>
                  <a:schemeClr val="bg1"/>
                </a:solidFill>
              </a:rPr>
            </a:br>
            <a:endParaRPr lang="en-US" sz="1000" b="0" dirty="0">
              <a:solidFill>
                <a:schemeClr val="bg1"/>
              </a:solidFill>
            </a:endParaRPr>
          </a:p>
        </p:txBody>
      </p:sp>
      <p:sp>
        <p:nvSpPr>
          <p:cNvPr id="20" name="Sigmoid"/>
          <p:cNvSpPr txBox="1"/>
          <p:nvPr/>
        </p:nvSpPr>
        <p:spPr>
          <a:xfrm>
            <a:off x="4017327" y="6571275"/>
            <a:ext cx="5303520" cy="1487587"/>
          </a:xfrm>
          <a:prstGeom prst="rect">
            <a:avLst/>
          </a:prstGeom>
          <a:ln w="12700">
            <a:solidFill>
              <a:schemeClr val="tx2"/>
            </a:solidFill>
            <a:prstDash val="dash"/>
            <a:miter lim="400000"/>
          </a:ln>
          <a:extLst>
            <a:ext uri="{C572A759-6A51-4108-AA02-DFA0A04FC94B}">
              <ma14:wrappingTextBoxFlag xmlns:ma14="http://schemas.microsoft.com/office/mac/drawingml/2011/main" val="1"/>
            </a:ext>
          </a:extLst>
        </p:spPr>
        <p:txBody>
          <a:bodyPr wrap="square" lIns="50800" tIns="50800" rIns="50800" bIns="50800" anchor="ctr">
            <a:spAutoFit/>
          </a:bodyPr>
          <a:lstStyle>
            <a:lvl1pPr>
              <a:defRPr sz="4000" b="0">
                <a:latin typeface="+mn-lt"/>
                <a:ea typeface="+mn-ea"/>
                <a:cs typeface="+mn-cs"/>
                <a:sym typeface="Helvetica Neue Medium"/>
              </a:defRPr>
            </a:lvl1pPr>
          </a:lstStyle>
          <a:p>
            <a:r>
              <a:rPr lang="en-US" sz="3000" dirty="0" smtClean="0">
                <a:latin typeface="Helvetica Neue" charset="0"/>
                <a:ea typeface="Helvetica Neue" charset="0"/>
                <a:cs typeface="Helvetica Neue" charset="0"/>
              </a:rPr>
              <a:t>Tumor samples have higher percentage of </a:t>
            </a:r>
            <a:r>
              <a:rPr lang="en-US" sz="3000" dirty="0" err="1" smtClean="0">
                <a:latin typeface="Helvetica Neue" charset="0"/>
                <a:ea typeface="Helvetica Neue" charset="0"/>
                <a:cs typeface="Helvetica Neue" charset="0"/>
              </a:rPr>
              <a:t>CpG</a:t>
            </a:r>
            <a:r>
              <a:rPr lang="en-US" sz="3000" dirty="0" smtClean="0">
                <a:latin typeface="Helvetica Neue" charset="0"/>
                <a:ea typeface="Helvetica Neue" charset="0"/>
                <a:cs typeface="Helvetica Neue" charset="0"/>
              </a:rPr>
              <a:t> sites with DNA methylation</a:t>
            </a:r>
            <a:endParaRPr sz="3000" dirty="0">
              <a:latin typeface="Helvetica Neue" charset="0"/>
              <a:ea typeface="Helvetica Neue" charset="0"/>
              <a:cs typeface="Helvetica Neue" charset="0"/>
            </a:endParaRPr>
          </a:p>
        </p:txBody>
      </p:sp>
      <p:grpSp>
        <p:nvGrpSpPr>
          <p:cNvPr id="11" name="Group 10"/>
          <p:cNvGrpSpPr/>
          <p:nvPr/>
        </p:nvGrpSpPr>
        <p:grpSpPr>
          <a:xfrm>
            <a:off x="3737166" y="1285110"/>
            <a:ext cx="5863841" cy="2317237"/>
            <a:chOff x="3845314" y="1074867"/>
            <a:chExt cx="5863841" cy="2317237"/>
          </a:xfrm>
        </p:grpSpPr>
        <p:sp>
          <p:nvSpPr>
            <p:cNvPr id="23" name="Sigmoid"/>
            <p:cNvSpPr txBox="1"/>
            <p:nvPr/>
          </p:nvSpPr>
          <p:spPr>
            <a:xfrm>
              <a:off x="5254673" y="2827847"/>
              <a:ext cx="3045124" cy="564257"/>
            </a:xfrm>
            <a:prstGeom prst="rect">
              <a:avLst/>
            </a:prstGeom>
            <a:ln w="12700">
              <a:miter lim="400000"/>
            </a:ln>
            <a:extLst>
              <a:ext uri="{C572A759-6A51-4108-AA02-DFA0A04FC94B}">
                <ma14:wrappingTextBoxFlag xmlns:ma14="http://schemas.microsoft.com/office/mac/drawingml/2011/main" val="1"/>
              </a:ext>
            </a:extLst>
          </p:spPr>
          <p:txBody>
            <a:bodyPr wrap="square" lIns="50800" tIns="50800" rIns="50800" bIns="50800" anchor="ctr">
              <a:spAutoFit/>
            </a:bodyPr>
            <a:lstStyle>
              <a:lvl1pPr>
                <a:defRPr sz="4000" b="0">
                  <a:latin typeface="+mn-lt"/>
                  <a:ea typeface="+mn-ea"/>
                  <a:cs typeface="+mn-cs"/>
                  <a:sym typeface="Helvetica Neue Medium"/>
                </a:defRPr>
              </a:lvl1pPr>
            </a:lstStyle>
            <a:p>
              <a:r>
                <a:rPr lang="en-US" sz="3000" dirty="0" smtClean="0">
                  <a:solidFill>
                    <a:schemeClr val="tx1"/>
                  </a:solidFill>
                </a:rPr>
                <a:t>Purity Score</a:t>
              </a:r>
              <a:endParaRPr sz="3000" dirty="0">
                <a:solidFill>
                  <a:schemeClr val="tx1"/>
                </a:solidFill>
              </a:endParaRPr>
            </a:p>
          </p:txBody>
        </p:sp>
        <p:grpSp>
          <p:nvGrpSpPr>
            <p:cNvPr id="6" name="Group 5"/>
            <p:cNvGrpSpPr/>
            <p:nvPr/>
          </p:nvGrpSpPr>
          <p:grpSpPr>
            <a:xfrm>
              <a:off x="3845314" y="1074867"/>
              <a:ext cx="5863841" cy="1437037"/>
              <a:chOff x="622107" y="5851130"/>
              <a:chExt cx="5863841" cy="1437037"/>
            </a:xfrm>
          </p:grpSpPr>
          <p:pic>
            <p:nvPicPr>
              <p:cNvPr id="5" name="Picture 4"/>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22107" y="6231479"/>
                <a:ext cx="5863841" cy="1056688"/>
              </a:xfrm>
              <a:prstGeom prst="rect">
                <a:avLst/>
              </a:prstGeom>
            </p:spPr>
          </p:pic>
          <p:sp>
            <p:nvSpPr>
              <p:cNvPr id="21" name="TextBox 20"/>
              <p:cNvSpPr txBox="1"/>
              <p:nvPr/>
            </p:nvSpPr>
            <p:spPr>
              <a:xfrm>
                <a:off x="758617" y="5851888"/>
                <a:ext cx="866356" cy="3795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lang="en-US" sz="1800" b="0" dirty="0" smtClean="0">
                    <a:solidFill>
                      <a:schemeClr val="tx2"/>
                    </a:solidFill>
                  </a:rPr>
                  <a:t>0.63</a:t>
                </a:r>
                <a:endParaRPr kumimoji="0" lang="en-US" sz="1800" b="0" i="0" u="none" strike="noStrike" cap="none" spc="0" normalizeH="0" baseline="0" dirty="0">
                  <a:ln>
                    <a:noFill/>
                  </a:ln>
                  <a:solidFill>
                    <a:schemeClr val="tx2"/>
                  </a:solidFill>
                  <a:effectLst/>
                  <a:uFillTx/>
                  <a:sym typeface="Helvetica Neue"/>
                </a:endParaRPr>
              </a:p>
            </p:txBody>
          </p:sp>
          <p:sp>
            <p:nvSpPr>
              <p:cNvPr id="24" name="TextBox 23"/>
              <p:cNvSpPr txBox="1"/>
              <p:nvPr/>
            </p:nvSpPr>
            <p:spPr>
              <a:xfrm>
                <a:off x="1929046" y="5851130"/>
                <a:ext cx="866356" cy="3795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lang="en-US" sz="1800" b="0" dirty="0" smtClean="0">
                    <a:solidFill>
                      <a:schemeClr val="tx2"/>
                    </a:solidFill>
                  </a:rPr>
                  <a:t>0.48</a:t>
                </a:r>
                <a:endParaRPr kumimoji="0" lang="en-US" sz="1800" b="0" i="0" u="none" strike="noStrike" cap="none" spc="0" normalizeH="0" baseline="0" dirty="0">
                  <a:ln>
                    <a:noFill/>
                  </a:ln>
                  <a:solidFill>
                    <a:schemeClr val="tx2"/>
                  </a:solidFill>
                  <a:effectLst/>
                  <a:uFillTx/>
                  <a:sym typeface="Helvetica Neue"/>
                </a:endParaRPr>
              </a:p>
            </p:txBody>
          </p:sp>
          <p:sp>
            <p:nvSpPr>
              <p:cNvPr id="25" name="TextBox 24"/>
              <p:cNvSpPr txBox="1"/>
              <p:nvPr/>
            </p:nvSpPr>
            <p:spPr>
              <a:xfrm>
                <a:off x="3135540" y="5851130"/>
                <a:ext cx="866356" cy="3795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lang="en-US" sz="1800" b="0" dirty="0" smtClean="0">
                    <a:solidFill>
                      <a:schemeClr val="tx2"/>
                    </a:solidFill>
                  </a:rPr>
                  <a:t>0.91</a:t>
                </a:r>
                <a:endParaRPr kumimoji="0" lang="en-US" sz="1800" b="0" i="0" u="none" strike="noStrike" cap="none" spc="0" normalizeH="0" baseline="0" dirty="0">
                  <a:ln>
                    <a:noFill/>
                  </a:ln>
                  <a:solidFill>
                    <a:schemeClr val="tx2"/>
                  </a:solidFill>
                  <a:effectLst/>
                  <a:uFillTx/>
                  <a:sym typeface="Helvetica Neue"/>
                </a:endParaRPr>
              </a:p>
            </p:txBody>
          </p:sp>
          <p:sp>
            <p:nvSpPr>
              <p:cNvPr id="26" name="TextBox 25"/>
              <p:cNvSpPr txBox="1"/>
              <p:nvPr/>
            </p:nvSpPr>
            <p:spPr>
              <a:xfrm>
                <a:off x="4342034" y="5851130"/>
                <a:ext cx="866356" cy="3795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lang="en-US" sz="1800" b="0" dirty="0" smtClean="0">
                    <a:solidFill>
                      <a:schemeClr val="tx2"/>
                    </a:solidFill>
                  </a:rPr>
                  <a:t>0.70</a:t>
                </a:r>
                <a:endParaRPr kumimoji="0" lang="en-US" sz="1800" b="0" i="0" u="none" strike="noStrike" cap="none" spc="0" normalizeH="0" baseline="0" dirty="0">
                  <a:ln>
                    <a:noFill/>
                  </a:ln>
                  <a:solidFill>
                    <a:schemeClr val="tx2"/>
                  </a:solidFill>
                  <a:effectLst/>
                  <a:uFillTx/>
                  <a:sym typeface="Helvetica Neue"/>
                </a:endParaRPr>
              </a:p>
            </p:txBody>
          </p:sp>
          <p:sp>
            <p:nvSpPr>
              <p:cNvPr id="27" name="TextBox 26"/>
              <p:cNvSpPr txBox="1"/>
              <p:nvPr/>
            </p:nvSpPr>
            <p:spPr>
              <a:xfrm>
                <a:off x="5548528" y="5851130"/>
                <a:ext cx="866356" cy="3795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lang="en-US" sz="1800" b="0" dirty="0" smtClean="0">
                    <a:solidFill>
                      <a:schemeClr val="tx2"/>
                    </a:solidFill>
                  </a:rPr>
                  <a:t>0.76</a:t>
                </a:r>
                <a:endParaRPr kumimoji="0" lang="en-US" sz="1800" b="0" i="0" u="none" strike="noStrike" cap="none" spc="0" normalizeH="0" baseline="0" dirty="0">
                  <a:ln>
                    <a:noFill/>
                  </a:ln>
                  <a:solidFill>
                    <a:schemeClr val="tx2"/>
                  </a:solidFill>
                  <a:effectLst/>
                  <a:uFillTx/>
                  <a:sym typeface="Helvetica Neue"/>
                </a:endParaRPr>
              </a:p>
            </p:txBody>
          </p:sp>
        </p:grpSp>
      </p:grpSp>
      <p:sp>
        <p:nvSpPr>
          <p:cNvPr id="31" name="Image Source:…"/>
          <p:cNvSpPr txBox="1"/>
          <p:nvPr/>
        </p:nvSpPr>
        <p:spPr>
          <a:xfrm>
            <a:off x="704044" y="8662566"/>
            <a:ext cx="7077688" cy="59372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a:bodyPr>
          <a:lstStyle/>
          <a:p>
            <a:pPr algn="l">
              <a:defRPr sz="1000" b="0">
                <a:solidFill>
                  <a:srgbClr val="929292"/>
                </a:solidFill>
              </a:defRPr>
            </a:pPr>
            <a:r>
              <a:rPr sz="1000" dirty="0">
                <a:solidFill>
                  <a:schemeClr val="bg2"/>
                </a:solidFill>
              </a:rPr>
              <a:t>Image Source: </a:t>
            </a:r>
          </a:p>
          <a:p>
            <a:pPr algn="l"/>
            <a:r>
              <a:rPr sz="1000" b="0" dirty="0" smtClean="0">
                <a:solidFill>
                  <a:schemeClr val="bg2"/>
                </a:solidFill>
              </a:rPr>
              <a:t>[1] </a:t>
            </a:r>
            <a:r>
              <a:rPr lang="en-US" sz="1000" b="0" dirty="0">
                <a:solidFill>
                  <a:schemeClr val="bg2"/>
                </a:solidFill>
              </a:rPr>
              <a:t>DNA methylation illustration. Adapted from "Introduction to DNA </a:t>
            </a:r>
            <a:r>
              <a:rPr lang="en-US" sz="1000" b="0" dirty="0" err="1">
                <a:solidFill>
                  <a:schemeClr val="bg2"/>
                </a:solidFill>
              </a:rPr>
              <a:t>methy</a:t>
            </a:r>
            <a:r>
              <a:rPr lang="en-US" sz="1000" b="0" dirty="0">
                <a:solidFill>
                  <a:schemeClr val="bg2"/>
                </a:solidFill>
              </a:rPr>
              <a:t>- </a:t>
            </a:r>
            <a:r>
              <a:rPr lang="en-US" sz="1000" b="0" dirty="0" err="1">
                <a:solidFill>
                  <a:schemeClr val="bg2"/>
                </a:solidFill>
              </a:rPr>
              <a:t>lation</a:t>
            </a:r>
            <a:r>
              <a:rPr lang="en-US" sz="1000" b="0" dirty="0">
                <a:solidFill>
                  <a:schemeClr val="bg2"/>
                </a:solidFill>
              </a:rPr>
              <a:t>" by </a:t>
            </a:r>
            <a:r>
              <a:rPr lang="en-US" sz="1000" b="0" dirty="0" err="1">
                <a:solidFill>
                  <a:schemeClr val="bg2"/>
                </a:solidFill>
              </a:rPr>
              <a:t>Bagga</a:t>
            </a:r>
            <a:r>
              <a:rPr lang="en-US" sz="1000" b="0" dirty="0">
                <a:solidFill>
                  <a:schemeClr val="bg2"/>
                </a:solidFill>
              </a:rPr>
              <a:t>, 2012, </a:t>
            </a:r>
            <a:r>
              <a:rPr lang="en-US" sz="1000" b="0" i="1" dirty="0" err="1">
                <a:solidFill>
                  <a:schemeClr val="bg2"/>
                </a:solidFill>
              </a:rPr>
              <a:t>BioFiles</a:t>
            </a:r>
            <a:r>
              <a:rPr lang="en-US" sz="1000" b="0" i="1" dirty="0">
                <a:solidFill>
                  <a:schemeClr val="bg2"/>
                </a:solidFill>
              </a:rPr>
              <a:t>, Epigenetics</a:t>
            </a:r>
            <a:r>
              <a:rPr lang="en-US" sz="1000" b="0" dirty="0">
                <a:solidFill>
                  <a:schemeClr val="bg2"/>
                </a:solidFill>
              </a:rPr>
              <a:t>. </a:t>
            </a:r>
          </a:p>
        </p:txBody>
      </p:sp>
      <p:sp>
        <p:nvSpPr>
          <p:cNvPr id="2" name="Slide Number Placeholder 1"/>
          <p:cNvSpPr>
            <a:spLocks noGrp="1"/>
          </p:cNvSpPr>
          <p:nvPr>
            <p:ph type="sldNum" sz="quarter" idx="2"/>
          </p:nvPr>
        </p:nvSpPr>
        <p:spPr/>
        <p:txBody>
          <a:bodyPr/>
          <a:lstStyle/>
          <a:p>
            <a:fld id="{86CB4B4D-7CA3-9044-876B-883B54F8677D}" type="slidenum">
              <a:rPr lang="uk-UA" smtClean="0"/>
              <a:t>22</a:t>
            </a:fld>
            <a:endParaRPr lang="uk-UA"/>
          </a:p>
        </p:txBody>
      </p:sp>
    </p:spTree>
    <p:extLst>
      <p:ext uri="{BB962C8B-B14F-4D97-AF65-F5344CB8AC3E}">
        <p14:creationId xmlns:p14="http://schemas.microsoft.com/office/powerpoint/2010/main" val="75269517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 name="Neural Network Concepts"/>
          <p:cNvSpPr txBox="1">
            <a:spLocks noGrp="1"/>
          </p:cNvSpPr>
          <p:nvPr>
            <p:ph type="ctrTitle"/>
          </p:nvPr>
        </p:nvSpPr>
        <p:spPr>
          <a:xfrm>
            <a:off x="0" y="810"/>
            <a:ext cx="13004801" cy="763554"/>
          </a:xfrm>
          <a:prstGeom prst="rect">
            <a:avLst/>
          </a:prstGeom>
          <a:solidFill>
            <a:srgbClr val="003D7C"/>
          </a:solidFill>
        </p:spPr>
        <p:txBody>
          <a:bodyPr/>
          <a:lstStyle/>
          <a:p>
            <a:pPr lvl="2" algn="l">
              <a:defRPr sz="4000">
                <a:solidFill>
                  <a:srgbClr val="FFFFFF"/>
                </a:solidFill>
              </a:defRPr>
            </a:pPr>
            <a:r>
              <a:rPr lang="en-US" dirty="0" smtClean="0"/>
              <a:t>Color Normalization</a:t>
            </a:r>
            <a:endParaRPr dirty="0"/>
          </a:p>
        </p:txBody>
      </p:sp>
      <p:pic>
        <p:nvPicPr>
          <p:cNvPr id="2" name="Picture 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04044" y="1533776"/>
            <a:ext cx="3055247" cy="6987627"/>
          </a:xfrm>
          <a:prstGeom prst="rect">
            <a:avLst/>
          </a:prstGeom>
        </p:spPr>
      </p:pic>
      <p:sp>
        <p:nvSpPr>
          <p:cNvPr id="29" name="Image Source:…"/>
          <p:cNvSpPr txBox="1"/>
          <p:nvPr/>
        </p:nvSpPr>
        <p:spPr>
          <a:xfrm>
            <a:off x="704044" y="8662566"/>
            <a:ext cx="7077688" cy="59372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a:bodyPr>
          <a:lstStyle/>
          <a:p>
            <a:pPr algn="l">
              <a:defRPr sz="1000" b="0">
                <a:solidFill>
                  <a:srgbClr val="929292"/>
                </a:solidFill>
              </a:defRPr>
            </a:pPr>
            <a:r>
              <a:rPr sz="1000" dirty="0">
                <a:solidFill>
                  <a:schemeClr val="bg2"/>
                </a:solidFill>
              </a:rPr>
              <a:t>Image Source: </a:t>
            </a:r>
          </a:p>
          <a:p>
            <a:pPr algn="l"/>
            <a:r>
              <a:rPr sz="1000" b="0" dirty="0" smtClean="0">
                <a:solidFill>
                  <a:schemeClr val="bg2"/>
                </a:solidFill>
              </a:rPr>
              <a:t>[1]</a:t>
            </a:r>
            <a:r>
              <a:rPr lang="en-US" sz="1000" b="0" dirty="0">
                <a:solidFill>
                  <a:schemeClr val="bg2"/>
                </a:solidFill>
              </a:rPr>
              <a:t> http://ieeexplore.ieee.org.libproxy1.nus.edu.sg/mediastore/IEEE/content/media/38/20481/946629/946629-fig-1-hires.gif</a:t>
            </a:r>
          </a:p>
          <a:p>
            <a:pPr algn="l"/>
            <a:r>
              <a:rPr lang="en-US" sz="1000" b="0" dirty="0" smtClean="0">
                <a:solidFill>
                  <a:schemeClr val="bg2"/>
                </a:solidFill>
              </a:rPr>
              <a:t>[2]</a:t>
            </a:r>
            <a:r>
              <a:rPr sz="1000" b="0" dirty="0" smtClean="0">
                <a:solidFill>
                  <a:schemeClr val="bg2"/>
                </a:solidFill>
              </a:rPr>
              <a:t> </a:t>
            </a:r>
            <a:r>
              <a:rPr lang="mr-IN" sz="1000" b="0" dirty="0" err="1">
                <a:solidFill>
                  <a:schemeClr val="bg2"/>
                </a:solidFill>
              </a:rPr>
              <a:t>https</a:t>
            </a:r>
            <a:r>
              <a:rPr lang="mr-IN" sz="1000" b="0" dirty="0">
                <a:solidFill>
                  <a:schemeClr val="bg2"/>
                </a:solidFill>
              </a:rPr>
              <a:t>://</a:t>
            </a:r>
            <a:r>
              <a:rPr lang="mr-IN" sz="1000" b="0" dirty="0" err="1" smtClean="0">
                <a:solidFill>
                  <a:schemeClr val="bg2"/>
                </a:solidFill>
              </a:rPr>
              <a:t>data.kitware.com</a:t>
            </a:r>
            <a:r>
              <a:rPr lang="mr-IN" sz="1000" b="0" dirty="0" smtClean="0">
                <a:solidFill>
                  <a:schemeClr val="bg2"/>
                </a:solidFill>
              </a:rPr>
              <a:t>/</a:t>
            </a:r>
            <a:r>
              <a:rPr lang="mr-IN" sz="1000" b="0" dirty="0" err="1" smtClean="0">
                <a:solidFill>
                  <a:schemeClr val="bg2"/>
                </a:solidFill>
              </a:rPr>
              <a:t>api</a:t>
            </a:r>
            <a:r>
              <a:rPr lang="mr-IN" sz="1000" b="0" dirty="0" smtClean="0">
                <a:solidFill>
                  <a:schemeClr val="bg2"/>
                </a:solidFill>
              </a:rPr>
              <a:t>/v1/</a:t>
            </a:r>
            <a:r>
              <a:rPr lang="mr-IN" sz="1000" b="0" dirty="0" err="1" smtClean="0">
                <a:solidFill>
                  <a:schemeClr val="bg2"/>
                </a:solidFill>
              </a:rPr>
              <a:t>file</a:t>
            </a:r>
            <a:r>
              <a:rPr lang="en-US" sz="1000" b="0" dirty="0" smtClean="0">
                <a:solidFill>
                  <a:schemeClr val="bg2"/>
                </a:solidFill>
              </a:rPr>
              <a:t>/</a:t>
            </a:r>
            <a:r>
              <a:rPr lang="mr-IN" sz="1000" b="0" dirty="0" smtClean="0">
                <a:solidFill>
                  <a:schemeClr val="bg2"/>
                </a:solidFill>
              </a:rPr>
              <a:t>57718cc28d777f1ecd8a883c/</a:t>
            </a:r>
            <a:r>
              <a:rPr lang="mr-IN" sz="1000" b="0" dirty="0" err="1" smtClean="0">
                <a:solidFill>
                  <a:schemeClr val="bg2"/>
                </a:solidFill>
              </a:rPr>
              <a:t>download</a:t>
            </a:r>
            <a:r>
              <a:rPr lang="en-US" sz="1000" b="0" dirty="0" smtClean="0">
                <a:solidFill>
                  <a:schemeClr val="bg2"/>
                </a:solidFill>
              </a:rPr>
              <a:t> </a:t>
            </a:r>
            <a:endParaRPr lang="en-US" sz="1000" b="0" dirty="0">
              <a:solidFill>
                <a:schemeClr val="bg2"/>
              </a:solidFill>
            </a:endParaRPr>
          </a:p>
        </p:txBody>
      </p:sp>
      <p:grpSp>
        <p:nvGrpSpPr>
          <p:cNvPr id="11" name="Group 10"/>
          <p:cNvGrpSpPr/>
          <p:nvPr/>
        </p:nvGrpSpPr>
        <p:grpSpPr>
          <a:xfrm>
            <a:off x="4352683" y="1533776"/>
            <a:ext cx="8030402" cy="2076988"/>
            <a:chOff x="4352683" y="1533776"/>
            <a:chExt cx="8030402" cy="2076988"/>
          </a:xfrm>
        </p:grpSpPr>
        <p:pic>
          <p:nvPicPr>
            <p:cNvPr id="4" name="Picture 3"/>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352683" y="1533776"/>
              <a:ext cx="4390009" cy="2076988"/>
            </a:xfrm>
            <a:prstGeom prst="rect">
              <a:avLst/>
            </a:prstGeom>
          </p:spPr>
        </p:pic>
        <p:sp>
          <p:nvSpPr>
            <p:cNvPr id="30" name="Sigmoid"/>
            <p:cNvSpPr txBox="1"/>
            <p:nvPr/>
          </p:nvSpPr>
          <p:spPr>
            <a:xfrm>
              <a:off x="9337961" y="1996726"/>
              <a:ext cx="3045124" cy="1025922"/>
            </a:xfrm>
            <a:prstGeom prst="rect">
              <a:avLst/>
            </a:prstGeom>
            <a:ln w="12700">
              <a:miter lim="400000"/>
            </a:ln>
            <a:extLst>
              <a:ext uri="{C572A759-6A51-4108-AA02-DFA0A04FC94B}">
                <ma14:wrappingTextBoxFlag xmlns:ma14="http://schemas.microsoft.com/office/mac/drawingml/2011/main" val="1"/>
              </a:ext>
            </a:extLst>
          </p:spPr>
          <p:txBody>
            <a:bodyPr wrap="square" lIns="50800" tIns="50800" rIns="50800" bIns="50800" anchor="ctr">
              <a:spAutoFit/>
            </a:bodyPr>
            <a:lstStyle>
              <a:lvl1pPr>
                <a:defRPr sz="4000" b="0">
                  <a:latin typeface="+mn-lt"/>
                  <a:ea typeface="+mn-ea"/>
                  <a:cs typeface="+mn-cs"/>
                  <a:sym typeface="Helvetica Neue Medium"/>
                </a:defRPr>
              </a:lvl1pPr>
            </a:lstStyle>
            <a:p>
              <a:r>
                <a:rPr lang="en-US" sz="3000" dirty="0" smtClean="0">
                  <a:solidFill>
                    <a:schemeClr val="tx1"/>
                  </a:solidFill>
                </a:rPr>
                <a:t>Before Normalization</a:t>
              </a:r>
              <a:endParaRPr sz="3000" dirty="0">
                <a:solidFill>
                  <a:schemeClr val="tx1"/>
                </a:solidFill>
              </a:endParaRPr>
            </a:p>
          </p:txBody>
        </p:sp>
      </p:grpSp>
      <p:grpSp>
        <p:nvGrpSpPr>
          <p:cNvPr id="12" name="Group 11"/>
          <p:cNvGrpSpPr/>
          <p:nvPr/>
        </p:nvGrpSpPr>
        <p:grpSpPr>
          <a:xfrm>
            <a:off x="4352683" y="3943983"/>
            <a:ext cx="8652117" cy="2144963"/>
            <a:chOff x="4352683" y="3943983"/>
            <a:chExt cx="8652117" cy="2144963"/>
          </a:xfrm>
        </p:grpSpPr>
        <p:pic>
          <p:nvPicPr>
            <p:cNvPr id="8" name="Picture 7"/>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352683" y="3943983"/>
              <a:ext cx="4390009" cy="2144963"/>
            </a:xfrm>
            <a:prstGeom prst="rect">
              <a:avLst/>
            </a:prstGeom>
          </p:spPr>
        </p:pic>
        <p:sp>
          <p:nvSpPr>
            <p:cNvPr id="32" name="Sigmoid"/>
            <p:cNvSpPr txBox="1"/>
            <p:nvPr/>
          </p:nvSpPr>
          <p:spPr>
            <a:xfrm>
              <a:off x="8716247" y="4408897"/>
              <a:ext cx="4288553" cy="1025922"/>
            </a:xfrm>
            <a:prstGeom prst="rect">
              <a:avLst/>
            </a:prstGeom>
            <a:ln w="12700">
              <a:miter lim="400000"/>
            </a:ln>
            <a:extLst>
              <a:ext uri="{C572A759-6A51-4108-AA02-DFA0A04FC94B}">
                <ma14:wrappingTextBoxFlag xmlns:ma14="http://schemas.microsoft.com/office/mac/drawingml/2011/main" val="1"/>
              </a:ext>
            </a:extLst>
          </p:spPr>
          <p:txBody>
            <a:bodyPr wrap="square" lIns="50800" tIns="50800" rIns="50800" bIns="50800" anchor="ctr">
              <a:spAutoFit/>
            </a:bodyPr>
            <a:lstStyle>
              <a:lvl1pPr>
                <a:defRPr sz="4000" b="0">
                  <a:latin typeface="+mn-lt"/>
                  <a:ea typeface="+mn-ea"/>
                  <a:cs typeface="+mn-cs"/>
                  <a:sym typeface="Helvetica Neue Medium"/>
                </a:defRPr>
              </a:lvl1pPr>
            </a:lstStyle>
            <a:p>
              <a:r>
                <a:rPr lang="en-US" sz="3000" dirty="0"/>
                <a:t>G</a:t>
              </a:r>
              <a:r>
                <a:rPr lang="en-US" sz="3000" dirty="0" smtClean="0"/>
                <a:t>old-standard </a:t>
              </a:r>
              <a:r>
                <a:rPr lang="en-US" sz="3000" dirty="0"/>
                <a:t>calibration image </a:t>
              </a:r>
            </a:p>
          </p:txBody>
        </p:sp>
      </p:grpSp>
      <p:grpSp>
        <p:nvGrpSpPr>
          <p:cNvPr id="14" name="Group 13"/>
          <p:cNvGrpSpPr/>
          <p:nvPr/>
        </p:nvGrpSpPr>
        <p:grpSpPr>
          <a:xfrm>
            <a:off x="4352683" y="6422166"/>
            <a:ext cx="8652116" cy="2099237"/>
            <a:chOff x="4352683" y="6422166"/>
            <a:chExt cx="8652116" cy="2099237"/>
          </a:xfrm>
        </p:grpSpPr>
        <p:pic>
          <p:nvPicPr>
            <p:cNvPr id="3" name="Picture 2"/>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4352683" y="6422166"/>
              <a:ext cx="4390009" cy="2099237"/>
            </a:xfrm>
            <a:prstGeom prst="rect">
              <a:avLst/>
            </a:prstGeom>
          </p:spPr>
        </p:pic>
        <p:sp>
          <p:nvSpPr>
            <p:cNvPr id="33" name="Sigmoid"/>
            <p:cNvSpPr txBox="1"/>
            <p:nvPr/>
          </p:nvSpPr>
          <p:spPr>
            <a:xfrm>
              <a:off x="8716246" y="6958823"/>
              <a:ext cx="4288553" cy="1025922"/>
            </a:xfrm>
            <a:prstGeom prst="rect">
              <a:avLst/>
            </a:prstGeom>
            <a:ln w="12700">
              <a:miter lim="400000"/>
            </a:ln>
            <a:extLst>
              <a:ext uri="{C572A759-6A51-4108-AA02-DFA0A04FC94B}">
                <ma14:wrappingTextBoxFlag xmlns:ma14="http://schemas.microsoft.com/office/mac/drawingml/2011/main" val="1"/>
              </a:ext>
            </a:extLst>
          </p:spPr>
          <p:txBody>
            <a:bodyPr wrap="square" lIns="50800" tIns="50800" rIns="50800" bIns="50800" anchor="ctr">
              <a:spAutoFit/>
            </a:bodyPr>
            <a:lstStyle>
              <a:lvl1pPr>
                <a:defRPr sz="4000" b="0">
                  <a:latin typeface="+mn-lt"/>
                  <a:ea typeface="+mn-ea"/>
                  <a:cs typeface="+mn-cs"/>
                  <a:sym typeface="Helvetica Neue Medium"/>
                </a:defRPr>
              </a:lvl1pPr>
            </a:lstStyle>
            <a:p>
              <a:r>
                <a:rPr lang="en-US" sz="3000" dirty="0" smtClean="0"/>
                <a:t>After </a:t>
              </a:r>
              <a:r>
                <a:rPr lang="en-US" sz="3000" i="1" dirty="0" err="1" smtClean="0"/>
                <a:t>Reinhard</a:t>
              </a:r>
              <a:r>
                <a:rPr lang="en-US" sz="3000" dirty="0" smtClean="0"/>
                <a:t> Normalization</a:t>
              </a:r>
              <a:endParaRPr lang="en-US" sz="3000" dirty="0"/>
            </a:p>
          </p:txBody>
        </p:sp>
      </p:grpSp>
      <p:sp>
        <p:nvSpPr>
          <p:cNvPr id="17" name="Rectangle"/>
          <p:cNvSpPr/>
          <p:nvPr/>
        </p:nvSpPr>
        <p:spPr>
          <a:xfrm>
            <a:off x="0" y="9290815"/>
            <a:ext cx="12032643" cy="462785"/>
          </a:xfrm>
          <a:prstGeom prst="rect">
            <a:avLst/>
          </a:prstGeom>
          <a:solidFill>
            <a:srgbClr val="003D7C"/>
          </a:solidFill>
          <a:ln w="12700">
            <a:miter lim="400000"/>
          </a:ln>
        </p:spPr>
        <p:txBody>
          <a:bodyPr lIns="50800" tIns="50800" rIns="50800" bIns="50800" anchor="b">
            <a:normAutofit fontScale="32500" lnSpcReduction="20000"/>
          </a:bodyPr>
          <a:lstStyle/>
          <a:p>
            <a:pPr lvl="2" algn="l">
              <a:defRPr sz="8000" b="0">
                <a:solidFill>
                  <a:srgbClr val="FFFFFF"/>
                </a:solidFill>
                <a:latin typeface="+mn-lt"/>
                <a:ea typeface="+mn-ea"/>
                <a:cs typeface="+mn-cs"/>
                <a:sym typeface="Helvetica Neue Medium"/>
              </a:defRPr>
            </a:pPr>
            <a:endParaRPr/>
          </a:p>
        </p:txBody>
      </p:sp>
      <p:sp>
        <p:nvSpPr>
          <p:cNvPr id="18" name="Rectangle 17"/>
          <p:cNvSpPr/>
          <p:nvPr/>
        </p:nvSpPr>
        <p:spPr>
          <a:xfrm>
            <a:off x="5823784" y="9305994"/>
            <a:ext cx="6208859" cy="553998"/>
          </a:xfrm>
          <a:prstGeom prst="rect">
            <a:avLst/>
          </a:prstGeom>
        </p:spPr>
        <p:txBody>
          <a:bodyPr wrap="square">
            <a:spAutoFit/>
          </a:bodyPr>
          <a:lstStyle/>
          <a:p>
            <a:pPr algn="r"/>
            <a:r>
              <a:rPr lang="en-US" sz="1000" b="0" dirty="0" err="1">
                <a:solidFill>
                  <a:schemeClr val="bg1"/>
                </a:solidFill>
              </a:rPr>
              <a:t>Reinhard</a:t>
            </a:r>
            <a:r>
              <a:rPr lang="en-US" sz="1000" b="0" dirty="0">
                <a:solidFill>
                  <a:schemeClr val="bg1"/>
                </a:solidFill>
              </a:rPr>
              <a:t>, E., </a:t>
            </a:r>
            <a:r>
              <a:rPr lang="en-US" sz="1000" b="0" dirty="0" err="1">
                <a:solidFill>
                  <a:schemeClr val="bg1"/>
                </a:solidFill>
              </a:rPr>
              <a:t>Adhikhmin</a:t>
            </a:r>
            <a:r>
              <a:rPr lang="en-US" sz="1000" b="0" dirty="0">
                <a:solidFill>
                  <a:schemeClr val="bg1"/>
                </a:solidFill>
              </a:rPr>
              <a:t>, M., Gooch, B., &amp; Shirley, P. (2001). Color transfer between images. </a:t>
            </a:r>
            <a:r>
              <a:rPr lang="en-US" sz="1000" b="0" i="1" dirty="0">
                <a:solidFill>
                  <a:schemeClr val="bg1"/>
                </a:solidFill>
              </a:rPr>
              <a:t>IEEE Computer graphics and applications</a:t>
            </a:r>
            <a:r>
              <a:rPr lang="en-US" sz="1000" b="0" dirty="0">
                <a:solidFill>
                  <a:schemeClr val="bg1"/>
                </a:solidFill>
              </a:rPr>
              <a:t>, </a:t>
            </a:r>
            <a:r>
              <a:rPr lang="en-US" sz="1000" b="0" i="1" dirty="0">
                <a:solidFill>
                  <a:schemeClr val="bg1"/>
                </a:solidFill>
              </a:rPr>
              <a:t>21</a:t>
            </a:r>
            <a:r>
              <a:rPr lang="en-US" sz="1000" b="0" dirty="0">
                <a:solidFill>
                  <a:schemeClr val="bg1"/>
                </a:solidFill>
              </a:rPr>
              <a:t>(5), 34–41.</a:t>
            </a:r>
            <a:br>
              <a:rPr lang="en-US" sz="1000" b="0" dirty="0">
                <a:solidFill>
                  <a:schemeClr val="bg1"/>
                </a:solidFill>
              </a:rPr>
            </a:br>
            <a:endParaRPr lang="en-US" sz="1000" b="0" dirty="0">
              <a:solidFill>
                <a:schemeClr val="bg1"/>
              </a:solidFill>
            </a:endParaRPr>
          </a:p>
        </p:txBody>
      </p:sp>
      <p:sp>
        <p:nvSpPr>
          <p:cNvPr id="5" name="Slide Number Placeholder 4"/>
          <p:cNvSpPr>
            <a:spLocks noGrp="1"/>
          </p:cNvSpPr>
          <p:nvPr>
            <p:ph type="sldNum" sz="quarter" idx="2"/>
          </p:nvPr>
        </p:nvSpPr>
        <p:spPr/>
        <p:txBody>
          <a:bodyPr/>
          <a:lstStyle/>
          <a:p>
            <a:fld id="{86CB4B4D-7CA3-9044-876B-883B54F8677D}" type="slidenum">
              <a:rPr lang="uk-UA" smtClean="0"/>
              <a:t>23</a:t>
            </a:fld>
            <a:endParaRPr lang="uk-UA"/>
          </a:p>
        </p:txBody>
      </p:sp>
    </p:spTree>
    <p:extLst>
      <p:ext uri="{BB962C8B-B14F-4D97-AF65-F5344CB8AC3E}">
        <p14:creationId xmlns:p14="http://schemas.microsoft.com/office/powerpoint/2010/main" val="85922488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 name="Neural Network Concepts"/>
          <p:cNvSpPr txBox="1">
            <a:spLocks noGrp="1"/>
          </p:cNvSpPr>
          <p:nvPr>
            <p:ph type="ctrTitle"/>
          </p:nvPr>
        </p:nvSpPr>
        <p:spPr>
          <a:xfrm>
            <a:off x="0" y="810"/>
            <a:ext cx="13004801" cy="763554"/>
          </a:xfrm>
          <a:prstGeom prst="rect">
            <a:avLst/>
          </a:prstGeom>
          <a:solidFill>
            <a:srgbClr val="003D7C"/>
          </a:solidFill>
        </p:spPr>
        <p:txBody>
          <a:bodyPr/>
          <a:lstStyle/>
          <a:p>
            <a:pPr lvl="2" algn="l">
              <a:defRPr sz="4000">
                <a:solidFill>
                  <a:srgbClr val="FFFFFF"/>
                </a:solidFill>
              </a:defRPr>
            </a:pPr>
            <a:r>
              <a:rPr lang="en-US" dirty="0" smtClean="0"/>
              <a:t>Tiles Generation</a:t>
            </a:r>
            <a:endParaRPr dirty="0"/>
          </a:p>
        </p:txBody>
      </p:sp>
      <p:grpSp>
        <p:nvGrpSpPr>
          <p:cNvPr id="16" name="Group 15"/>
          <p:cNvGrpSpPr/>
          <p:nvPr/>
        </p:nvGrpSpPr>
        <p:grpSpPr>
          <a:xfrm>
            <a:off x="4592358" y="1434764"/>
            <a:ext cx="3757799" cy="6557401"/>
            <a:chOff x="3600852" y="999506"/>
            <a:chExt cx="3757799" cy="6557401"/>
          </a:xfrm>
        </p:grpSpPr>
        <p:pic>
          <p:nvPicPr>
            <p:cNvPr id="6" name="Picture 5"/>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3600852" y="3564484"/>
              <a:ext cx="3626080" cy="1702643"/>
            </a:xfrm>
            <a:prstGeom prst="rect">
              <a:avLst/>
            </a:prstGeom>
            <a:ln>
              <a:noFill/>
            </a:ln>
            <a:effectLst>
              <a:softEdge rad="112500"/>
            </a:effectLst>
          </p:spPr>
        </p:pic>
        <p:pic>
          <p:nvPicPr>
            <p:cNvPr id="7" name="Picture 6"/>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3626035" y="1576035"/>
              <a:ext cx="3707432" cy="1609400"/>
            </a:xfrm>
            <a:prstGeom prst="rect">
              <a:avLst/>
            </a:prstGeom>
            <a:ln>
              <a:noFill/>
            </a:ln>
            <a:effectLst>
              <a:softEdge rad="112500"/>
            </a:effectLst>
          </p:spPr>
        </p:pic>
        <p:sp>
          <p:nvSpPr>
            <p:cNvPr id="21" name="Sigmoid"/>
            <p:cNvSpPr txBox="1"/>
            <p:nvPr/>
          </p:nvSpPr>
          <p:spPr>
            <a:xfrm>
              <a:off x="3957190" y="999506"/>
              <a:ext cx="3045124" cy="564257"/>
            </a:xfrm>
            <a:prstGeom prst="rect">
              <a:avLst/>
            </a:prstGeom>
            <a:ln w="12700">
              <a:miter lim="400000"/>
            </a:ln>
            <a:extLst>
              <a:ext uri="{C572A759-6A51-4108-AA02-DFA0A04FC94B}">
                <ma14:wrappingTextBoxFlag xmlns:ma14="http://schemas.microsoft.com/office/mac/drawingml/2011/main" val="1"/>
              </a:ext>
            </a:extLst>
          </p:spPr>
          <p:txBody>
            <a:bodyPr wrap="square" lIns="50800" tIns="50800" rIns="50800" bIns="50800" anchor="ctr">
              <a:spAutoFit/>
            </a:bodyPr>
            <a:lstStyle>
              <a:lvl1pPr>
                <a:defRPr sz="4000" b="0">
                  <a:latin typeface="+mn-lt"/>
                  <a:ea typeface="+mn-ea"/>
                  <a:cs typeface="+mn-cs"/>
                  <a:sym typeface="Helvetica Neue Medium"/>
                </a:defRPr>
              </a:lvl1pPr>
            </a:lstStyle>
            <a:p>
              <a:r>
                <a:rPr lang="en-US" sz="3000" dirty="0" smtClean="0">
                  <a:solidFill>
                    <a:schemeClr val="tx1"/>
                  </a:solidFill>
                </a:rPr>
                <a:t>Liver Tissue</a:t>
              </a:r>
              <a:endParaRPr sz="3000" dirty="0">
                <a:solidFill>
                  <a:schemeClr val="tx1"/>
                </a:solidFill>
              </a:endParaRPr>
            </a:p>
          </p:txBody>
        </p:sp>
        <p:sp>
          <p:nvSpPr>
            <p:cNvPr id="22" name="Sigmoid"/>
            <p:cNvSpPr txBox="1"/>
            <p:nvPr/>
          </p:nvSpPr>
          <p:spPr>
            <a:xfrm>
              <a:off x="3600852" y="5208960"/>
              <a:ext cx="3757799" cy="564257"/>
            </a:xfrm>
            <a:prstGeom prst="rect">
              <a:avLst/>
            </a:prstGeom>
            <a:ln w="12700">
              <a:miter lim="400000"/>
            </a:ln>
            <a:extLst>
              <a:ext uri="{C572A759-6A51-4108-AA02-DFA0A04FC94B}">
                <ma14:wrappingTextBoxFlag xmlns:ma14="http://schemas.microsoft.com/office/mac/drawingml/2011/main" val="1"/>
              </a:ext>
            </a:extLst>
          </p:spPr>
          <p:txBody>
            <a:bodyPr wrap="square" lIns="50800" tIns="50800" rIns="50800" bIns="50800" anchor="ctr">
              <a:spAutoFit/>
            </a:bodyPr>
            <a:lstStyle>
              <a:lvl1pPr>
                <a:defRPr sz="4000" b="0">
                  <a:latin typeface="+mn-lt"/>
                  <a:ea typeface="+mn-ea"/>
                  <a:cs typeface="+mn-cs"/>
                  <a:sym typeface="Helvetica Neue Medium"/>
                </a:defRPr>
              </a:lvl1pPr>
            </a:lstStyle>
            <a:p>
              <a:r>
                <a:rPr lang="en-US" sz="3000" dirty="0" smtClean="0">
                  <a:solidFill>
                    <a:schemeClr val="tx1"/>
                  </a:solidFill>
                </a:rPr>
                <a:t>Colon Cancer Tissue</a:t>
              </a:r>
              <a:endParaRPr sz="3000" dirty="0">
                <a:solidFill>
                  <a:schemeClr val="tx1"/>
                </a:solidFill>
              </a:endParaRPr>
            </a:p>
          </p:txBody>
        </p:sp>
        <p:pic>
          <p:nvPicPr>
            <p:cNvPr id="15" name="Picture 14"/>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385544" y="5786472"/>
              <a:ext cx="2188414" cy="1770435"/>
            </a:xfrm>
            <a:prstGeom prst="rect">
              <a:avLst/>
            </a:prstGeom>
            <a:ln>
              <a:noFill/>
            </a:ln>
            <a:effectLst>
              <a:softEdge rad="112500"/>
            </a:effectLst>
          </p:spPr>
        </p:pic>
        <p:sp>
          <p:nvSpPr>
            <p:cNvPr id="25" name="Sigmoid"/>
            <p:cNvSpPr txBox="1"/>
            <p:nvPr/>
          </p:nvSpPr>
          <p:spPr>
            <a:xfrm>
              <a:off x="3957190" y="2967547"/>
              <a:ext cx="3045124" cy="564257"/>
            </a:xfrm>
            <a:prstGeom prst="rect">
              <a:avLst/>
            </a:prstGeom>
            <a:ln w="12700">
              <a:miter lim="400000"/>
            </a:ln>
            <a:extLst>
              <a:ext uri="{C572A759-6A51-4108-AA02-DFA0A04FC94B}">
                <ma14:wrappingTextBoxFlag xmlns:ma14="http://schemas.microsoft.com/office/mac/drawingml/2011/main" val="1"/>
              </a:ext>
            </a:extLst>
          </p:spPr>
          <p:txBody>
            <a:bodyPr wrap="square" lIns="50800" tIns="50800" rIns="50800" bIns="50800" anchor="ctr">
              <a:spAutoFit/>
            </a:bodyPr>
            <a:lstStyle>
              <a:lvl1pPr>
                <a:defRPr sz="4000" b="0">
                  <a:latin typeface="+mn-lt"/>
                  <a:ea typeface="+mn-ea"/>
                  <a:cs typeface="+mn-cs"/>
                  <a:sym typeface="Helvetica Neue Medium"/>
                </a:defRPr>
              </a:lvl1pPr>
            </a:lstStyle>
            <a:p>
              <a:r>
                <a:rPr lang="en-US" sz="3000" dirty="0" smtClean="0">
                  <a:solidFill>
                    <a:schemeClr val="tx1"/>
                  </a:solidFill>
                </a:rPr>
                <a:t>Lung Tissue</a:t>
              </a:r>
              <a:endParaRPr sz="3000" dirty="0">
                <a:solidFill>
                  <a:schemeClr val="tx1"/>
                </a:solidFill>
              </a:endParaRPr>
            </a:p>
          </p:txBody>
        </p:sp>
      </p:grpSp>
      <p:grpSp>
        <p:nvGrpSpPr>
          <p:cNvPr id="44" name="Group 43"/>
          <p:cNvGrpSpPr/>
          <p:nvPr/>
        </p:nvGrpSpPr>
        <p:grpSpPr>
          <a:xfrm>
            <a:off x="8725042" y="1764072"/>
            <a:ext cx="1958370" cy="6173982"/>
            <a:chOff x="9833942" y="2120881"/>
            <a:chExt cx="1958370" cy="6173982"/>
          </a:xfrm>
        </p:grpSpPr>
        <p:pic>
          <p:nvPicPr>
            <p:cNvPr id="9" name="Picture 8"/>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9874618" y="2120881"/>
              <a:ext cx="1917694" cy="1596049"/>
            </a:xfrm>
            <a:prstGeom prst="rect">
              <a:avLst/>
            </a:prstGeom>
          </p:spPr>
        </p:pic>
        <p:pic>
          <p:nvPicPr>
            <p:cNvPr id="10" name="Picture 9"/>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9833942" y="4313867"/>
              <a:ext cx="1958370" cy="1586307"/>
            </a:xfrm>
            <a:prstGeom prst="rect">
              <a:avLst/>
            </a:prstGeom>
          </p:spPr>
        </p:pic>
        <p:grpSp>
          <p:nvGrpSpPr>
            <p:cNvPr id="24" name="Group 23"/>
            <p:cNvGrpSpPr>
              <a:grpSpLocks noChangeAspect="1"/>
            </p:cNvGrpSpPr>
            <p:nvPr/>
          </p:nvGrpSpPr>
          <p:grpSpPr>
            <a:xfrm>
              <a:off x="9833942" y="6476122"/>
              <a:ext cx="1917694" cy="1818741"/>
              <a:chOff x="7427436" y="3737189"/>
              <a:chExt cx="7115311" cy="6748162"/>
            </a:xfrm>
          </p:grpSpPr>
          <p:pic>
            <p:nvPicPr>
              <p:cNvPr id="17" name="Picture 16"/>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7427436" y="7234151"/>
                <a:ext cx="3251199" cy="3251200"/>
              </a:xfrm>
              <a:prstGeom prst="rect">
                <a:avLst/>
              </a:prstGeom>
            </p:spPr>
          </p:pic>
          <p:pic>
            <p:nvPicPr>
              <p:cNvPr id="18" name="Picture 17"/>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7427436" y="3737189"/>
                <a:ext cx="3251199" cy="3251200"/>
              </a:xfrm>
              <a:prstGeom prst="rect">
                <a:avLst/>
              </a:prstGeom>
            </p:spPr>
          </p:pic>
          <p:pic>
            <p:nvPicPr>
              <p:cNvPr id="19" name="Picture 18"/>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11291548" y="7234151"/>
                <a:ext cx="3251199" cy="3251200"/>
              </a:xfrm>
              <a:prstGeom prst="rect">
                <a:avLst/>
              </a:prstGeom>
            </p:spPr>
          </p:pic>
          <p:pic>
            <p:nvPicPr>
              <p:cNvPr id="20" name="Picture 19"/>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11291548" y="3737189"/>
                <a:ext cx="3251199" cy="3251200"/>
              </a:xfrm>
              <a:prstGeom prst="rect">
                <a:avLst/>
              </a:prstGeom>
            </p:spPr>
          </p:pic>
        </p:grpSp>
      </p:grpSp>
      <p:grpSp>
        <p:nvGrpSpPr>
          <p:cNvPr id="36" name="Group 35"/>
          <p:cNvGrpSpPr>
            <a:grpSpLocks noChangeAspect="1"/>
          </p:cNvGrpSpPr>
          <p:nvPr/>
        </p:nvGrpSpPr>
        <p:grpSpPr>
          <a:xfrm>
            <a:off x="2118532" y="2757208"/>
            <a:ext cx="2203050" cy="4540762"/>
            <a:chOff x="1212487" y="2950612"/>
            <a:chExt cx="2592880" cy="5344251"/>
          </a:xfrm>
        </p:grpSpPr>
        <p:pic>
          <p:nvPicPr>
            <p:cNvPr id="34" name="Picture 33"/>
            <p:cNvPicPr>
              <a:picLocks noChangeAspect="1"/>
            </p:cNvPicPr>
            <p:nvPr/>
          </p:nvPicPr>
          <p:blipFill rotWithShape="1">
            <a:blip r:embed="rId12" cstate="screen">
              <a:extLst>
                <a:ext uri="{BEBA8EAE-BF5A-486C-A8C5-ECC9F3942E4B}">
                  <a14:imgProps xmlns:a14="http://schemas.microsoft.com/office/drawing/2010/main">
                    <a14:imgLayer r:embed="rId13">
                      <a14:imgEffect>
                        <a14:sharpenSoften amount="30000"/>
                      </a14:imgEffect>
                    </a14:imgLayer>
                  </a14:imgProps>
                </a:ext>
                <a:ext uri="{28A0092B-C50C-407E-A947-70E740481C1C}">
                  <a14:useLocalDpi xmlns:a14="http://schemas.microsoft.com/office/drawing/2010/main"/>
                </a:ext>
              </a:extLst>
            </a:blip>
            <a:srcRect/>
            <a:stretch/>
          </p:blipFill>
          <p:spPr>
            <a:xfrm>
              <a:off x="1490616" y="2950612"/>
              <a:ext cx="2036622" cy="2142167"/>
            </a:xfrm>
            <a:prstGeom prst="rect">
              <a:avLst/>
            </a:prstGeom>
          </p:spPr>
        </p:pic>
        <p:pic>
          <p:nvPicPr>
            <p:cNvPr id="31" name="Picture 30"/>
            <p:cNvPicPr>
              <a:picLocks noChangeAspect="1"/>
            </p:cNvPicPr>
            <p:nvPr/>
          </p:nvPicPr>
          <p:blipFill>
            <a:blip r:embed="rId14"/>
            <a:stretch>
              <a:fillRect/>
            </a:stretch>
          </p:blipFill>
          <p:spPr>
            <a:xfrm>
              <a:off x="1212487" y="6547281"/>
              <a:ext cx="2592880" cy="1747582"/>
            </a:xfrm>
            <a:prstGeom prst="rect">
              <a:avLst/>
            </a:prstGeom>
          </p:spPr>
        </p:pic>
      </p:grpSp>
      <p:sp>
        <p:nvSpPr>
          <p:cNvPr id="43" name="Image Source:…"/>
          <p:cNvSpPr txBox="1"/>
          <p:nvPr/>
        </p:nvSpPr>
        <p:spPr>
          <a:xfrm>
            <a:off x="704044" y="8662566"/>
            <a:ext cx="7077688" cy="59372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a:bodyPr>
          <a:lstStyle/>
          <a:p>
            <a:pPr algn="l">
              <a:defRPr sz="1000" b="0">
                <a:solidFill>
                  <a:srgbClr val="929292"/>
                </a:solidFill>
              </a:defRPr>
            </a:pPr>
            <a:r>
              <a:rPr sz="1000" dirty="0">
                <a:solidFill>
                  <a:schemeClr val="bg2"/>
                </a:solidFill>
              </a:rPr>
              <a:t>Image Source: </a:t>
            </a:r>
          </a:p>
          <a:p>
            <a:pPr algn="l"/>
            <a:r>
              <a:rPr sz="1000" b="0" dirty="0" smtClean="0">
                <a:solidFill>
                  <a:schemeClr val="bg2"/>
                </a:solidFill>
              </a:rPr>
              <a:t>[1]</a:t>
            </a:r>
            <a:r>
              <a:rPr lang="en-US" sz="1000" b="0" dirty="0">
                <a:solidFill>
                  <a:schemeClr val="bg2"/>
                </a:solidFill>
              </a:rPr>
              <a:t> https://www.ebi.ac.uk/gxa/about.html</a:t>
            </a:r>
            <a:r>
              <a:rPr sz="1000" b="0" dirty="0" smtClean="0">
                <a:solidFill>
                  <a:schemeClr val="bg2"/>
                </a:solidFill>
              </a:rPr>
              <a:t> </a:t>
            </a:r>
            <a:endParaRPr lang="en-US" sz="1000" b="0" dirty="0" smtClean="0">
              <a:solidFill>
                <a:schemeClr val="bg2"/>
              </a:solidFill>
            </a:endParaRPr>
          </a:p>
          <a:p>
            <a:pPr algn="l"/>
            <a:r>
              <a:rPr lang="en-US" sz="1000" b="0" dirty="0" smtClean="0">
                <a:solidFill>
                  <a:schemeClr val="bg2"/>
                </a:solidFill>
              </a:rPr>
              <a:t>[2] http</a:t>
            </a:r>
            <a:r>
              <a:rPr lang="en-US" sz="1000" b="0" dirty="0">
                <a:solidFill>
                  <a:schemeClr val="bg2"/>
                </a:solidFill>
              </a:rPr>
              <a:t>://</a:t>
            </a:r>
            <a:r>
              <a:rPr lang="en-US" sz="1000" b="0" dirty="0" err="1">
                <a:solidFill>
                  <a:schemeClr val="bg2"/>
                </a:solidFill>
              </a:rPr>
              <a:t>ciriellolab.org</a:t>
            </a:r>
            <a:r>
              <a:rPr lang="en-US" sz="1000" b="0" dirty="0">
                <a:solidFill>
                  <a:schemeClr val="bg2"/>
                </a:solidFill>
              </a:rPr>
              <a:t>/</a:t>
            </a:r>
            <a:r>
              <a:rPr lang="en-US" sz="1000" b="0" dirty="0" err="1">
                <a:solidFill>
                  <a:schemeClr val="bg2"/>
                </a:solidFill>
              </a:rPr>
              <a:t>research.html</a:t>
            </a:r>
            <a:endParaRPr lang="en-US" sz="1000" b="0" dirty="0">
              <a:solidFill>
                <a:schemeClr val="bg2"/>
              </a:solidFill>
            </a:endParaRPr>
          </a:p>
        </p:txBody>
      </p:sp>
      <p:sp>
        <p:nvSpPr>
          <p:cNvPr id="23" name="Rectangle"/>
          <p:cNvSpPr/>
          <p:nvPr/>
        </p:nvSpPr>
        <p:spPr>
          <a:xfrm>
            <a:off x="0" y="9290815"/>
            <a:ext cx="12032643" cy="462785"/>
          </a:xfrm>
          <a:prstGeom prst="rect">
            <a:avLst/>
          </a:prstGeom>
          <a:solidFill>
            <a:srgbClr val="003D7C"/>
          </a:solidFill>
          <a:ln w="12700">
            <a:miter lim="400000"/>
          </a:ln>
        </p:spPr>
        <p:txBody>
          <a:bodyPr lIns="50800" tIns="50800" rIns="50800" bIns="50800" anchor="b">
            <a:normAutofit fontScale="32500" lnSpcReduction="20000"/>
          </a:bodyPr>
          <a:lstStyle/>
          <a:p>
            <a:pPr lvl="2" algn="l">
              <a:defRPr sz="8000" b="0">
                <a:solidFill>
                  <a:srgbClr val="FFFFFF"/>
                </a:solidFill>
                <a:latin typeface="+mn-lt"/>
                <a:ea typeface="+mn-ea"/>
                <a:cs typeface="+mn-cs"/>
                <a:sym typeface="Helvetica Neue Medium"/>
              </a:defRPr>
            </a:pPr>
            <a:endParaRPr/>
          </a:p>
        </p:txBody>
      </p:sp>
      <p:sp>
        <p:nvSpPr>
          <p:cNvPr id="2" name="Slide Number Placeholder 1"/>
          <p:cNvSpPr>
            <a:spLocks noGrp="1"/>
          </p:cNvSpPr>
          <p:nvPr>
            <p:ph type="sldNum" sz="quarter" idx="2"/>
          </p:nvPr>
        </p:nvSpPr>
        <p:spPr/>
        <p:txBody>
          <a:bodyPr/>
          <a:lstStyle/>
          <a:p>
            <a:fld id="{86CB4B4D-7CA3-9044-876B-883B54F8677D}" type="slidenum">
              <a:rPr lang="uk-UA" smtClean="0"/>
              <a:t>24</a:t>
            </a:fld>
            <a:endParaRPr lang="uk-UA"/>
          </a:p>
        </p:txBody>
      </p:sp>
      <p:grpSp>
        <p:nvGrpSpPr>
          <p:cNvPr id="4" name="Group 3"/>
          <p:cNvGrpSpPr/>
          <p:nvPr/>
        </p:nvGrpSpPr>
        <p:grpSpPr>
          <a:xfrm>
            <a:off x="149225" y="912789"/>
            <a:ext cx="12706350" cy="8229600"/>
            <a:chOff x="149225" y="912789"/>
            <a:chExt cx="12706350" cy="8229600"/>
          </a:xfrm>
        </p:grpSpPr>
        <p:grpSp>
          <p:nvGrpSpPr>
            <p:cNvPr id="3" name="Group 2"/>
            <p:cNvGrpSpPr/>
            <p:nvPr/>
          </p:nvGrpSpPr>
          <p:grpSpPr>
            <a:xfrm>
              <a:off x="149225" y="912789"/>
              <a:ext cx="12706350" cy="8229600"/>
              <a:chOff x="149225" y="912789"/>
              <a:chExt cx="12706350" cy="8229600"/>
            </a:xfrm>
          </p:grpSpPr>
          <p:sp>
            <p:nvSpPr>
              <p:cNvPr id="26" name="Rectangle 25"/>
              <p:cNvSpPr/>
              <p:nvPr/>
            </p:nvSpPr>
            <p:spPr>
              <a:xfrm>
                <a:off x="149225" y="912789"/>
                <a:ext cx="12706350" cy="8229600"/>
              </a:xfrm>
              <a:prstGeom prst="rect">
                <a:avLst/>
              </a:prstGeom>
              <a:solidFill>
                <a:schemeClr val="dk1">
                  <a:alpha val="89000"/>
                </a:schemeClr>
              </a:solidFill>
              <a:ln/>
            </p:spPr>
            <p:style>
              <a:lnRef idx="2">
                <a:schemeClr val="dk1">
                  <a:shade val="50000"/>
                </a:schemeClr>
              </a:lnRef>
              <a:fillRef idx="1">
                <a:schemeClr val="dk1"/>
              </a:fillRef>
              <a:effectRef idx="0">
                <a:schemeClr val="dk1"/>
              </a:effectRef>
              <a:fontRef idx="minor">
                <a:schemeClr val="lt1"/>
              </a:fontRef>
            </p:style>
            <p:txBody>
              <a:bodyPr rot="0" spcFirstLastPara="1" vertOverflow="overflow" horzOverflow="overflow" vert="horz" wrap="square" lIns="50800" tIns="50800" rIns="50800" bIns="50800" numCol="1" spcCol="38100" rtlCol="0" anchor="ctr">
                <a:no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dirty="0">
                  <a:ln>
                    <a:noFill/>
                  </a:ln>
                  <a:solidFill>
                    <a:srgbClr val="FFFFFF"/>
                  </a:solidFill>
                  <a:effectLst/>
                  <a:uFillTx/>
                  <a:latin typeface="+mn-lt"/>
                  <a:ea typeface="+mn-ea"/>
                  <a:cs typeface="+mn-cs"/>
                  <a:sym typeface="Helvetica Neue Medium"/>
                </a:endParaRPr>
              </a:p>
            </p:txBody>
          </p:sp>
          <p:pic>
            <p:nvPicPr>
              <p:cNvPr id="27" name="Picture 26"/>
              <p:cNvPicPr>
                <a:picLocks noChangeAspect="1"/>
              </p:cNvPicPr>
              <p:nvPr/>
            </p:nvPicPr>
            <p:blipFill>
              <a:blip r:embed="rId15">
                <a:extLst>
                  <a:ext uri="{BEBA8EAE-BF5A-486C-A8C5-ECC9F3942E4B}">
                    <a14:imgProps xmlns:a14="http://schemas.microsoft.com/office/drawing/2010/main">
                      <a14:imgLayer r:embed="rId16">
                        <a14:imgEffect>
                          <a14:sharpenSoften amount="53000"/>
                        </a14:imgEffect>
                        <a14:imgEffect>
                          <a14:saturation sat="172000"/>
                        </a14:imgEffect>
                        <a14:imgEffect>
                          <a14:brightnessContrast bright="15000"/>
                        </a14:imgEffect>
                      </a14:imgLayer>
                    </a14:imgProps>
                  </a:ext>
                  <a:ext uri="{28A0092B-C50C-407E-A947-70E740481C1C}">
                    <a14:useLocalDpi xmlns:a14="http://schemas.microsoft.com/office/drawing/2010/main"/>
                  </a:ext>
                </a:extLst>
              </a:blip>
              <a:stretch>
                <a:fillRect/>
              </a:stretch>
            </p:blipFill>
            <p:spPr>
              <a:xfrm>
                <a:off x="4662139" y="3307495"/>
                <a:ext cx="3483395" cy="3087136"/>
              </a:xfrm>
              <a:prstGeom prst="rect">
                <a:avLst/>
              </a:prstGeom>
            </p:spPr>
          </p:pic>
        </p:grpSp>
        <p:sp>
          <p:nvSpPr>
            <p:cNvPr id="28" name="Image Source:…"/>
            <p:cNvSpPr txBox="1"/>
            <p:nvPr/>
          </p:nvSpPr>
          <p:spPr>
            <a:xfrm>
              <a:off x="738087" y="8735422"/>
              <a:ext cx="7009602" cy="39766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lnSpcReduction="10000"/>
            </a:bodyPr>
            <a:lstStyle/>
            <a:p>
              <a:pPr algn="l">
                <a:defRPr sz="1000" b="0">
                  <a:solidFill>
                    <a:srgbClr val="929292"/>
                  </a:solidFill>
                </a:defRPr>
              </a:pPr>
              <a:r>
                <a:rPr sz="1000" dirty="0">
                  <a:solidFill>
                    <a:schemeClr val="bg2"/>
                  </a:solidFill>
                </a:rPr>
                <a:t>Image Source: </a:t>
              </a:r>
            </a:p>
            <a:p>
              <a:pPr algn="l"/>
              <a:r>
                <a:rPr sz="1000" b="0" dirty="0" smtClean="0">
                  <a:solidFill>
                    <a:schemeClr val="bg2"/>
                  </a:solidFill>
                </a:rPr>
                <a:t>[1]</a:t>
              </a:r>
              <a:r>
                <a:rPr lang="en-US" sz="1000" b="0" dirty="0">
                  <a:solidFill>
                    <a:schemeClr val="bg2"/>
                  </a:solidFill>
                </a:rPr>
                <a:t> </a:t>
              </a:r>
              <a:r>
                <a:rPr lang="en-US" sz="900" b="0" dirty="0">
                  <a:solidFill>
                    <a:schemeClr val="bg2"/>
                  </a:solidFill>
                </a:rPr>
                <a:t>Adapted from "Digital pathology and image analysis in tissue biomarker research" by Hamilton et al., 2014, </a:t>
              </a:r>
              <a:r>
                <a:rPr lang="en-US" sz="900" b="0" i="1" dirty="0">
                  <a:solidFill>
                    <a:schemeClr val="bg2"/>
                  </a:solidFill>
                </a:rPr>
                <a:t>Methods(1)</a:t>
              </a:r>
              <a:r>
                <a:rPr lang="en-US" sz="900" b="0" dirty="0">
                  <a:solidFill>
                    <a:schemeClr val="bg2"/>
                  </a:solidFill>
                </a:rPr>
                <a:t>. </a:t>
              </a:r>
            </a:p>
          </p:txBody>
        </p:sp>
      </p:grpSp>
    </p:spTree>
    <p:extLst>
      <p:ext uri="{BB962C8B-B14F-4D97-AF65-F5344CB8AC3E}">
        <p14:creationId xmlns:p14="http://schemas.microsoft.com/office/powerpoint/2010/main" val="37790184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4"/>
                                        </p:tgtEl>
                                        <p:attrNameLst>
                                          <p:attrName>style.visibility</p:attrName>
                                        </p:attrNameLst>
                                      </p:cBhvr>
                                      <p:to>
                                        <p:strVal val="visible"/>
                                      </p:to>
                                    </p:set>
                                  </p:childTnLst>
                                </p:cTn>
                              </p:par>
                              <p:par>
                                <p:cTn id="15" presetID="1" presetClass="exit" presetSubtype="0" fill="hold" nodeType="withEffect">
                                  <p:stCondLst>
                                    <p:cond delay="0"/>
                                  </p:stCondLst>
                                  <p:childTnLst>
                                    <p:set>
                                      <p:cBhvr>
                                        <p:cTn id="16"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 name="Neural Network Concepts"/>
          <p:cNvSpPr txBox="1">
            <a:spLocks noGrp="1"/>
          </p:cNvSpPr>
          <p:nvPr>
            <p:ph type="ctrTitle"/>
          </p:nvPr>
        </p:nvSpPr>
        <p:spPr>
          <a:xfrm>
            <a:off x="0" y="810"/>
            <a:ext cx="13004801" cy="763554"/>
          </a:xfrm>
          <a:prstGeom prst="rect">
            <a:avLst/>
          </a:prstGeom>
          <a:solidFill>
            <a:srgbClr val="003D7C"/>
          </a:solidFill>
        </p:spPr>
        <p:txBody>
          <a:bodyPr/>
          <a:lstStyle/>
          <a:p>
            <a:pPr lvl="2" algn="l">
              <a:defRPr sz="4000">
                <a:solidFill>
                  <a:srgbClr val="FFFFFF"/>
                </a:solidFill>
              </a:defRPr>
            </a:pPr>
            <a:r>
              <a:rPr lang="en-US" dirty="0" smtClean="0"/>
              <a:t>Image Encoding</a:t>
            </a:r>
            <a:endParaRPr dirty="0"/>
          </a:p>
        </p:txBody>
      </p:sp>
      <p:grpSp>
        <p:nvGrpSpPr>
          <p:cNvPr id="69" name="Group 68"/>
          <p:cNvGrpSpPr/>
          <p:nvPr/>
        </p:nvGrpSpPr>
        <p:grpSpPr>
          <a:xfrm>
            <a:off x="1187312" y="2311454"/>
            <a:ext cx="10630175" cy="3305366"/>
            <a:chOff x="1580235" y="1482466"/>
            <a:chExt cx="10630175" cy="3305366"/>
          </a:xfrm>
        </p:grpSpPr>
        <p:grpSp>
          <p:nvGrpSpPr>
            <p:cNvPr id="23" name="Group 22"/>
            <p:cNvGrpSpPr/>
            <p:nvPr/>
          </p:nvGrpSpPr>
          <p:grpSpPr>
            <a:xfrm>
              <a:off x="2132840" y="1482466"/>
              <a:ext cx="9113192" cy="1603996"/>
              <a:chOff x="2149311" y="2424754"/>
              <a:chExt cx="9113192" cy="1603996"/>
            </a:xfrm>
          </p:grpSpPr>
          <p:sp>
            <p:nvSpPr>
              <p:cNvPr id="30" name="Rectangle 29"/>
              <p:cNvSpPr/>
              <p:nvPr/>
            </p:nvSpPr>
            <p:spPr>
              <a:xfrm>
                <a:off x="4593591" y="2882243"/>
                <a:ext cx="2023710" cy="609461"/>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pic>
            <p:nvPicPr>
              <p:cNvPr id="3" name="Picture 2"/>
              <p:cNvPicPr>
                <a:picLocks noChangeAspect="1"/>
              </p:cNvPicPr>
              <p:nvPr/>
            </p:nvPicPr>
            <p:blipFill rotWithShape="1">
              <a:blip r:embed="rId3" cstate="screen">
                <a:extLst>
                  <a:ext uri="{BEBA8EAE-BF5A-486C-A8C5-ECC9F3942E4B}">
                    <a14:imgProps xmlns:a14="http://schemas.microsoft.com/office/drawing/2010/main">
                      <a14:imgLayer r:embed="rId4">
                        <a14:imgEffect>
                          <a14:sharpenSoften amount="32000"/>
                        </a14:imgEffect>
                      </a14:imgLayer>
                    </a14:imgProps>
                  </a:ext>
                  <a:ext uri="{28A0092B-C50C-407E-A947-70E740481C1C}">
                    <a14:useLocalDpi xmlns:a14="http://schemas.microsoft.com/office/drawing/2010/main"/>
                  </a:ext>
                </a:extLst>
              </a:blip>
              <a:srcRect/>
              <a:stretch/>
            </p:blipFill>
            <p:spPr>
              <a:xfrm>
                <a:off x="6281550" y="3103060"/>
                <a:ext cx="856850" cy="833629"/>
              </a:xfrm>
              <a:prstGeom prst="rect">
                <a:avLst/>
              </a:prstGeom>
              <a:ln>
                <a:noFill/>
              </a:ln>
            </p:spPr>
          </p:pic>
          <p:sp>
            <p:nvSpPr>
              <p:cNvPr id="29" name="Rectangle 28"/>
              <p:cNvSpPr/>
              <p:nvPr/>
            </p:nvSpPr>
            <p:spPr>
              <a:xfrm>
                <a:off x="2241667" y="2424754"/>
                <a:ext cx="1209994" cy="609461"/>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pic>
            <p:nvPicPr>
              <p:cNvPr id="4" name="Picture 3"/>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2149311" y="3084898"/>
                <a:ext cx="872110" cy="869954"/>
              </a:xfrm>
              <a:prstGeom prst="rect">
                <a:avLst/>
              </a:prstGeom>
            </p:spPr>
          </p:pic>
          <p:grpSp>
            <p:nvGrpSpPr>
              <p:cNvPr id="11" name="Group 10"/>
              <p:cNvGrpSpPr/>
              <p:nvPr/>
            </p:nvGrpSpPr>
            <p:grpSpPr>
              <a:xfrm>
                <a:off x="3704063" y="2845951"/>
                <a:ext cx="1839845" cy="1182799"/>
                <a:chOff x="3218626" y="3901484"/>
                <a:chExt cx="1839845" cy="1182799"/>
              </a:xfrm>
            </p:grpSpPr>
            <p:sp>
              <p:nvSpPr>
                <p:cNvPr id="42" name="Rectangle 41"/>
                <p:cNvSpPr/>
                <p:nvPr/>
              </p:nvSpPr>
              <p:spPr>
                <a:xfrm>
                  <a:off x="3218626" y="3901484"/>
                  <a:ext cx="1839845" cy="1182799"/>
                </a:xfrm>
                <a:prstGeom prst="rect">
                  <a:avLst/>
                </a:prstGeom>
                <a:ln/>
              </p:spPr>
              <p:style>
                <a:lnRef idx="2">
                  <a:schemeClr val="dk1"/>
                </a:lnRef>
                <a:fillRef idx="1">
                  <a:schemeClr val="lt1"/>
                </a:fillRef>
                <a:effectRef idx="0">
                  <a:schemeClr val="dk1"/>
                </a:effectRef>
                <a:fontRef idx="minor">
                  <a:schemeClr val="dk1"/>
                </a:fontRef>
              </p:style>
              <p:txBody>
                <a:bodyPr wrap="square">
                  <a:spAutoFit/>
                </a:bodyPr>
                <a:lstStyle/>
                <a:p>
                  <a:pPr algn="l" hangingPunct="1">
                    <a:defRPr/>
                  </a:pPr>
                  <a:endParaRPr lang="en-US" b="0" dirty="0"/>
                </a:p>
              </p:txBody>
            </p:sp>
            <p:sp>
              <p:nvSpPr>
                <p:cNvPr id="5" name="Rectangle 4"/>
                <p:cNvSpPr/>
                <p:nvPr/>
              </p:nvSpPr>
              <p:spPr>
                <a:xfrm>
                  <a:off x="3431463" y="4287828"/>
                  <a:ext cx="1414170" cy="461665"/>
                </a:xfrm>
                <a:prstGeom prst="rect">
                  <a:avLst/>
                </a:prstGeom>
              </p:spPr>
              <p:txBody>
                <a:bodyPr wrap="none">
                  <a:spAutoFit/>
                </a:bodyPr>
                <a:lstStyle/>
                <a:p>
                  <a:r>
                    <a:rPr lang="en-US" dirty="0" smtClean="0">
                      <a:solidFill>
                        <a:schemeClr val="tx1"/>
                      </a:solidFill>
                    </a:rPr>
                    <a:t>Encoder</a:t>
                  </a:r>
                  <a:endParaRPr lang="en-US" dirty="0"/>
                </a:p>
              </p:txBody>
            </p:sp>
          </p:grpSp>
          <p:sp>
            <p:nvSpPr>
              <p:cNvPr id="32" name="Rectangle 31"/>
              <p:cNvSpPr/>
              <p:nvPr/>
            </p:nvSpPr>
            <p:spPr>
              <a:xfrm>
                <a:off x="7582477" y="2478043"/>
                <a:ext cx="2023710" cy="609461"/>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pic>
            <p:nvPicPr>
              <p:cNvPr id="36" name="Picture 35"/>
              <p:cNvPicPr>
                <a:picLocks noChangeAspect="1"/>
              </p:cNvPicPr>
              <p:nvPr/>
            </p:nvPicPr>
            <p:blipFill rotWithShape="1">
              <a:blip r:embed="rId6" cstate="screen">
                <a:extLst>
                  <a:ext uri="{BEBA8EAE-BF5A-486C-A8C5-ECC9F3942E4B}">
                    <a14:imgProps xmlns:a14="http://schemas.microsoft.com/office/drawing/2010/main">
                      <a14:imgLayer r:embed="rId7">
                        <a14:imgEffect>
                          <a14:sharpenSoften amount="35000"/>
                        </a14:imgEffect>
                      </a14:imgLayer>
                    </a14:imgProps>
                  </a:ext>
                  <a:ext uri="{28A0092B-C50C-407E-A947-70E740481C1C}">
                    <a14:useLocalDpi xmlns:a14="http://schemas.microsoft.com/office/drawing/2010/main"/>
                  </a:ext>
                </a:extLst>
              </a:blip>
              <a:srcRect/>
              <a:stretch/>
            </p:blipFill>
            <p:spPr>
              <a:xfrm>
                <a:off x="10392407" y="3084898"/>
                <a:ext cx="870096" cy="869182"/>
              </a:xfrm>
              <a:prstGeom prst="rect">
                <a:avLst/>
              </a:prstGeom>
            </p:spPr>
          </p:pic>
          <p:grpSp>
            <p:nvGrpSpPr>
              <p:cNvPr id="8" name="Group 7"/>
              <p:cNvGrpSpPr/>
              <p:nvPr/>
            </p:nvGrpSpPr>
            <p:grpSpPr>
              <a:xfrm>
                <a:off x="7791514" y="2845951"/>
                <a:ext cx="1839845" cy="1182799"/>
                <a:chOff x="9974448" y="3901484"/>
                <a:chExt cx="1839845" cy="1182799"/>
              </a:xfrm>
            </p:grpSpPr>
            <p:sp>
              <p:nvSpPr>
                <p:cNvPr id="46" name="Rectangle 45"/>
                <p:cNvSpPr/>
                <p:nvPr/>
              </p:nvSpPr>
              <p:spPr>
                <a:xfrm>
                  <a:off x="9974448" y="3901484"/>
                  <a:ext cx="1839845" cy="1182799"/>
                </a:xfrm>
                <a:prstGeom prst="rect">
                  <a:avLst/>
                </a:prstGeom>
                <a:ln/>
              </p:spPr>
              <p:style>
                <a:lnRef idx="2">
                  <a:schemeClr val="dk1"/>
                </a:lnRef>
                <a:fillRef idx="1">
                  <a:schemeClr val="lt1"/>
                </a:fillRef>
                <a:effectRef idx="0">
                  <a:schemeClr val="dk1"/>
                </a:effectRef>
                <a:fontRef idx="minor">
                  <a:schemeClr val="dk1"/>
                </a:fontRef>
              </p:style>
              <p:txBody>
                <a:bodyPr wrap="square">
                  <a:spAutoFit/>
                </a:bodyPr>
                <a:lstStyle/>
                <a:p>
                  <a:pPr algn="l" hangingPunct="1">
                    <a:defRPr/>
                  </a:pPr>
                  <a:endParaRPr lang="en-US" b="0" dirty="0"/>
                </a:p>
              </p:txBody>
            </p:sp>
            <p:sp>
              <p:nvSpPr>
                <p:cNvPr id="48" name="Rectangle 47"/>
                <p:cNvSpPr/>
                <p:nvPr/>
              </p:nvSpPr>
              <p:spPr>
                <a:xfrm>
                  <a:off x="10192334" y="4287828"/>
                  <a:ext cx="1436612" cy="461665"/>
                </a:xfrm>
                <a:prstGeom prst="rect">
                  <a:avLst/>
                </a:prstGeom>
              </p:spPr>
              <p:txBody>
                <a:bodyPr wrap="none">
                  <a:spAutoFit/>
                </a:bodyPr>
                <a:lstStyle/>
                <a:p>
                  <a:r>
                    <a:rPr lang="en-US" dirty="0" smtClean="0">
                      <a:solidFill>
                        <a:schemeClr val="tx1"/>
                      </a:solidFill>
                    </a:rPr>
                    <a:t>Decoder</a:t>
                  </a:r>
                  <a:endParaRPr lang="en-US" dirty="0"/>
                </a:p>
              </p:txBody>
            </p:sp>
          </p:grpSp>
          <p:sp>
            <p:nvSpPr>
              <p:cNvPr id="50" name="Arrow"/>
              <p:cNvSpPr/>
              <p:nvPr/>
            </p:nvSpPr>
            <p:spPr>
              <a:xfrm>
                <a:off x="7128083" y="3323899"/>
                <a:ext cx="695970" cy="370061"/>
              </a:xfrm>
              <a:prstGeom prst="rightArrow">
                <a:avLst>
                  <a:gd name="adj1" fmla="val 32000"/>
                  <a:gd name="adj2" fmla="val 93449"/>
                </a:avLst>
              </a:prstGeom>
              <a:solidFill>
                <a:schemeClr val="bg2"/>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51" name="Arrow"/>
              <p:cNvSpPr/>
              <p:nvPr/>
            </p:nvSpPr>
            <p:spPr>
              <a:xfrm>
                <a:off x="5595669" y="3334843"/>
                <a:ext cx="695970" cy="370061"/>
              </a:xfrm>
              <a:prstGeom prst="rightArrow">
                <a:avLst>
                  <a:gd name="adj1" fmla="val 32000"/>
                  <a:gd name="adj2" fmla="val 93449"/>
                </a:avLst>
              </a:prstGeom>
              <a:solidFill>
                <a:schemeClr val="bg2"/>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52" name="Arrow"/>
              <p:cNvSpPr/>
              <p:nvPr/>
            </p:nvSpPr>
            <p:spPr>
              <a:xfrm>
                <a:off x="9696437" y="3334843"/>
                <a:ext cx="695970" cy="370061"/>
              </a:xfrm>
              <a:prstGeom prst="rightArrow">
                <a:avLst>
                  <a:gd name="adj1" fmla="val 32000"/>
                  <a:gd name="adj2" fmla="val 93449"/>
                </a:avLst>
              </a:prstGeom>
              <a:solidFill>
                <a:schemeClr val="bg2"/>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53" name="Arrow"/>
              <p:cNvSpPr/>
              <p:nvPr/>
            </p:nvSpPr>
            <p:spPr>
              <a:xfrm>
                <a:off x="3046447" y="3323898"/>
                <a:ext cx="695970" cy="370061"/>
              </a:xfrm>
              <a:prstGeom prst="rightArrow">
                <a:avLst>
                  <a:gd name="adj1" fmla="val 32000"/>
                  <a:gd name="adj2" fmla="val 93449"/>
                </a:avLst>
              </a:prstGeom>
              <a:solidFill>
                <a:schemeClr val="bg2"/>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grpSp>
        <p:sp>
          <p:nvSpPr>
            <p:cNvPr id="55" name="Sigmoid"/>
            <p:cNvSpPr txBox="1"/>
            <p:nvPr/>
          </p:nvSpPr>
          <p:spPr>
            <a:xfrm>
              <a:off x="4834770" y="3388493"/>
              <a:ext cx="3709331" cy="1395254"/>
            </a:xfrm>
            <a:prstGeom prst="rect">
              <a:avLst/>
            </a:prstGeom>
            <a:ln w="12700">
              <a:miter lim="400000"/>
            </a:ln>
            <a:extLst>
              <a:ext uri="{C572A759-6A51-4108-AA02-DFA0A04FC94B}">
                <ma14:wrappingTextBoxFlag xmlns:ma14="http://schemas.microsoft.com/office/mac/drawingml/2011/main" val="1"/>
              </a:ext>
            </a:extLst>
          </p:spPr>
          <p:txBody>
            <a:bodyPr wrap="square" lIns="50800" tIns="50800" rIns="50800" bIns="50800" anchor="ctr">
              <a:spAutoFit/>
            </a:bodyPr>
            <a:lstStyle>
              <a:lvl1pPr>
                <a:defRPr sz="4000" b="0">
                  <a:latin typeface="+mn-lt"/>
                  <a:ea typeface="+mn-ea"/>
                  <a:cs typeface="+mn-cs"/>
                  <a:sym typeface="Helvetica Neue Medium"/>
                </a:defRPr>
              </a:lvl1pPr>
            </a:lstStyle>
            <a:p>
              <a:r>
                <a:rPr lang="en-US" sz="3000" dirty="0" smtClean="0">
                  <a:solidFill>
                    <a:schemeClr val="tx1"/>
                  </a:solidFill>
                </a:rPr>
                <a:t>Reshaped Encoded</a:t>
              </a:r>
            </a:p>
            <a:p>
              <a:r>
                <a:rPr lang="en-US" sz="3000" dirty="0" smtClean="0">
                  <a:solidFill>
                    <a:schemeClr val="tx1"/>
                  </a:solidFill>
                </a:rPr>
                <a:t>Representation</a:t>
              </a:r>
            </a:p>
            <a:p>
              <a:r>
                <a:rPr lang="en-US" sz="2400" dirty="0" smtClean="0">
                  <a:solidFill>
                    <a:schemeClr val="tx1"/>
                  </a:solidFill>
                  <a:latin typeface="Helvetica Neue" charset="0"/>
                  <a:ea typeface="Helvetica Neue" charset="0"/>
                  <a:cs typeface="Helvetica Neue" charset="0"/>
                </a:rPr>
                <a:t>(32 X 32)</a:t>
              </a:r>
              <a:endParaRPr sz="2400" dirty="0">
                <a:solidFill>
                  <a:schemeClr val="tx1"/>
                </a:solidFill>
                <a:latin typeface="Helvetica Neue" charset="0"/>
                <a:ea typeface="Helvetica Neue" charset="0"/>
                <a:cs typeface="Helvetica Neue" charset="0"/>
              </a:endParaRPr>
            </a:p>
          </p:txBody>
        </p:sp>
        <p:sp>
          <p:nvSpPr>
            <p:cNvPr id="56" name="Sigmoid"/>
            <p:cNvSpPr txBox="1"/>
            <p:nvPr/>
          </p:nvSpPr>
          <p:spPr>
            <a:xfrm>
              <a:off x="1580235" y="3392578"/>
              <a:ext cx="1977319" cy="1395254"/>
            </a:xfrm>
            <a:prstGeom prst="rect">
              <a:avLst/>
            </a:prstGeom>
            <a:ln w="12700">
              <a:miter lim="400000"/>
            </a:ln>
            <a:extLst>
              <a:ext uri="{C572A759-6A51-4108-AA02-DFA0A04FC94B}">
                <ma14:wrappingTextBoxFlag xmlns:ma14="http://schemas.microsoft.com/office/mac/drawingml/2011/main" val="1"/>
              </a:ext>
            </a:extLst>
          </p:spPr>
          <p:txBody>
            <a:bodyPr wrap="square" lIns="50800" tIns="50800" rIns="50800" bIns="50800" anchor="ctr">
              <a:spAutoFit/>
            </a:bodyPr>
            <a:lstStyle>
              <a:lvl1pPr>
                <a:defRPr sz="4000" b="0">
                  <a:latin typeface="+mn-lt"/>
                  <a:ea typeface="+mn-ea"/>
                  <a:cs typeface="+mn-cs"/>
                  <a:sym typeface="Helvetica Neue Medium"/>
                </a:defRPr>
              </a:lvl1pPr>
            </a:lstStyle>
            <a:p>
              <a:r>
                <a:rPr lang="en-US" sz="3000" dirty="0" smtClean="0">
                  <a:solidFill>
                    <a:schemeClr val="tx1"/>
                  </a:solidFill>
                </a:rPr>
                <a:t>Original </a:t>
              </a:r>
            </a:p>
            <a:p>
              <a:r>
                <a:rPr lang="en-US" sz="3000" dirty="0" smtClean="0">
                  <a:solidFill>
                    <a:schemeClr val="tx1"/>
                  </a:solidFill>
                </a:rPr>
                <a:t>Input</a:t>
              </a:r>
            </a:p>
            <a:p>
              <a:r>
                <a:rPr lang="en-US" sz="2400" dirty="0" smtClean="0">
                  <a:solidFill>
                    <a:schemeClr val="tx1"/>
                  </a:solidFill>
                  <a:latin typeface="Helvetica Neue" charset="0"/>
                  <a:ea typeface="Helvetica Neue" charset="0"/>
                  <a:cs typeface="Helvetica Neue" charset="0"/>
                </a:rPr>
                <a:t>(128 X 128)</a:t>
              </a:r>
              <a:endParaRPr sz="2400" dirty="0">
                <a:solidFill>
                  <a:schemeClr val="tx1"/>
                </a:solidFill>
                <a:latin typeface="Helvetica Neue" charset="0"/>
                <a:ea typeface="Helvetica Neue" charset="0"/>
                <a:cs typeface="Helvetica Neue" charset="0"/>
              </a:endParaRPr>
            </a:p>
          </p:txBody>
        </p:sp>
        <p:sp>
          <p:nvSpPr>
            <p:cNvPr id="57" name="Sigmoid"/>
            <p:cNvSpPr txBox="1"/>
            <p:nvPr/>
          </p:nvSpPr>
          <p:spPr>
            <a:xfrm>
              <a:off x="9411558" y="3374906"/>
              <a:ext cx="2798852" cy="1409826"/>
            </a:xfrm>
            <a:prstGeom prst="rect">
              <a:avLst/>
            </a:prstGeom>
            <a:ln w="12700">
              <a:miter lim="400000"/>
            </a:ln>
            <a:extLst>
              <a:ext uri="{C572A759-6A51-4108-AA02-DFA0A04FC94B}">
                <ma14:wrappingTextBoxFlag xmlns:ma14="http://schemas.microsoft.com/office/mac/drawingml/2011/main" val="1"/>
              </a:ext>
            </a:extLst>
          </p:spPr>
          <p:txBody>
            <a:bodyPr wrap="square" lIns="50800" tIns="50800" rIns="50800" bIns="50800" anchor="ctr">
              <a:spAutoFit/>
            </a:bodyPr>
            <a:lstStyle>
              <a:lvl1pPr>
                <a:defRPr sz="4000" b="0">
                  <a:latin typeface="+mn-lt"/>
                  <a:ea typeface="+mn-ea"/>
                  <a:cs typeface="+mn-cs"/>
                  <a:sym typeface="Helvetica Neue Medium"/>
                </a:defRPr>
              </a:lvl1pPr>
            </a:lstStyle>
            <a:p>
              <a:r>
                <a:rPr lang="en-US" sz="3000" dirty="0" smtClean="0">
                  <a:solidFill>
                    <a:schemeClr val="tx1"/>
                  </a:solidFill>
                </a:rPr>
                <a:t>Reconstructed Input</a:t>
              </a:r>
            </a:p>
            <a:p>
              <a:r>
                <a:rPr lang="en-US" sz="2400" dirty="0" smtClean="0">
                  <a:solidFill>
                    <a:schemeClr val="tx1"/>
                  </a:solidFill>
                  <a:latin typeface="Helvetica Neue" charset="0"/>
                  <a:ea typeface="Helvetica Neue" charset="0"/>
                  <a:cs typeface="Helvetica Neue" charset="0"/>
                </a:rPr>
                <a:t>(128 X 128)</a:t>
              </a:r>
              <a:endParaRPr sz="2400" dirty="0">
                <a:solidFill>
                  <a:schemeClr val="tx1"/>
                </a:solidFill>
                <a:latin typeface="Helvetica Neue" charset="0"/>
                <a:ea typeface="Helvetica Neue" charset="0"/>
                <a:cs typeface="Helvetica Neue" charset="0"/>
              </a:endParaRPr>
            </a:p>
          </p:txBody>
        </p:sp>
      </p:grpSp>
      <p:sp>
        <p:nvSpPr>
          <p:cNvPr id="74" name="Rectangle 73"/>
          <p:cNvSpPr/>
          <p:nvPr/>
        </p:nvSpPr>
        <p:spPr>
          <a:xfrm>
            <a:off x="3251200" y="6648199"/>
            <a:ext cx="6502400" cy="1323439"/>
          </a:xfrm>
          <a:prstGeom prst="rect">
            <a:avLst/>
          </a:prstGeom>
        </p:spPr>
        <p:txBody>
          <a:bodyPr>
            <a:spAutoFit/>
          </a:bodyPr>
          <a:lstStyle/>
          <a:p>
            <a:pPr>
              <a:defRPr sz="4000" b="0">
                <a:latin typeface="+mn-lt"/>
                <a:ea typeface="+mn-ea"/>
                <a:cs typeface="+mn-cs"/>
                <a:sym typeface="Helvetica Neue Medium"/>
              </a:defRPr>
            </a:pPr>
            <a:r>
              <a:rPr lang="en-US" b="0" dirty="0" smtClean="0">
                <a:sym typeface="Helvetica Neue Medium"/>
              </a:rPr>
              <a:t>Are important information loss in the process?</a:t>
            </a:r>
            <a:endParaRPr lang="en-US" b="0" dirty="0">
              <a:sym typeface="Helvetica Neue Medium"/>
            </a:endParaRPr>
          </a:p>
        </p:txBody>
      </p:sp>
      <p:sp>
        <p:nvSpPr>
          <p:cNvPr id="26" name="Rectangle"/>
          <p:cNvSpPr/>
          <p:nvPr/>
        </p:nvSpPr>
        <p:spPr>
          <a:xfrm>
            <a:off x="0" y="9290815"/>
            <a:ext cx="12032643" cy="462785"/>
          </a:xfrm>
          <a:prstGeom prst="rect">
            <a:avLst/>
          </a:prstGeom>
          <a:solidFill>
            <a:srgbClr val="003D7C"/>
          </a:solidFill>
          <a:ln w="12700">
            <a:miter lim="400000"/>
          </a:ln>
        </p:spPr>
        <p:txBody>
          <a:bodyPr lIns="50800" tIns="50800" rIns="50800" bIns="50800" anchor="b">
            <a:normAutofit fontScale="32500" lnSpcReduction="20000"/>
          </a:bodyPr>
          <a:lstStyle/>
          <a:p>
            <a:pPr lvl="2" algn="l">
              <a:defRPr sz="8000" b="0">
                <a:solidFill>
                  <a:srgbClr val="FFFFFF"/>
                </a:solidFill>
                <a:latin typeface="+mn-lt"/>
                <a:ea typeface="+mn-ea"/>
                <a:cs typeface="+mn-cs"/>
                <a:sym typeface="Helvetica Neue Medium"/>
              </a:defRPr>
            </a:pPr>
            <a:endParaRPr/>
          </a:p>
        </p:txBody>
      </p:sp>
      <p:sp>
        <p:nvSpPr>
          <p:cNvPr id="2" name="Slide Number Placeholder 1"/>
          <p:cNvSpPr>
            <a:spLocks noGrp="1"/>
          </p:cNvSpPr>
          <p:nvPr>
            <p:ph type="sldNum" sz="quarter" idx="2"/>
          </p:nvPr>
        </p:nvSpPr>
        <p:spPr/>
        <p:txBody>
          <a:bodyPr/>
          <a:lstStyle/>
          <a:p>
            <a:fld id="{86CB4B4D-7CA3-9044-876B-883B54F8677D}" type="slidenum">
              <a:rPr lang="uk-UA" smtClean="0"/>
              <a:t>25</a:t>
            </a:fld>
            <a:endParaRPr lang="uk-UA"/>
          </a:p>
        </p:txBody>
      </p:sp>
    </p:spTree>
    <p:extLst>
      <p:ext uri="{BB962C8B-B14F-4D97-AF65-F5344CB8AC3E}">
        <p14:creationId xmlns:p14="http://schemas.microsoft.com/office/powerpoint/2010/main" val="10746667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 name="Outline"/>
          <p:cNvSpPr txBox="1">
            <a:spLocks noGrp="1"/>
          </p:cNvSpPr>
          <p:nvPr>
            <p:ph type="ctrTitle"/>
          </p:nvPr>
        </p:nvSpPr>
        <p:spPr>
          <a:xfrm>
            <a:off x="0" y="810"/>
            <a:ext cx="13004801" cy="763554"/>
          </a:xfrm>
          <a:prstGeom prst="rect">
            <a:avLst/>
          </a:prstGeom>
          <a:solidFill>
            <a:srgbClr val="003D7C"/>
          </a:solidFill>
        </p:spPr>
        <p:txBody>
          <a:bodyPr/>
          <a:lstStyle/>
          <a:p>
            <a:pPr lvl="2" algn="l">
              <a:defRPr sz="4000">
                <a:solidFill>
                  <a:srgbClr val="FFFFFF"/>
                </a:solidFill>
              </a:defRPr>
            </a:pPr>
            <a:r>
              <a:rPr dirty="0"/>
              <a:t>Outline</a:t>
            </a:r>
          </a:p>
        </p:txBody>
      </p:sp>
      <p:sp>
        <p:nvSpPr>
          <p:cNvPr id="11" name="1"/>
          <p:cNvSpPr/>
          <p:nvPr/>
        </p:nvSpPr>
        <p:spPr>
          <a:xfrm>
            <a:off x="1150170" y="2400610"/>
            <a:ext cx="292986" cy="469901"/>
          </a:xfrm>
          <a:prstGeom prst="rect">
            <a:avLst/>
          </a:prstGeom>
          <a:solidFill>
            <a:srgbClr val="003D7C"/>
          </a:solidFill>
          <a:ln w="12700">
            <a:miter lim="400000"/>
          </a:ln>
          <a:extLst>
            <a:ext uri="{C572A759-6A51-4108-AA02-DFA0A04FC94B}">
              <ma14:wrappingTextBoxFlag xmlns:ma14="http://schemas.microsoft.com/office/mac/drawingml/2011/main" val="1"/>
            </a:ext>
          </a:extLst>
        </p:spPr>
        <p:txBody>
          <a:bodyPr lIns="50800" tIns="50800" rIns="50800" bIns="50800">
            <a:normAutofit/>
          </a:bodyPr>
          <a:lstStyle/>
          <a:p>
            <a:pPr lvl="2" indent="342900" defTabSz="438150">
              <a:spcBef>
                <a:spcPts val="3100"/>
              </a:spcBef>
              <a:defRPr>
                <a:solidFill>
                  <a:srgbClr val="FFFFFF"/>
                </a:solidFill>
              </a:defRPr>
            </a:pPr>
            <a:endParaRPr dirty="0"/>
          </a:p>
        </p:txBody>
      </p:sp>
      <p:sp>
        <p:nvSpPr>
          <p:cNvPr id="12" name="2"/>
          <p:cNvSpPr/>
          <p:nvPr/>
        </p:nvSpPr>
        <p:spPr>
          <a:xfrm>
            <a:off x="1150170" y="3363930"/>
            <a:ext cx="292986" cy="469900"/>
          </a:xfrm>
          <a:prstGeom prst="rect">
            <a:avLst/>
          </a:prstGeom>
          <a:solidFill>
            <a:srgbClr val="003D7C"/>
          </a:solidFill>
          <a:ln w="12700">
            <a:miter lim="400000"/>
          </a:ln>
          <a:extLst>
            <a:ext uri="{C572A759-6A51-4108-AA02-DFA0A04FC94B}">
              <ma14:wrappingTextBoxFlag xmlns:ma14="http://schemas.microsoft.com/office/mac/drawingml/2011/main" val="1"/>
            </a:ext>
          </a:extLst>
        </p:spPr>
        <p:txBody>
          <a:bodyPr lIns="50800" tIns="50800" rIns="50800" bIns="50800">
            <a:normAutofit/>
          </a:bodyPr>
          <a:lstStyle/>
          <a:p>
            <a:pPr lvl="2" indent="342900" defTabSz="438150">
              <a:spcBef>
                <a:spcPts val="3100"/>
              </a:spcBef>
              <a:defRPr>
                <a:solidFill>
                  <a:srgbClr val="FFFFFF"/>
                </a:solidFill>
              </a:defRPr>
            </a:pPr>
            <a:endParaRPr dirty="0"/>
          </a:p>
        </p:txBody>
      </p:sp>
      <p:sp>
        <p:nvSpPr>
          <p:cNvPr id="13" name="3"/>
          <p:cNvSpPr/>
          <p:nvPr/>
        </p:nvSpPr>
        <p:spPr>
          <a:xfrm>
            <a:off x="1150170" y="4330781"/>
            <a:ext cx="292986" cy="469901"/>
          </a:xfrm>
          <a:prstGeom prst="rect">
            <a:avLst/>
          </a:prstGeom>
          <a:solidFill>
            <a:srgbClr val="003D7C"/>
          </a:solidFill>
          <a:ln w="12700">
            <a:miter lim="400000"/>
          </a:ln>
          <a:extLst>
            <a:ext uri="{C572A759-6A51-4108-AA02-DFA0A04FC94B}">
              <ma14:wrappingTextBoxFlag xmlns:ma14="http://schemas.microsoft.com/office/mac/drawingml/2011/main" val="1"/>
            </a:ext>
          </a:extLst>
        </p:spPr>
        <p:txBody>
          <a:bodyPr lIns="50800" tIns="50800" rIns="50800" bIns="50800">
            <a:normAutofit/>
          </a:bodyPr>
          <a:lstStyle/>
          <a:p>
            <a:pPr lvl="2" indent="342900" defTabSz="438150">
              <a:spcBef>
                <a:spcPts val="3100"/>
              </a:spcBef>
              <a:defRPr>
                <a:solidFill>
                  <a:srgbClr val="FFFFFF"/>
                </a:solidFill>
              </a:defRPr>
            </a:pPr>
            <a:endParaRPr dirty="0"/>
          </a:p>
        </p:txBody>
      </p:sp>
      <p:sp>
        <p:nvSpPr>
          <p:cNvPr id="14" name="4"/>
          <p:cNvSpPr/>
          <p:nvPr/>
        </p:nvSpPr>
        <p:spPr>
          <a:xfrm>
            <a:off x="1150170" y="5297633"/>
            <a:ext cx="292986" cy="469901"/>
          </a:xfrm>
          <a:prstGeom prst="rect">
            <a:avLst/>
          </a:prstGeom>
          <a:solidFill>
            <a:srgbClr val="003D7C"/>
          </a:solidFill>
          <a:ln w="12700">
            <a:miter lim="400000"/>
          </a:ln>
          <a:extLst>
            <a:ext uri="{C572A759-6A51-4108-AA02-DFA0A04FC94B}">
              <ma14:wrappingTextBoxFlag xmlns:ma14="http://schemas.microsoft.com/office/mac/drawingml/2011/main" val="1"/>
            </a:ext>
          </a:extLst>
        </p:spPr>
        <p:txBody>
          <a:bodyPr lIns="50800" tIns="50800" rIns="50800" bIns="50800">
            <a:normAutofit/>
          </a:bodyPr>
          <a:lstStyle/>
          <a:p>
            <a:pPr lvl="2" indent="342900" defTabSz="438150">
              <a:spcBef>
                <a:spcPts val="3100"/>
              </a:spcBef>
              <a:defRPr>
                <a:solidFill>
                  <a:srgbClr val="FFFFFF"/>
                </a:solidFill>
              </a:defRPr>
            </a:pPr>
            <a:endParaRPr dirty="0"/>
          </a:p>
        </p:txBody>
      </p:sp>
      <p:sp>
        <p:nvSpPr>
          <p:cNvPr id="15" name="5"/>
          <p:cNvSpPr/>
          <p:nvPr/>
        </p:nvSpPr>
        <p:spPr>
          <a:xfrm>
            <a:off x="1150170" y="6257420"/>
            <a:ext cx="292986" cy="469901"/>
          </a:xfrm>
          <a:prstGeom prst="rect">
            <a:avLst/>
          </a:prstGeom>
          <a:solidFill>
            <a:srgbClr val="003D7C"/>
          </a:solidFill>
          <a:ln w="12700">
            <a:miter lim="400000"/>
          </a:ln>
          <a:extLst>
            <a:ext uri="{C572A759-6A51-4108-AA02-DFA0A04FC94B}">
              <ma14:wrappingTextBoxFlag xmlns:ma14="http://schemas.microsoft.com/office/mac/drawingml/2011/main" val="1"/>
            </a:ext>
          </a:extLst>
        </p:spPr>
        <p:txBody>
          <a:bodyPr lIns="50800" tIns="50800" rIns="50800" bIns="50800">
            <a:normAutofit/>
          </a:bodyPr>
          <a:lstStyle/>
          <a:p>
            <a:pPr lvl="2" indent="342900" defTabSz="438150">
              <a:spcBef>
                <a:spcPts val="3100"/>
              </a:spcBef>
              <a:defRPr>
                <a:solidFill>
                  <a:srgbClr val="FFFFFF"/>
                </a:solidFill>
              </a:defRPr>
            </a:pPr>
            <a:endParaRPr dirty="0"/>
          </a:p>
        </p:txBody>
      </p:sp>
      <p:sp>
        <p:nvSpPr>
          <p:cNvPr id="16" name="6"/>
          <p:cNvSpPr/>
          <p:nvPr/>
        </p:nvSpPr>
        <p:spPr>
          <a:xfrm>
            <a:off x="1150170" y="7217207"/>
            <a:ext cx="292986" cy="469901"/>
          </a:xfrm>
          <a:prstGeom prst="rect">
            <a:avLst/>
          </a:prstGeom>
          <a:solidFill>
            <a:srgbClr val="003D7C"/>
          </a:solidFill>
          <a:ln w="12700">
            <a:miter lim="400000"/>
          </a:ln>
          <a:extLst>
            <a:ext uri="{C572A759-6A51-4108-AA02-DFA0A04FC94B}">
              <ma14:wrappingTextBoxFlag xmlns:ma14="http://schemas.microsoft.com/office/mac/drawingml/2011/main" val="1"/>
            </a:ext>
          </a:extLst>
        </p:spPr>
        <p:txBody>
          <a:bodyPr lIns="50800" tIns="50800" rIns="50800" bIns="50800">
            <a:normAutofit/>
          </a:bodyPr>
          <a:lstStyle/>
          <a:p>
            <a:pPr lvl="2" indent="342900" defTabSz="438150">
              <a:spcBef>
                <a:spcPts val="3100"/>
              </a:spcBef>
              <a:defRPr>
                <a:solidFill>
                  <a:srgbClr val="FFFFFF"/>
                </a:solidFill>
              </a:defRPr>
            </a:pPr>
            <a:endParaRPr dirty="0"/>
          </a:p>
        </p:txBody>
      </p:sp>
      <p:sp>
        <p:nvSpPr>
          <p:cNvPr id="18" name="Introduction…"/>
          <p:cNvSpPr txBox="1"/>
          <p:nvPr/>
        </p:nvSpPr>
        <p:spPr>
          <a:xfrm>
            <a:off x="1977493" y="1814819"/>
            <a:ext cx="10034398" cy="604444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normAutofit fontScale="92500" lnSpcReduction="10000"/>
          </a:bodyPr>
          <a:lstStyle/>
          <a:p>
            <a:pPr algn="l" defTabSz="554990">
              <a:lnSpc>
                <a:spcPct val="190000"/>
              </a:lnSpc>
              <a:defRPr sz="3800" b="0"/>
            </a:pPr>
            <a:r>
              <a:rPr dirty="0">
                <a:solidFill>
                  <a:schemeClr val="bg2"/>
                </a:solidFill>
              </a:rPr>
              <a:t>Introduction</a:t>
            </a:r>
          </a:p>
          <a:p>
            <a:pPr algn="l" defTabSz="554990">
              <a:lnSpc>
                <a:spcPct val="190000"/>
              </a:lnSpc>
              <a:defRPr sz="3800" b="0">
                <a:solidFill>
                  <a:srgbClr val="D6D5D5"/>
                </a:solidFill>
              </a:defRPr>
            </a:pPr>
            <a:r>
              <a:rPr lang="en-US" dirty="0"/>
              <a:t>Neural Network Concepts </a:t>
            </a:r>
            <a:endParaRPr lang="en-US" dirty="0" smtClean="0"/>
          </a:p>
          <a:p>
            <a:pPr algn="l" defTabSz="554990">
              <a:lnSpc>
                <a:spcPct val="190000"/>
              </a:lnSpc>
              <a:defRPr sz="3800" b="0">
                <a:solidFill>
                  <a:srgbClr val="D6D5D5"/>
                </a:solidFill>
              </a:defRPr>
            </a:pPr>
            <a:r>
              <a:rPr sz="3800" b="0" dirty="0" smtClean="0">
                <a:solidFill>
                  <a:schemeClr val="bg2"/>
                </a:solidFill>
              </a:rPr>
              <a:t>Genomics </a:t>
            </a:r>
            <a:r>
              <a:rPr sz="3800" b="0" dirty="0">
                <a:solidFill>
                  <a:schemeClr val="bg2"/>
                </a:solidFill>
              </a:rPr>
              <a:t>&amp; Digital Pathology</a:t>
            </a:r>
          </a:p>
          <a:p>
            <a:pPr algn="l" defTabSz="554990">
              <a:lnSpc>
                <a:spcPct val="190000"/>
              </a:lnSpc>
              <a:defRPr sz="3800" b="0">
                <a:solidFill>
                  <a:srgbClr val="D6D5D5"/>
                </a:solidFill>
              </a:defRPr>
            </a:pPr>
            <a:r>
              <a:rPr lang="en-US" sz="3800" b="0" dirty="0" smtClean="0">
                <a:solidFill>
                  <a:schemeClr val="tx1"/>
                </a:solidFill>
              </a:rPr>
              <a:t>Classification</a:t>
            </a:r>
            <a:endParaRPr sz="3800" b="0" dirty="0">
              <a:solidFill>
                <a:schemeClr val="tx1"/>
              </a:solidFill>
            </a:endParaRPr>
          </a:p>
          <a:p>
            <a:pPr algn="l" defTabSz="554990">
              <a:lnSpc>
                <a:spcPct val="190000"/>
              </a:lnSpc>
              <a:defRPr sz="3800" b="0">
                <a:solidFill>
                  <a:srgbClr val="D6D5D5"/>
                </a:solidFill>
              </a:defRPr>
            </a:pPr>
            <a:r>
              <a:rPr lang="en-US" dirty="0" smtClean="0"/>
              <a:t>Encoded Image Covariates for Prediction</a:t>
            </a:r>
            <a:endParaRPr dirty="0"/>
          </a:p>
          <a:p>
            <a:pPr algn="l" defTabSz="554990">
              <a:lnSpc>
                <a:spcPct val="190000"/>
              </a:lnSpc>
              <a:defRPr sz="3800" b="0">
                <a:solidFill>
                  <a:srgbClr val="D6D5D5"/>
                </a:solidFill>
              </a:defRPr>
            </a:pPr>
            <a:r>
              <a:rPr dirty="0"/>
              <a:t>Conclusion</a:t>
            </a:r>
          </a:p>
        </p:txBody>
      </p:sp>
      <p:sp>
        <p:nvSpPr>
          <p:cNvPr id="19" name="Rectangle"/>
          <p:cNvSpPr/>
          <p:nvPr/>
        </p:nvSpPr>
        <p:spPr>
          <a:xfrm>
            <a:off x="0" y="9290815"/>
            <a:ext cx="12032643" cy="462785"/>
          </a:xfrm>
          <a:prstGeom prst="rect">
            <a:avLst/>
          </a:prstGeom>
          <a:solidFill>
            <a:srgbClr val="003D7C"/>
          </a:solidFill>
          <a:ln w="12700">
            <a:miter lim="400000"/>
          </a:ln>
        </p:spPr>
        <p:txBody>
          <a:bodyPr lIns="50800" tIns="50800" rIns="50800" bIns="50800" anchor="b">
            <a:normAutofit fontScale="32500" lnSpcReduction="20000"/>
          </a:bodyPr>
          <a:lstStyle/>
          <a:p>
            <a:pPr lvl="2" algn="l">
              <a:defRPr sz="8000" b="0">
                <a:solidFill>
                  <a:srgbClr val="FFFFFF"/>
                </a:solidFill>
                <a:latin typeface="+mn-lt"/>
                <a:ea typeface="+mn-ea"/>
                <a:cs typeface="+mn-cs"/>
                <a:sym typeface="Helvetica Neue Medium"/>
              </a:defRPr>
            </a:pPr>
            <a:endParaRPr/>
          </a:p>
        </p:txBody>
      </p:sp>
      <p:sp>
        <p:nvSpPr>
          <p:cNvPr id="2" name="Slide Number Placeholder 1"/>
          <p:cNvSpPr>
            <a:spLocks noGrp="1"/>
          </p:cNvSpPr>
          <p:nvPr>
            <p:ph type="sldNum" sz="quarter" idx="2"/>
          </p:nvPr>
        </p:nvSpPr>
        <p:spPr/>
        <p:txBody>
          <a:bodyPr/>
          <a:lstStyle/>
          <a:p>
            <a:fld id="{86CB4B4D-7CA3-9044-876B-883B54F8677D}" type="slidenum">
              <a:rPr lang="uk-UA" smtClean="0"/>
              <a:t>26</a:t>
            </a:fld>
            <a:endParaRPr lang="uk-UA"/>
          </a:p>
        </p:txBody>
      </p:sp>
    </p:spTree>
    <p:extLst>
      <p:ext uri="{BB962C8B-B14F-4D97-AF65-F5344CB8AC3E}">
        <p14:creationId xmlns:p14="http://schemas.microsoft.com/office/powerpoint/2010/main" val="1080952188"/>
      </p:ext>
    </p:extLst>
  </p:cSld>
  <p:clrMapOvr>
    <a:masterClrMapping/>
  </p:clrMapOvr>
  <p:transition spd="med"/>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 name="Neural Network Concepts"/>
          <p:cNvSpPr txBox="1">
            <a:spLocks noGrp="1"/>
          </p:cNvSpPr>
          <p:nvPr>
            <p:ph type="ctrTitle"/>
          </p:nvPr>
        </p:nvSpPr>
        <p:spPr>
          <a:xfrm>
            <a:off x="0" y="810"/>
            <a:ext cx="13004801" cy="763554"/>
          </a:xfrm>
          <a:prstGeom prst="rect">
            <a:avLst/>
          </a:prstGeom>
          <a:solidFill>
            <a:srgbClr val="003D7C"/>
          </a:solidFill>
        </p:spPr>
        <p:txBody>
          <a:bodyPr/>
          <a:lstStyle/>
          <a:p>
            <a:pPr lvl="2" algn="l">
              <a:defRPr sz="4000">
                <a:solidFill>
                  <a:srgbClr val="FFFFFF"/>
                </a:solidFill>
              </a:defRPr>
            </a:pPr>
            <a:r>
              <a:rPr lang="en-US" dirty="0" smtClean="0"/>
              <a:t>Liver vs. Lung</a:t>
            </a:r>
            <a:endParaRPr dirty="0"/>
          </a:p>
        </p:txBody>
      </p:sp>
      <p:sp>
        <p:nvSpPr>
          <p:cNvPr id="79" name="Sigmoid"/>
          <p:cNvSpPr txBox="1"/>
          <p:nvPr/>
        </p:nvSpPr>
        <p:spPr>
          <a:xfrm>
            <a:off x="4581018" y="1065929"/>
            <a:ext cx="3842764" cy="718145"/>
          </a:xfrm>
          <a:prstGeom prst="rect">
            <a:avLst/>
          </a:prstGeom>
          <a:ln w="12700">
            <a:miter lim="400000"/>
          </a:ln>
          <a:extLst>
            <a:ext uri="{C572A759-6A51-4108-AA02-DFA0A04FC94B}">
              <ma14:wrappingTextBoxFlag xmlns:ma14="http://schemas.microsoft.com/office/mac/drawingml/2011/main" val="1"/>
            </a:ext>
          </a:extLst>
        </p:spPr>
        <p:txBody>
          <a:bodyPr wrap="square" lIns="50800" tIns="50800" rIns="50800" bIns="50800" anchor="ctr">
            <a:spAutoFit/>
          </a:bodyPr>
          <a:lstStyle>
            <a:lvl1pPr>
              <a:defRPr sz="4000" b="0">
                <a:latin typeface="+mn-lt"/>
                <a:ea typeface="+mn-ea"/>
                <a:cs typeface="+mn-cs"/>
                <a:sym typeface="Helvetica Neue Medium"/>
              </a:defRPr>
            </a:lvl1pPr>
          </a:lstStyle>
          <a:p>
            <a:endParaRPr dirty="0">
              <a:solidFill>
                <a:schemeClr val="tx1"/>
              </a:solidFill>
            </a:endParaRPr>
          </a:p>
        </p:txBody>
      </p:sp>
      <p:pic>
        <p:nvPicPr>
          <p:cNvPr id="15" name="Picture 1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77448" y="5137308"/>
            <a:ext cx="5318458" cy="3605329"/>
          </a:xfrm>
          <a:prstGeom prst="rect">
            <a:avLst/>
          </a:prstGeom>
        </p:spPr>
      </p:pic>
      <p:grpSp>
        <p:nvGrpSpPr>
          <p:cNvPr id="18" name="Group 17"/>
          <p:cNvGrpSpPr/>
          <p:nvPr/>
        </p:nvGrpSpPr>
        <p:grpSpPr>
          <a:xfrm>
            <a:off x="1186452" y="1312542"/>
            <a:ext cx="10432728" cy="3363103"/>
            <a:chOff x="1560798" y="1348666"/>
            <a:chExt cx="9967769" cy="3240464"/>
          </a:xfrm>
        </p:grpSpPr>
        <mc:AlternateContent xmlns:mc="http://schemas.openxmlformats.org/markup-compatibility/2006" xmlns:a14="http://schemas.microsoft.com/office/drawing/2010/main">
          <mc:Choice Requires="a14">
            <p:sp>
              <p:nvSpPr>
                <p:cNvPr id="105" name="Rectangle 104"/>
                <p:cNvSpPr/>
                <p:nvPr/>
              </p:nvSpPr>
              <p:spPr>
                <a:xfrm>
                  <a:off x="9129999" y="3112813"/>
                  <a:ext cx="1195577" cy="261610"/>
                </a:xfrm>
                <a:prstGeom prst="rect">
                  <a:avLst/>
                </a:prstGeom>
              </p:spPr>
              <p:txBody>
                <a:bodyPr wrap="square">
                  <a:spAutoFit/>
                </a:bodyPr>
                <a:lstStyle/>
                <a:p>
                  <a:pPr algn="l"/>
                  <a14:m>
                    <m:oMathPara xmlns:m="http://schemas.openxmlformats.org/officeDocument/2006/math">
                      <m:oMathParaPr>
                        <m:jc m:val="centerGroup"/>
                      </m:oMathParaPr>
                      <m:oMath xmlns:m="http://schemas.openxmlformats.org/officeDocument/2006/math">
                        <m:r>
                          <m:rPr>
                            <m:nor/>
                          </m:rPr>
                          <a:rPr lang="en-US" sz="1100" b="0" i="0" smtClean="0">
                            <a:solidFill>
                              <a:schemeClr val="accent4">
                                <a:lumMod val="75000"/>
                              </a:schemeClr>
                            </a:solidFill>
                            <a:latin typeface="Cambria Math" charset="0"/>
                            <a:ea typeface="Cambria Math" charset="0"/>
                            <a:cs typeface="Cambria Math" charset="0"/>
                          </a:rPr>
                          <m:t>Fully</m:t>
                        </m:r>
                        <m:r>
                          <m:rPr>
                            <m:nor/>
                          </m:rPr>
                          <a:rPr lang="en-US" sz="1100" b="0" i="0" smtClean="0">
                            <a:solidFill>
                              <a:schemeClr val="accent4">
                                <a:lumMod val="75000"/>
                              </a:schemeClr>
                            </a:solidFill>
                            <a:latin typeface="Cambria Math" charset="0"/>
                            <a:ea typeface="Cambria Math" charset="0"/>
                            <a:cs typeface="Cambria Math" charset="0"/>
                          </a:rPr>
                          <m:t> </m:t>
                        </m:r>
                        <m:r>
                          <m:rPr>
                            <m:nor/>
                          </m:rPr>
                          <a:rPr lang="en-US" sz="1100" b="0" i="0" smtClean="0">
                            <a:solidFill>
                              <a:schemeClr val="accent4">
                                <a:lumMod val="75000"/>
                              </a:schemeClr>
                            </a:solidFill>
                            <a:latin typeface="Cambria Math" charset="0"/>
                            <a:ea typeface="Cambria Math" charset="0"/>
                            <a:cs typeface="Cambria Math" charset="0"/>
                          </a:rPr>
                          <m:t>Connected</m:t>
                        </m:r>
                        <m:r>
                          <m:rPr>
                            <m:nor/>
                          </m:rPr>
                          <a:rPr lang="en-US" sz="1100" b="0" i="0" smtClean="0">
                            <a:solidFill>
                              <a:schemeClr val="accent4">
                                <a:lumMod val="75000"/>
                              </a:schemeClr>
                            </a:solidFill>
                            <a:latin typeface="Cambria Math" charset="0"/>
                            <a:ea typeface="Cambria Math" charset="0"/>
                            <a:cs typeface="Cambria Math" charset="0"/>
                          </a:rPr>
                          <m:t> </m:t>
                        </m:r>
                      </m:oMath>
                    </m:oMathPara>
                  </a14:m>
                  <a:endParaRPr lang="en-US" sz="1100" b="0" dirty="0" smtClean="0">
                    <a:solidFill>
                      <a:schemeClr val="accent4">
                        <a:lumMod val="75000"/>
                      </a:schemeClr>
                    </a:solidFill>
                  </a:endParaRPr>
                </a:p>
              </p:txBody>
            </p:sp>
          </mc:Choice>
          <mc:Fallback xmlns="">
            <p:sp>
              <p:nvSpPr>
                <p:cNvPr id="105" name="Rectangle 104"/>
                <p:cNvSpPr>
                  <a:spLocks noRot="1" noChangeAspect="1" noMove="1" noResize="1" noEditPoints="1" noAdjustHandles="1" noChangeArrowheads="1" noChangeShapeType="1" noTextEdit="1"/>
                </p:cNvSpPr>
                <p:nvPr/>
              </p:nvSpPr>
              <p:spPr>
                <a:xfrm>
                  <a:off x="9129999" y="3112813"/>
                  <a:ext cx="1195577" cy="261610"/>
                </a:xfrm>
                <a:prstGeom prst="rect">
                  <a:avLst/>
                </a:prstGeom>
                <a:blipFill rotWithShape="0">
                  <a:blip r:embed="rId4"/>
                  <a:stretch>
                    <a:fillRect t="-72727" b="-93182"/>
                  </a:stretch>
                </a:blipFill>
              </p:spPr>
              <p:txBody>
                <a:bodyPr/>
                <a:lstStyle/>
                <a:p>
                  <a:r>
                    <a:rPr lang="en-US">
                      <a:noFill/>
                    </a:rPr>
                    <a:t> </a:t>
                  </a:r>
                </a:p>
              </p:txBody>
            </p:sp>
          </mc:Fallback>
        </mc:AlternateContent>
        <p:grpSp>
          <p:nvGrpSpPr>
            <p:cNvPr id="16" name="Group 15"/>
            <p:cNvGrpSpPr/>
            <p:nvPr/>
          </p:nvGrpSpPr>
          <p:grpSpPr>
            <a:xfrm>
              <a:off x="1560798" y="1348666"/>
              <a:ext cx="9967769" cy="3240464"/>
              <a:chOff x="1518515" y="1730883"/>
              <a:chExt cx="9967769" cy="3240464"/>
            </a:xfrm>
          </p:grpSpPr>
          <p:grpSp>
            <p:nvGrpSpPr>
              <p:cNvPr id="14" name="Group 13"/>
              <p:cNvGrpSpPr/>
              <p:nvPr/>
            </p:nvGrpSpPr>
            <p:grpSpPr>
              <a:xfrm>
                <a:off x="1518515" y="2007896"/>
                <a:ext cx="9967769" cy="2963451"/>
                <a:chOff x="1176225" y="1805402"/>
                <a:chExt cx="9967769" cy="2963451"/>
              </a:xfrm>
            </p:grpSpPr>
            <p:grpSp>
              <p:nvGrpSpPr>
                <p:cNvPr id="9" name="Group 8"/>
                <p:cNvGrpSpPr>
                  <a:grpSpLocks noChangeAspect="1"/>
                </p:cNvGrpSpPr>
                <p:nvPr/>
              </p:nvGrpSpPr>
              <p:grpSpPr>
                <a:xfrm>
                  <a:off x="1680182" y="1805402"/>
                  <a:ext cx="9027439" cy="2663497"/>
                  <a:chOff x="946636" y="2470177"/>
                  <a:chExt cx="7356334" cy="2170447"/>
                </a:xfrm>
              </p:grpSpPr>
              <p:sp>
                <p:nvSpPr>
                  <p:cNvPr id="7" name="Cube 6"/>
                  <p:cNvSpPr/>
                  <p:nvPr/>
                </p:nvSpPr>
                <p:spPr>
                  <a:xfrm>
                    <a:off x="1691248" y="2470177"/>
                    <a:ext cx="787390" cy="2095699"/>
                  </a:xfrm>
                  <a:prstGeom prst="cube">
                    <a:avLst>
                      <a:gd name="adj" fmla="val 66105"/>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86" name="Cube 85"/>
                  <p:cNvSpPr/>
                  <p:nvPr/>
                </p:nvSpPr>
                <p:spPr>
                  <a:xfrm>
                    <a:off x="946636" y="2576970"/>
                    <a:ext cx="364217" cy="2063654"/>
                  </a:xfrm>
                  <a:prstGeom prst="cube">
                    <a:avLst>
                      <a:gd name="adj" fmla="val 70335"/>
                    </a:avLst>
                  </a:prstGeom>
                  <a:blipFill dpi="0" rotWithShape="1">
                    <a:blip r:embed="rId5">
                      <a:extLst>
                        <a:ext uri="{28A0092B-C50C-407E-A947-70E740481C1C}">
                          <a14:useLocalDpi xmlns:a14="http://schemas.microsoft.com/office/drawing/2010/main"/>
                        </a:ext>
                      </a:extLst>
                    </a:blip>
                    <a:srcRect/>
                    <a:stretch>
                      <a:fillRect/>
                    </a:stretch>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88" name="Cube 87"/>
                  <p:cNvSpPr/>
                  <p:nvPr/>
                </p:nvSpPr>
                <p:spPr>
                  <a:xfrm>
                    <a:off x="1985973" y="2718060"/>
                    <a:ext cx="659284" cy="1600200"/>
                  </a:xfrm>
                  <a:prstGeom prst="cube">
                    <a:avLst>
                      <a:gd name="adj" fmla="val 63382"/>
                    </a:avLst>
                  </a:prstGeom>
                  <a:ln/>
                </p:spPr>
                <p:style>
                  <a:lnRef idx="2">
                    <a:schemeClr val="accent5">
                      <a:shade val="50000"/>
                    </a:schemeClr>
                  </a:lnRef>
                  <a:fillRef idx="1">
                    <a:schemeClr val="accent5"/>
                  </a:fillRef>
                  <a:effectRef idx="0">
                    <a:schemeClr val="accent5"/>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89" name="Cube 88"/>
                  <p:cNvSpPr/>
                  <p:nvPr/>
                </p:nvSpPr>
                <p:spPr>
                  <a:xfrm>
                    <a:off x="2276858" y="2724220"/>
                    <a:ext cx="1014572" cy="1599934"/>
                  </a:xfrm>
                  <a:prstGeom prst="cube">
                    <a:avLst>
                      <a:gd name="adj" fmla="val 43803"/>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90" name="Cube 89"/>
                  <p:cNvSpPr/>
                  <p:nvPr/>
                </p:nvSpPr>
                <p:spPr>
                  <a:xfrm>
                    <a:off x="2925674" y="2910888"/>
                    <a:ext cx="873041" cy="1202654"/>
                  </a:xfrm>
                  <a:prstGeom prst="cube">
                    <a:avLst>
                      <a:gd name="adj" fmla="val 35871"/>
                    </a:avLst>
                  </a:prstGeom>
                  <a:ln/>
                </p:spPr>
                <p:style>
                  <a:lnRef idx="2">
                    <a:schemeClr val="accent5">
                      <a:shade val="50000"/>
                    </a:schemeClr>
                  </a:lnRef>
                  <a:fillRef idx="1">
                    <a:schemeClr val="accent5"/>
                  </a:fillRef>
                  <a:effectRef idx="0">
                    <a:schemeClr val="accent5"/>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91" name="Cube 90"/>
                  <p:cNvSpPr/>
                  <p:nvPr/>
                </p:nvSpPr>
                <p:spPr>
                  <a:xfrm>
                    <a:off x="3524712" y="2910267"/>
                    <a:ext cx="1534075" cy="1201820"/>
                  </a:xfrm>
                  <a:prstGeom prst="cube">
                    <a:avLst>
                      <a:gd name="adj" fmla="val 29819"/>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93" name="Cube 92"/>
                  <p:cNvSpPr/>
                  <p:nvPr/>
                </p:nvSpPr>
                <p:spPr>
                  <a:xfrm>
                    <a:off x="4743946" y="3277927"/>
                    <a:ext cx="1392220" cy="661741"/>
                  </a:xfrm>
                  <a:prstGeom prst="cube">
                    <a:avLst>
                      <a:gd name="adj" fmla="val 35871"/>
                    </a:avLst>
                  </a:prstGeom>
                  <a:ln/>
                </p:spPr>
                <p:style>
                  <a:lnRef idx="2">
                    <a:schemeClr val="accent5">
                      <a:shade val="50000"/>
                    </a:schemeClr>
                  </a:lnRef>
                  <a:fillRef idx="1">
                    <a:schemeClr val="accent5"/>
                  </a:fillRef>
                  <a:effectRef idx="0">
                    <a:schemeClr val="accent5"/>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dirty="0">
                      <a:ln>
                        <a:noFill/>
                      </a:ln>
                      <a:solidFill>
                        <a:srgbClr val="FFFFFF"/>
                      </a:solidFill>
                      <a:effectLst/>
                      <a:uFillTx/>
                      <a:latin typeface="+mn-lt"/>
                      <a:ea typeface="+mn-ea"/>
                      <a:cs typeface="+mn-cs"/>
                      <a:sym typeface="Helvetica Neue Medium"/>
                    </a:endParaRPr>
                  </a:p>
                </p:txBody>
              </p:sp>
              <p:sp>
                <p:nvSpPr>
                  <p:cNvPr id="94" name="Cube 93"/>
                  <p:cNvSpPr/>
                  <p:nvPr/>
                </p:nvSpPr>
                <p:spPr>
                  <a:xfrm>
                    <a:off x="6027317" y="3608798"/>
                    <a:ext cx="2275653" cy="92631"/>
                  </a:xfrm>
                  <a:prstGeom prst="cube">
                    <a:avLst>
                      <a:gd name="adj" fmla="val 35871"/>
                    </a:avLst>
                  </a:prstGeom>
                  <a:ln/>
                </p:spPr>
                <p:style>
                  <a:lnRef idx="2">
                    <a:schemeClr val="accent4">
                      <a:shade val="50000"/>
                    </a:schemeClr>
                  </a:lnRef>
                  <a:fillRef idx="1">
                    <a:schemeClr val="accent4"/>
                  </a:fillRef>
                  <a:effectRef idx="0">
                    <a:schemeClr val="accent4"/>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dirty="0">
                      <a:ln>
                        <a:noFill/>
                      </a:ln>
                      <a:solidFill>
                        <a:srgbClr val="FFFFFF"/>
                      </a:solidFill>
                      <a:effectLst/>
                      <a:uFillTx/>
                      <a:latin typeface="+mn-lt"/>
                      <a:ea typeface="+mn-ea"/>
                      <a:cs typeface="+mn-cs"/>
                      <a:sym typeface="Helvetica Neue Medium"/>
                    </a:endParaRPr>
                  </a:p>
                </p:txBody>
              </p:sp>
            </p:grpSp>
            <mc:AlternateContent xmlns:mc="http://schemas.openxmlformats.org/markup-compatibility/2006" xmlns:a14="http://schemas.microsoft.com/office/drawing/2010/main">
              <mc:Choice Requires="a14">
                <p:sp>
                  <p:nvSpPr>
                    <p:cNvPr id="99" name="Rectangle 98"/>
                    <p:cNvSpPr/>
                    <p:nvPr/>
                  </p:nvSpPr>
                  <p:spPr>
                    <a:xfrm>
                      <a:off x="1176225" y="4507243"/>
                      <a:ext cx="1195577" cy="261610"/>
                    </a:xfrm>
                    <a:prstGeom prst="rect">
                      <a:avLst/>
                    </a:prstGeom>
                  </p:spPr>
                  <p:txBody>
                    <a:bodyPr wrap="square">
                      <a:spAutoFit/>
                    </a:bodyPr>
                    <a:lstStyle/>
                    <a:p>
                      <a:pPr algn="l"/>
                      <a14:m>
                        <m:oMathPara xmlns:m="http://schemas.openxmlformats.org/officeDocument/2006/math">
                          <m:oMathParaPr>
                            <m:jc m:val="centerGroup"/>
                          </m:oMathParaPr>
                          <m:oMath xmlns:m="http://schemas.openxmlformats.org/officeDocument/2006/math">
                            <m:r>
                              <a:rPr lang="en-US" sz="1100" b="0" i="1" smtClean="0">
                                <a:latin typeface="Cambria Math" charset="0"/>
                                <a:ea typeface="Cambria Math" charset="0"/>
                                <a:cs typeface="Cambria Math" charset="0"/>
                              </a:rPr>
                              <m:t>128×128×3</m:t>
                            </m:r>
                          </m:oMath>
                        </m:oMathPara>
                      </a14:m>
                      <a:endParaRPr lang="en-US" sz="1100" b="0" dirty="0" smtClean="0"/>
                    </a:p>
                  </p:txBody>
                </p:sp>
              </mc:Choice>
              <mc:Fallback xmlns="">
                <p:sp>
                  <p:nvSpPr>
                    <p:cNvPr id="99" name="Rectangle 98"/>
                    <p:cNvSpPr>
                      <a:spLocks noRot="1" noChangeAspect="1" noMove="1" noResize="1" noEditPoints="1" noAdjustHandles="1" noChangeArrowheads="1" noChangeShapeType="1" noTextEdit="1"/>
                    </p:cNvSpPr>
                    <p:nvPr/>
                  </p:nvSpPr>
                  <p:spPr>
                    <a:xfrm>
                      <a:off x="1176225" y="4507243"/>
                      <a:ext cx="1195577" cy="261610"/>
                    </a:xfrm>
                    <a:prstGeom prst="rect">
                      <a:avLst/>
                    </a:prstGeom>
                    <a:blipFill rotWithShape="0">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0" name="Rectangle 99"/>
                    <p:cNvSpPr/>
                    <p:nvPr/>
                  </p:nvSpPr>
                  <p:spPr>
                    <a:xfrm>
                      <a:off x="2164568" y="4402864"/>
                      <a:ext cx="1195577" cy="261610"/>
                    </a:xfrm>
                    <a:prstGeom prst="rect">
                      <a:avLst/>
                    </a:prstGeom>
                  </p:spPr>
                  <p:txBody>
                    <a:bodyPr wrap="square">
                      <a:spAutoFit/>
                    </a:bodyPr>
                    <a:lstStyle/>
                    <a:p>
                      <a:pPr algn="l"/>
                      <a14:m>
                        <m:oMathPara xmlns:m="http://schemas.openxmlformats.org/officeDocument/2006/math">
                          <m:oMathParaPr>
                            <m:jc m:val="centerGroup"/>
                          </m:oMathParaPr>
                          <m:oMath xmlns:m="http://schemas.openxmlformats.org/officeDocument/2006/math">
                            <m:r>
                              <a:rPr lang="en-US" sz="1100" b="0" i="1" smtClean="0">
                                <a:latin typeface="Cambria Math" charset="0"/>
                                <a:ea typeface="Cambria Math" charset="0"/>
                                <a:cs typeface="Cambria Math" charset="0"/>
                              </a:rPr>
                              <m:t>121×121×8</m:t>
                            </m:r>
                          </m:oMath>
                        </m:oMathPara>
                      </a14:m>
                      <a:endParaRPr lang="en-US" sz="1100" b="0" dirty="0" smtClean="0"/>
                    </a:p>
                  </p:txBody>
                </p:sp>
              </mc:Choice>
              <mc:Fallback xmlns="">
                <p:sp>
                  <p:nvSpPr>
                    <p:cNvPr id="100" name="Rectangle 99"/>
                    <p:cNvSpPr>
                      <a:spLocks noRot="1" noChangeAspect="1" noMove="1" noResize="1" noEditPoints="1" noAdjustHandles="1" noChangeArrowheads="1" noChangeShapeType="1" noTextEdit="1"/>
                    </p:cNvSpPr>
                    <p:nvPr/>
                  </p:nvSpPr>
                  <p:spPr>
                    <a:xfrm>
                      <a:off x="2164568" y="4402864"/>
                      <a:ext cx="1195577" cy="261610"/>
                    </a:xfrm>
                    <a:prstGeom prst="rect">
                      <a:avLst/>
                    </a:prstGeom>
                    <a:blipFill rotWithShape="0">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1" name="Rectangle 100"/>
                    <p:cNvSpPr/>
                    <p:nvPr/>
                  </p:nvSpPr>
                  <p:spPr>
                    <a:xfrm>
                      <a:off x="3052077" y="4080538"/>
                      <a:ext cx="1195577" cy="261610"/>
                    </a:xfrm>
                    <a:prstGeom prst="rect">
                      <a:avLst/>
                    </a:prstGeom>
                  </p:spPr>
                  <p:txBody>
                    <a:bodyPr wrap="square">
                      <a:spAutoFit/>
                    </a:bodyPr>
                    <a:lstStyle/>
                    <a:p>
                      <a:pPr algn="l"/>
                      <a14:m>
                        <m:oMathPara xmlns:m="http://schemas.openxmlformats.org/officeDocument/2006/math">
                          <m:oMathParaPr>
                            <m:jc m:val="centerGroup"/>
                          </m:oMathParaPr>
                          <m:oMath xmlns:m="http://schemas.openxmlformats.org/officeDocument/2006/math">
                            <m:r>
                              <a:rPr lang="en-US" sz="1100" b="0" i="1" smtClean="0">
                                <a:latin typeface="Cambria Math" charset="0"/>
                                <a:ea typeface="Cambria Math" charset="0"/>
                                <a:cs typeface="Cambria Math" charset="0"/>
                              </a:rPr>
                              <m:t>57×57×16</m:t>
                            </m:r>
                          </m:oMath>
                        </m:oMathPara>
                      </a14:m>
                      <a:endParaRPr lang="en-US" sz="1100" b="0" dirty="0" smtClean="0"/>
                    </a:p>
                  </p:txBody>
                </p:sp>
              </mc:Choice>
              <mc:Fallback xmlns="">
                <p:sp>
                  <p:nvSpPr>
                    <p:cNvPr id="101" name="Rectangle 100"/>
                    <p:cNvSpPr>
                      <a:spLocks noRot="1" noChangeAspect="1" noMove="1" noResize="1" noEditPoints="1" noAdjustHandles="1" noChangeArrowheads="1" noChangeShapeType="1" noTextEdit="1"/>
                    </p:cNvSpPr>
                    <p:nvPr/>
                  </p:nvSpPr>
                  <p:spPr>
                    <a:xfrm>
                      <a:off x="3052077" y="4080538"/>
                      <a:ext cx="1195577" cy="261610"/>
                    </a:xfrm>
                    <a:prstGeom prst="rect">
                      <a:avLst/>
                    </a:prstGeom>
                    <a:blipFill rotWithShape="0">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2" name="Rectangle 101"/>
                    <p:cNvSpPr/>
                    <p:nvPr/>
                  </p:nvSpPr>
                  <p:spPr>
                    <a:xfrm>
                      <a:off x="4926482" y="3811695"/>
                      <a:ext cx="1195577" cy="261610"/>
                    </a:xfrm>
                    <a:prstGeom prst="rect">
                      <a:avLst/>
                    </a:prstGeom>
                  </p:spPr>
                  <p:txBody>
                    <a:bodyPr wrap="square">
                      <a:spAutoFit/>
                    </a:bodyPr>
                    <a:lstStyle/>
                    <a:p>
                      <a:pPr algn="l"/>
                      <a14:m>
                        <m:oMathPara xmlns:m="http://schemas.openxmlformats.org/officeDocument/2006/math">
                          <m:oMathParaPr>
                            <m:jc m:val="centerGroup"/>
                          </m:oMathParaPr>
                          <m:oMath xmlns:m="http://schemas.openxmlformats.org/officeDocument/2006/math">
                            <m:r>
                              <a:rPr lang="en-US" sz="1100" b="0" i="1" smtClean="0">
                                <a:latin typeface="Cambria Math" charset="0"/>
                                <a:ea typeface="Cambria Math" charset="0"/>
                                <a:cs typeface="Cambria Math" charset="0"/>
                              </a:rPr>
                              <m:t>27×27×32</m:t>
                            </m:r>
                          </m:oMath>
                        </m:oMathPara>
                      </a14:m>
                      <a:endParaRPr lang="en-US" sz="1100" b="0" dirty="0" smtClean="0"/>
                    </a:p>
                  </p:txBody>
                </p:sp>
              </mc:Choice>
              <mc:Fallback xmlns="">
                <p:sp>
                  <p:nvSpPr>
                    <p:cNvPr id="102" name="Rectangle 101"/>
                    <p:cNvSpPr>
                      <a:spLocks noRot="1" noChangeAspect="1" noMove="1" noResize="1" noEditPoints="1" noAdjustHandles="1" noChangeArrowheads="1" noChangeShapeType="1" noTextEdit="1"/>
                    </p:cNvSpPr>
                    <p:nvPr/>
                  </p:nvSpPr>
                  <p:spPr>
                    <a:xfrm>
                      <a:off x="4926482" y="3811695"/>
                      <a:ext cx="1195577" cy="261610"/>
                    </a:xfrm>
                    <a:prstGeom prst="rect">
                      <a:avLst/>
                    </a:prstGeom>
                    <a:blipFill rotWithShape="0">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3" name="Rectangle 102"/>
                    <p:cNvSpPr/>
                    <p:nvPr/>
                  </p:nvSpPr>
                  <p:spPr>
                    <a:xfrm>
                      <a:off x="10707620" y="3024546"/>
                      <a:ext cx="436374" cy="469937"/>
                    </a:xfrm>
                    <a:prstGeom prst="rect">
                      <a:avLst/>
                    </a:prstGeom>
                  </p:spPr>
                  <p:txBody>
                    <a:bodyPr wrap="square">
                      <a:spAutoFit/>
                    </a:bodyPr>
                    <a:lstStyle/>
                    <a:p>
                      <a:pPr algn="l"/>
                      <a14:m>
                        <m:oMathPara xmlns:m="http://schemas.openxmlformats.org/officeDocument/2006/math">
                          <m:oMathParaPr>
                            <m:jc m:val="centerGroup"/>
                          </m:oMathParaPr>
                          <m:oMath xmlns:m="http://schemas.openxmlformats.org/officeDocument/2006/math">
                            <m:d>
                              <m:dPr>
                                <m:begChr m:val="{"/>
                                <m:endChr m:val=""/>
                                <m:ctrlPr>
                                  <a:rPr lang="mr-IN" sz="1100" b="0" i="1" smtClean="0">
                                    <a:latin typeface="Cambria Math" charset="0"/>
                                  </a:rPr>
                                </m:ctrlPr>
                              </m:dPr>
                              <m:e>
                                <m:eqArr>
                                  <m:eqArrPr>
                                    <m:ctrlPr>
                                      <a:rPr lang="mr-IN" sz="1100" b="0" i="1" smtClean="0">
                                        <a:latin typeface="Cambria Math" charset="0"/>
                                      </a:rPr>
                                    </m:ctrlPr>
                                  </m:eqArrPr>
                                  <m:e>
                                    <m:r>
                                      <a:rPr lang="mr-IN" sz="1100" b="0" i="1" smtClean="0">
                                        <a:latin typeface="Cambria Math" charset="0"/>
                                        <a:ea typeface="Cambria Math" charset="0"/>
                                        <a:cs typeface="Cambria Math" charset="0"/>
                                      </a:rPr>
                                      <m:t>ℙ</m:t>
                                    </m:r>
                                    <m:r>
                                      <a:rPr lang="en-US" sz="1100" b="0" i="1" smtClean="0">
                                        <a:latin typeface="Cambria Math" charset="0"/>
                                        <a:ea typeface="Cambria Math" charset="0"/>
                                        <a:cs typeface="Cambria Math" charset="0"/>
                                      </a:rPr>
                                      <m:t>(</m:t>
                                    </m:r>
                                    <m:r>
                                      <m:rPr>
                                        <m:nor/>
                                      </m:rPr>
                                      <a:rPr lang="en-US" sz="1100" b="0" i="0" smtClean="0">
                                        <a:latin typeface="Cambria Math" charset="0"/>
                                        <a:ea typeface="Cambria Math" charset="0"/>
                                        <a:cs typeface="Cambria Math" charset="0"/>
                                      </a:rPr>
                                      <m:t>Liver</m:t>
                                    </m:r>
                                    <m:r>
                                      <a:rPr lang="en-US" sz="1100" b="0" i="1" smtClean="0">
                                        <a:latin typeface="Cambria Math" charset="0"/>
                                        <a:ea typeface="Cambria Math" charset="0"/>
                                        <a:cs typeface="Cambria Math" charset="0"/>
                                      </a:rPr>
                                      <m:t>)</m:t>
                                    </m:r>
                                  </m:e>
                                  <m:e>
                                    <m:r>
                                      <a:rPr lang="mr-IN" sz="1100" b="0" i="1">
                                        <a:latin typeface="Cambria Math" charset="0"/>
                                        <a:ea typeface="Cambria Math" charset="0"/>
                                        <a:cs typeface="Cambria Math" charset="0"/>
                                      </a:rPr>
                                      <m:t>ℙ</m:t>
                                    </m:r>
                                    <m:r>
                                      <a:rPr lang="en-US" sz="1100" b="0" i="1">
                                        <a:latin typeface="Cambria Math" charset="0"/>
                                        <a:ea typeface="Cambria Math" charset="0"/>
                                        <a:cs typeface="Cambria Math" charset="0"/>
                                      </a:rPr>
                                      <m:t>(</m:t>
                                    </m:r>
                                    <m:r>
                                      <m:rPr>
                                        <m:nor/>
                                      </m:rPr>
                                      <a:rPr lang="en-US" sz="1100" b="0">
                                        <a:latin typeface="Cambria Math" charset="0"/>
                                        <a:ea typeface="Cambria Math" charset="0"/>
                                        <a:cs typeface="Cambria Math" charset="0"/>
                                      </a:rPr>
                                      <m:t>L</m:t>
                                    </m:r>
                                    <m:r>
                                      <m:rPr>
                                        <m:nor/>
                                      </m:rPr>
                                      <a:rPr lang="en-US" sz="1100" b="0" i="0" smtClean="0">
                                        <a:latin typeface="Cambria Math" charset="0"/>
                                        <a:ea typeface="Cambria Math" charset="0"/>
                                        <a:cs typeface="Cambria Math" charset="0"/>
                                      </a:rPr>
                                      <m:t>ung</m:t>
                                    </m:r>
                                    <m:r>
                                      <a:rPr lang="en-US" sz="1100" b="0" i="1">
                                        <a:latin typeface="Cambria Math" charset="0"/>
                                        <a:ea typeface="Cambria Math" charset="0"/>
                                        <a:cs typeface="Cambria Math" charset="0"/>
                                      </a:rPr>
                                      <m:t>)</m:t>
                                    </m:r>
                                  </m:e>
                                </m:eqArr>
                              </m:e>
                            </m:d>
                          </m:oMath>
                        </m:oMathPara>
                      </a14:m>
                      <a:endParaRPr lang="en-US" sz="1100" b="0" dirty="0" smtClean="0"/>
                    </a:p>
                  </p:txBody>
                </p:sp>
              </mc:Choice>
              <mc:Fallback xmlns="">
                <p:sp>
                  <p:nvSpPr>
                    <p:cNvPr id="103" name="Rectangle 102"/>
                    <p:cNvSpPr>
                      <a:spLocks noRot="1" noChangeAspect="1" noMove="1" noResize="1" noEditPoints="1" noAdjustHandles="1" noChangeArrowheads="1" noChangeShapeType="1" noTextEdit="1"/>
                    </p:cNvSpPr>
                    <p:nvPr/>
                  </p:nvSpPr>
                  <p:spPr>
                    <a:xfrm>
                      <a:off x="10707620" y="3024546"/>
                      <a:ext cx="436374" cy="469937"/>
                    </a:xfrm>
                    <a:prstGeom prst="rect">
                      <a:avLst/>
                    </a:prstGeom>
                    <a:blipFill rotWithShape="0">
                      <a:blip r:embed="rId10"/>
                      <a:stretch>
                        <a:fillRect l="-134667" t="-168750" r="-129333" b="-240000"/>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108" name="Rectangle 107"/>
                  <p:cNvSpPr/>
                  <p:nvPr/>
                </p:nvSpPr>
                <p:spPr>
                  <a:xfrm>
                    <a:off x="3157922" y="1730883"/>
                    <a:ext cx="1195577" cy="261610"/>
                  </a:xfrm>
                  <a:prstGeom prst="rect">
                    <a:avLst/>
                  </a:prstGeom>
                </p:spPr>
                <p:txBody>
                  <a:bodyPr wrap="square">
                    <a:spAutoFit/>
                  </a:bodyPr>
                  <a:lstStyle/>
                  <a:p>
                    <a:pPr algn="l"/>
                    <a14:m>
                      <m:oMathPara xmlns:m="http://schemas.openxmlformats.org/officeDocument/2006/math">
                        <m:oMathParaPr>
                          <m:jc m:val="centerGroup"/>
                        </m:oMathParaPr>
                        <m:oMath xmlns:m="http://schemas.openxmlformats.org/officeDocument/2006/math">
                          <m:r>
                            <m:rPr>
                              <m:nor/>
                            </m:rPr>
                            <a:rPr lang="en-US" sz="1100" b="0" i="0" smtClean="0">
                              <a:solidFill>
                                <a:schemeClr val="accent1">
                                  <a:lumMod val="75000"/>
                                </a:schemeClr>
                              </a:solidFill>
                              <a:latin typeface="Cambria Math" charset="0"/>
                              <a:ea typeface="Cambria Math" charset="0"/>
                              <a:cs typeface="Cambria Math" charset="0"/>
                            </a:rPr>
                            <m:t>Convolutional</m:t>
                          </m:r>
                        </m:oMath>
                      </m:oMathPara>
                    </a14:m>
                    <a:endParaRPr lang="en-US" sz="1100" b="0" dirty="0" smtClean="0"/>
                  </a:p>
                </p:txBody>
              </p:sp>
            </mc:Choice>
            <mc:Fallback xmlns="">
              <p:sp>
                <p:nvSpPr>
                  <p:cNvPr id="108" name="Rectangle 107"/>
                  <p:cNvSpPr>
                    <a:spLocks noRot="1" noChangeAspect="1" noMove="1" noResize="1" noEditPoints="1" noAdjustHandles="1" noChangeArrowheads="1" noChangeShapeType="1" noTextEdit="1"/>
                  </p:cNvSpPr>
                  <p:nvPr/>
                </p:nvSpPr>
                <p:spPr>
                  <a:xfrm>
                    <a:off x="3157922" y="1730883"/>
                    <a:ext cx="1195577" cy="261610"/>
                  </a:xfrm>
                  <a:prstGeom prst="rect">
                    <a:avLst/>
                  </a:prstGeom>
                  <a:blipFill rotWithShape="0">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9" name="Rectangle 108"/>
                  <p:cNvSpPr/>
                  <p:nvPr/>
                </p:nvSpPr>
                <p:spPr>
                  <a:xfrm>
                    <a:off x="4751459" y="2303974"/>
                    <a:ext cx="1195577" cy="261610"/>
                  </a:xfrm>
                  <a:prstGeom prst="rect">
                    <a:avLst/>
                  </a:prstGeom>
                </p:spPr>
                <p:txBody>
                  <a:bodyPr wrap="square">
                    <a:spAutoFit/>
                  </a:bodyPr>
                  <a:lstStyle/>
                  <a:p>
                    <a:pPr algn="l"/>
                    <a14:m>
                      <m:oMathPara xmlns:m="http://schemas.openxmlformats.org/officeDocument/2006/math">
                        <m:oMathParaPr>
                          <m:jc m:val="centerGroup"/>
                        </m:oMathParaPr>
                        <m:oMath xmlns:m="http://schemas.openxmlformats.org/officeDocument/2006/math">
                          <m:r>
                            <m:rPr>
                              <m:nor/>
                            </m:rPr>
                            <a:rPr lang="en-US" sz="1100" b="0" i="0" smtClean="0">
                              <a:solidFill>
                                <a:schemeClr val="accent5">
                                  <a:lumMod val="75000"/>
                                </a:schemeClr>
                              </a:solidFill>
                              <a:latin typeface="Cambria Math" charset="0"/>
                              <a:ea typeface="Cambria Math" charset="0"/>
                              <a:cs typeface="Cambria Math" charset="0"/>
                            </a:rPr>
                            <m:t>Max</m:t>
                          </m:r>
                          <m:r>
                            <m:rPr>
                              <m:nor/>
                            </m:rPr>
                            <a:rPr lang="en-US" sz="1100" b="0" i="0" smtClean="0">
                              <a:solidFill>
                                <a:schemeClr val="accent5">
                                  <a:lumMod val="75000"/>
                                </a:schemeClr>
                              </a:solidFill>
                              <a:latin typeface="Cambria Math" charset="0"/>
                              <a:ea typeface="Cambria Math" charset="0"/>
                              <a:cs typeface="Cambria Math" charset="0"/>
                            </a:rPr>
                            <m:t> </m:t>
                          </m:r>
                          <m:r>
                            <m:rPr>
                              <m:nor/>
                            </m:rPr>
                            <a:rPr lang="en-US" sz="1100" b="0" i="0" smtClean="0">
                              <a:solidFill>
                                <a:schemeClr val="accent5">
                                  <a:lumMod val="75000"/>
                                </a:schemeClr>
                              </a:solidFill>
                              <a:latin typeface="Cambria Math" charset="0"/>
                              <a:ea typeface="Cambria Math" charset="0"/>
                              <a:cs typeface="Cambria Math" charset="0"/>
                            </a:rPr>
                            <m:t>Pooling</m:t>
                          </m:r>
                        </m:oMath>
                      </m:oMathPara>
                    </a14:m>
                    <a:endParaRPr lang="en-US" sz="1100" b="0" dirty="0" smtClean="0">
                      <a:solidFill>
                        <a:schemeClr val="accent5">
                          <a:lumMod val="75000"/>
                        </a:schemeClr>
                      </a:solidFill>
                    </a:endParaRPr>
                  </a:p>
                </p:txBody>
              </p:sp>
            </mc:Choice>
            <mc:Fallback xmlns="">
              <p:sp>
                <p:nvSpPr>
                  <p:cNvPr id="109" name="Rectangle 108"/>
                  <p:cNvSpPr>
                    <a:spLocks noRot="1" noChangeAspect="1" noMove="1" noResize="1" noEditPoints="1" noAdjustHandles="1" noChangeArrowheads="1" noChangeShapeType="1" noTextEdit="1"/>
                  </p:cNvSpPr>
                  <p:nvPr/>
                </p:nvSpPr>
                <p:spPr>
                  <a:xfrm>
                    <a:off x="4751459" y="2303974"/>
                    <a:ext cx="1195577" cy="261610"/>
                  </a:xfrm>
                  <a:prstGeom prst="rect">
                    <a:avLst/>
                  </a:prstGeom>
                  <a:blipFill rotWithShape="0">
                    <a:blip r:embed="rId12"/>
                    <a:stretch>
                      <a:fillRect t="-72727" b="-93182"/>
                    </a:stretch>
                  </a:blipFill>
                </p:spPr>
                <p:txBody>
                  <a:bodyPr/>
                  <a:lstStyle/>
                  <a:p>
                    <a:r>
                      <a:rPr lang="en-US">
                        <a:noFill/>
                      </a:rPr>
                      <a:t> </a:t>
                    </a:r>
                  </a:p>
                </p:txBody>
              </p:sp>
            </mc:Fallback>
          </mc:AlternateContent>
        </p:grpSp>
      </p:grpSp>
      <p:sp>
        <p:nvSpPr>
          <p:cNvPr id="113" name="Sigmoid"/>
          <p:cNvSpPr txBox="1"/>
          <p:nvPr/>
        </p:nvSpPr>
        <p:spPr>
          <a:xfrm>
            <a:off x="7721111" y="7809048"/>
            <a:ext cx="3898069" cy="933589"/>
          </a:xfrm>
          <a:prstGeom prst="rect">
            <a:avLst/>
          </a:prstGeom>
          <a:ln w="12700">
            <a:miter lim="400000"/>
          </a:ln>
          <a:extLst>
            <a:ext uri="{C572A759-6A51-4108-AA02-DFA0A04FC94B}">
              <ma14:wrappingTextBoxFlag xmlns:ma14="http://schemas.microsoft.com/office/mac/drawingml/2011/main" val="1"/>
            </a:ext>
          </a:extLst>
        </p:spPr>
        <p:txBody>
          <a:bodyPr wrap="square" lIns="50800" tIns="50800" rIns="50800" bIns="50800" anchor="ctr">
            <a:spAutoFit/>
          </a:bodyPr>
          <a:lstStyle>
            <a:lvl1pPr>
              <a:defRPr sz="4000" b="0">
                <a:latin typeface="+mn-lt"/>
                <a:ea typeface="+mn-ea"/>
                <a:cs typeface="+mn-cs"/>
                <a:sym typeface="Helvetica Neue Medium"/>
              </a:defRPr>
            </a:lvl1pPr>
          </a:lstStyle>
          <a:p>
            <a:r>
              <a:rPr lang="en-US" sz="3000" dirty="0" smtClean="0">
                <a:solidFill>
                  <a:schemeClr val="tx1"/>
                </a:solidFill>
              </a:rPr>
              <a:t>95.5% Accuracy</a:t>
            </a:r>
          </a:p>
          <a:p>
            <a:r>
              <a:rPr lang="en-US" sz="2400" dirty="0" smtClean="0">
                <a:solidFill>
                  <a:schemeClr val="tx1"/>
                </a:solidFill>
                <a:latin typeface="Helvetica Neue" charset="0"/>
                <a:ea typeface="Helvetica Neue" charset="0"/>
                <a:cs typeface="Helvetica Neue" charset="0"/>
              </a:rPr>
              <a:t>1,711 out of 1791 Test Tiles</a:t>
            </a:r>
            <a:endParaRPr sz="2400" dirty="0">
              <a:solidFill>
                <a:schemeClr val="tx1"/>
              </a:solidFill>
              <a:latin typeface="Helvetica Neue" charset="0"/>
              <a:ea typeface="Helvetica Neue" charset="0"/>
              <a:cs typeface="Helvetica Neue" charset="0"/>
            </a:endParaRPr>
          </a:p>
        </p:txBody>
      </p:sp>
      <p:pic>
        <p:nvPicPr>
          <p:cNvPr id="114" name="Picture 113"/>
          <p:cNvPicPr>
            <a:picLocks noChangeAspect="1"/>
          </p:cNvPicPr>
          <p:nvPr/>
        </p:nvPicPr>
        <p:blipFill>
          <a:blip r:embed="rId13">
            <a:extLst>
              <a:ext uri="{28A0092B-C50C-407E-A947-70E740481C1C}">
                <a14:useLocalDpi xmlns:a14="http://schemas.microsoft.com/office/drawing/2010/main"/>
              </a:ext>
            </a:extLst>
          </a:blip>
          <a:stretch>
            <a:fillRect/>
          </a:stretch>
        </p:blipFill>
        <p:spPr>
          <a:xfrm>
            <a:off x="6943707" y="5362961"/>
            <a:ext cx="2434081" cy="2025825"/>
          </a:xfrm>
          <a:prstGeom prst="rect">
            <a:avLst/>
          </a:prstGeom>
        </p:spPr>
      </p:pic>
      <p:pic>
        <p:nvPicPr>
          <p:cNvPr id="115" name="Picture 114"/>
          <p:cNvPicPr>
            <a:picLocks noChangeAspect="1"/>
          </p:cNvPicPr>
          <p:nvPr/>
        </p:nvPicPr>
        <p:blipFill>
          <a:blip r:embed="rId14">
            <a:extLst>
              <a:ext uri="{28A0092B-C50C-407E-A947-70E740481C1C}">
                <a14:useLocalDpi xmlns:a14="http://schemas.microsoft.com/office/drawing/2010/main"/>
              </a:ext>
            </a:extLst>
          </a:blip>
          <a:stretch>
            <a:fillRect/>
          </a:stretch>
        </p:blipFill>
        <p:spPr>
          <a:xfrm>
            <a:off x="9701018" y="5375326"/>
            <a:ext cx="2485710" cy="2013460"/>
          </a:xfrm>
          <a:prstGeom prst="rect">
            <a:avLst/>
          </a:prstGeom>
        </p:spPr>
      </p:pic>
      <p:grpSp>
        <p:nvGrpSpPr>
          <p:cNvPr id="29" name="Group 28"/>
          <p:cNvGrpSpPr/>
          <p:nvPr/>
        </p:nvGrpSpPr>
        <p:grpSpPr>
          <a:xfrm>
            <a:off x="7395143" y="4856526"/>
            <a:ext cx="4314333" cy="379592"/>
            <a:chOff x="2949727" y="1091945"/>
            <a:chExt cx="4314333" cy="379592"/>
          </a:xfrm>
        </p:grpSpPr>
        <p:sp>
          <p:nvSpPr>
            <p:cNvPr id="30" name="TextBox 29"/>
            <p:cNvSpPr txBox="1"/>
            <p:nvPr/>
          </p:nvSpPr>
          <p:spPr>
            <a:xfrm>
              <a:off x="5732853" y="1091945"/>
              <a:ext cx="1531207" cy="3795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lang="en-US" sz="1800" dirty="0" smtClean="0">
                  <a:solidFill>
                    <a:schemeClr val="tx2"/>
                  </a:solidFill>
                </a:rPr>
                <a:t>Lung</a:t>
              </a:r>
              <a:endParaRPr kumimoji="0" lang="en-US" sz="1800" b="0" i="0" u="none" strike="noStrike" cap="none" spc="0" normalizeH="0" baseline="0" dirty="0">
                <a:ln>
                  <a:noFill/>
                </a:ln>
                <a:solidFill>
                  <a:schemeClr val="tx2"/>
                </a:solidFill>
                <a:effectLst/>
                <a:uFillTx/>
                <a:sym typeface="Helvetica Neue"/>
              </a:endParaRPr>
            </a:p>
          </p:txBody>
        </p:sp>
        <p:sp>
          <p:nvSpPr>
            <p:cNvPr id="31" name="TextBox 30"/>
            <p:cNvSpPr txBox="1"/>
            <p:nvPr/>
          </p:nvSpPr>
          <p:spPr>
            <a:xfrm>
              <a:off x="2949727" y="1091946"/>
              <a:ext cx="1531207" cy="3795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lang="en-US" sz="1800" dirty="0" smtClean="0">
                  <a:solidFill>
                    <a:schemeClr val="tx2"/>
                  </a:solidFill>
                </a:rPr>
                <a:t>Liver</a:t>
              </a:r>
              <a:endParaRPr kumimoji="0" lang="en-US" sz="1800" b="0" i="0" u="none" strike="noStrike" cap="none" spc="0" normalizeH="0" baseline="0" dirty="0">
                <a:ln>
                  <a:noFill/>
                </a:ln>
                <a:solidFill>
                  <a:schemeClr val="tx2"/>
                </a:solidFill>
                <a:effectLst/>
                <a:uFillTx/>
                <a:sym typeface="Helvetica Neue"/>
              </a:endParaRPr>
            </a:p>
          </p:txBody>
        </p:sp>
      </p:grpSp>
      <p:sp>
        <p:nvSpPr>
          <p:cNvPr id="32" name="Rectangle"/>
          <p:cNvSpPr/>
          <p:nvPr/>
        </p:nvSpPr>
        <p:spPr>
          <a:xfrm>
            <a:off x="0" y="9290815"/>
            <a:ext cx="12032643" cy="462785"/>
          </a:xfrm>
          <a:prstGeom prst="rect">
            <a:avLst/>
          </a:prstGeom>
          <a:solidFill>
            <a:srgbClr val="003D7C"/>
          </a:solidFill>
          <a:ln w="12700">
            <a:miter lim="400000"/>
          </a:ln>
        </p:spPr>
        <p:txBody>
          <a:bodyPr lIns="50800" tIns="50800" rIns="50800" bIns="50800" anchor="b">
            <a:normAutofit fontScale="32500" lnSpcReduction="20000"/>
          </a:bodyPr>
          <a:lstStyle/>
          <a:p>
            <a:pPr lvl="2" algn="l">
              <a:defRPr sz="8000" b="0">
                <a:solidFill>
                  <a:srgbClr val="FFFFFF"/>
                </a:solidFill>
                <a:latin typeface="+mn-lt"/>
                <a:ea typeface="+mn-ea"/>
                <a:cs typeface="+mn-cs"/>
                <a:sym typeface="Helvetica Neue Medium"/>
              </a:defRPr>
            </a:pPr>
            <a:endParaRPr/>
          </a:p>
        </p:txBody>
      </p:sp>
      <p:sp>
        <p:nvSpPr>
          <p:cNvPr id="2" name="Slide Number Placeholder 1"/>
          <p:cNvSpPr>
            <a:spLocks noGrp="1"/>
          </p:cNvSpPr>
          <p:nvPr>
            <p:ph type="sldNum" sz="quarter" idx="2"/>
          </p:nvPr>
        </p:nvSpPr>
        <p:spPr/>
        <p:txBody>
          <a:bodyPr/>
          <a:lstStyle/>
          <a:p>
            <a:fld id="{86CB4B4D-7CA3-9044-876B-883B54F8677D}" type="slidenum">
              <a:rPr lang="uk-UA" smtClean="0"/>
              <a:t>27</a:t>
            </a:fld>
            <a:endParaRPr lang="uk-UA"/>
          </a:p>
        </p:txBody>
      </p:sp>
    </p:spTree>
    <p:extLst>
      <p:ext uri="{BB962C8B-B14F-4D97-AF65-F5344CB8AC3E}">
        <p14:creationId xmlns:p14="http://schemas.microsoft.com/office/powerpoint/2010/main" val="625274502"/>
      </p:ext>
    </p:extLst>
  </p:cSld>
  <p:clrMapOvr>
    <a:masterClrMapping/>
  </p:clrMapOvr>
  <p:transition spd="med"/>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 name="Neural Network Concepts"/>
          <p:cNvSpPr txBox="1">
            <a:spLocks noGrp="1"/>
          </p:cNvSpPr>
          <p:nvPr>
            <p:ph type="ctrTitle"/>
          </p:nvPr>
        </p:nvSpPr>
        <p:spPr>
          <a:xfrm>
            <a:off x="0" y="810"/>
            <a:ext cx="13004801" cy="763554"/>
          </a:xfrm>
          <a:prstGeom prst="rect">
            <a:avLst/>
          </a:prstGeom>
          <a:solidFill>
            <a:srgbClr val="003D7C"/>
          </a:solidFill>
        </p:spPr>
        <p:txBody>
          <a:bodyPr/>
          <a:lstStyle/>
          <a:p>
            <a:pPr lvl="2" algn="l">
              <a:defRPr sz="4000">
                <a:solidFill>
                  <a:srgbClr val="FFFFFF"/>
                </a:solidFill>
              </a:defRPr>
            </a:pPr>
            <a:r>
              <a:rPr lang="en-US" dirty="0" smtClean="0"/>
              <a:t>Tumor vs. Non-Tumor</a:t>
            </a:r>
            <a:endParaRPr dirty="0"/>
          </a:p>
        </p:txBody>
      </p:sp>
      <p:pic>
        <p:nvPicPr>
          <p:cNvPr id="2" name="Picture 1"/>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845028" y="1619423"/>
            <a:ext cx="4285216" cy="4104786"/>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136480" y="1619423"/>
            <a:ext cx="4330324" cy="4104786"/>
          </a:xfrm>
          <a:prstGeom prst="rect">
            <a:avLst/>
          </a:prstGeom>
        </p:spPr>
      </p:pic>
      <p:grpSp>
        <p:nvGrpSpPr>
          <p:cNvPr id="5" name="Group 4"/>
          <p:cNvGrpSpPr/>
          <p:nvPr/>
        </p:nvGrpSpPr>
        <p:grpSpPr>
          <a:xfrm>
            <a:off x="3536039" y="1089049"/>
            <a:ext cx="6217201" cy="379591"/>
            <a:chOff x="3571634" y="1132361"/>
            <a:chExt cx="6217201" cy="379591"/>
          </a:xfrm>
        </p:grpSpPr>
        <p:sp>
          <p:nvSpPr>
            <p:cNvPr id="51" name="TextBox 50"/>
            <p:cNvSpPr txBox="1"/>
            <p:nvPr/>
          </p:nvSpPr>
          <p:spPr>
            <a:xfrm>
              <a:off x="8257628" y="1132361"/>
              <a:ext cx="1531207" cy="3795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lang="en-US" sz="1800" dirty="0" smtClean="0">
                  <a:solidFill>
                    <a:schemeClr val="tx2"/>
                  </a:solidFill>
                </a:rPr>
                <a:t>Non-Tumor</a:t>
              </a:r>
              <a:endParaRPr kumimoji="0" lang="en-US" sz="1800" b="0" i="0" u="none" strike="noStrike" cap="none" spc="0" normalizeH="0" baseline="0" dirty="0">
                <a:ln>
                  <a:noFill/>
                </a:ln>
                <a:solidFill>
                  <a:schemeClr val="tx2"/>
                </a:solidFill>
                <a:effectLst/>
                <a:uFillTx/>
                <a:sym typeface="Helvetica Neue"/>
              </a:endParaRPr>
            </a:p>
          </p:txBody>
        </p:sp>
        <p:sp>
          <p:nvSpPr>
            <p:cNvPr id="52" name="TextBox 51"/>
            <p:cNvSpPr txBox="1"/>
            <p:nvPr/>
          </p:nvSpPr>
          <p:spPr>
            <a:xfrm>
              <a:off x="3571634" y="1132361"/>
              <a:ext cx="1531207" cy="3795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lang="en-US" sz="1800" dirty="0" smtClean="0">
                  <a:solidFill>
                    <a:schemeClr val="tx2"/>
                  </a:solidFill>
                </a:rPr>
                <a:t>Tumor</a:t>
              </a:r>
              <a:endParaRPr kumimoji="0" lang="en-US" sz="1800" b="0" i="0" u="none" strike="noStrike" cap="none" spc="0" normalizeH="0" baseline="0" dirty="0">
                <a:ln>
                  <a:noFill/>
                </a:ln>
                <a:solidFill>
                  <a:schemeClr val="tx2"/>
                </a:solidFill>
                <a:effectLst/>
                <a:uFillTx/>
                <a:sym typeface="Helvetica Neue"/>
              </a:endParaRPr>
            </a:p>
          </p:txBody>
        </p:sp>
      </p:grpSp>
      <p:graphicFrame>
        <p:nvGraphicFramePr>
          <p:cNvPr id="4" name="Table 3"/>
          <p:cNvGraphicFramePr>
            <a:graphicFrameLocks noGrp="1"/>
          </p:cNvGraphicFramePr>
          <p:nvPr>
            <p:extLst/>
          </p:nvPr>
        </p:nvGraphicFramePr>
        <p:xfrm>
          <a:off x="1523261" y="6062763"/>
          <a:ext cx="10242758" cy="2220121"/>
        </p:xfrm>
        <a:graphic>
          <a:graphicData uri="http://schemas.openxmlformats.org/drawingml/2006/table">
            <a:tbl>
              <a:tblPr firstRow="1" bandRow="1">
                <a:tableStyleId>{4C3C2611-4C71-4FC5-86AE-919BDF0F9419}</a:tableStyleId>
              </a:tblPr>
              <a:tblGrid>
                <a:gridCol w="2677674"/>
                <a:gridCol w="3141214"/>
                <a:gridCol w="2438400"/>
                <a:gridCol w="1985470"/>
              </a:tblGrid>
              <a:tr h="431961">
                <a:tc>
                  <a:txBody>
                    <a:bodyPr/>
                    <a:lstStyle/>
                    <a:p>
                      <a:r>
                        <a:rPr lang="en-US" sz="2000" dirty="0" smtClean="0"/>
                        <a:t>NN Architecture</a:t>
                      </a:r>
                      <a:endParaRPr lang="en-US" sz="2000" dirty="0"/>
                    </a:p>
                  </a:txBody>
                  <a:tcPr>
                    <a:solidFill>
                      <a:schemeClr val="accent1">
                        <a:lumMod val="50000"/>
                      </a:schemeClr>
                    </a:solidFill>
                  </a:tcPr>
                </a:tc>
                <a:tc>
                  <a:txBody>
                    <a:bodyPr/>
                    <a:lstStyle/>
                    <a:p>
                      <a:r>
                        <a:rPr lang="en-US" sz="2000" dirty="0" smtClean="0"/>
                        <a:t>#. Trainable</a:t>
                      </a:r>
                      <a:r>
                        <a:rPr lang="en-US" sz="2000" baseline="0" dirty="0" smtClean="0"/>
                        <a:t> Parameters</a:t>
                      </a:r>
                      <a:endParaRPr lang="en-US" sz="2000" dirty="0"/>
                    </a:p>
                  </a:txBody>
                  <a:tcPr>
                    <a:solidFill>
                      <a:schemeClr val="accent1">
                        <a:lumMod val="50000"/>
                      </a:schemeClr>
                    </a:solidFill>
                  </a:tcPr>
                </a:tc>
                <a:tc>
                  <a:txBody>
                    <a:bodyPr/>
                    <a:lstStyle/>
                    <a:p>
                      <a:r>
                        <a:rPr lang="en-US" sz="2000" dirty="0" smtClean="0"/>
                        <a:t>Accuracy</a:t>
                      </a:r>
                      <a:endParaRPr lang="en-US" sz="2000" dirty="0"/>
                    </a:p>
                  </a:txBody>
                  <a:tcPr>
                    <a:solidFill>
                      <a:schemeClr val="accent1">
                        <a:lumMod val="50000"/>
                      </a:schemeClr>
                    </a:solidFill>
                  </a:tcPr>
                </a:tc>
                <a:tc>
                  <a:txBody>
                    <a:bodyPr/>
                    <a:lstStyle/>
                    <a:p>
                      <a:r>
                        <a:rPr lang="en-US" sz="2000" dirty="0" smtClean="0"/>
                        <a:t>AUC</a:t>
                      </a:r>
                      <a:endParaRPr lang="en-US" sz="2000" dirty="0"/>
                    </a:p>
                  </a:txBody>
                  <a:tcPr>
                    <a:solidFill>
                      <a:schemeClr val="accent1">
                        <a:lumMod val="50000"/>
                      </a:schemeClr>
                    </a:solidFill>
                  </a:tcPr>
                </a:tc>
              </a:tr>
              <a:tr h="588074">
                <a:tc>
                  <a:txBody>
                    <a:bodyPr/>
                    <a:lstStyle/>
                    <a:p>
                      <a:r>
                        <a:rPr lang="en-US" sz="2400" dirty="0" smtClean="0"/>
                        <a:t>Simple CNN</a:t>
                      </a:r>
                      <a:endParaRPr lang="en-US" sz="2400" dirty="0"/>
                    </a:p>
                  </a:txBody>
                  <a:tcPr/>
                </a:tc>
                <a:tc>
                  <a:txBody>
                    <a:bodyPr/>
                    <a:lstStyle/>
                    <a:p>
                      <a:r>
                        <a:rPr lang="en-US" sz="2400" dirty="0" smtClean="0"/>
                        <a:t>178,842</a:t>
                      </a:r>
                      <a:endParaRPr lang="en-US" sz="2400" dirty="0"/>
                    </a:p>
                  </a:txBody>
                  <a:tcPr/>
                </a:tc>
                <a:tc>
                  <a:txBody>
                    <a:bodyPr/>
                    <a:lstStyle/>
                    <a:p>
                      <a:r>
                        <a:rPr lang="en-US" sz="2400" dirty="0" smtClean="0"/>
                        <a:t>64.5%</a:t>
                      </a:r>
                      <a:endParaRPr lang="en-US" sz="2400" dirty="0"/>
                    </a:p>
                  </a:txBody>
                  <a:tcPr/>
                </a:tc>
                <a:tc>
                  <a:txBody>
                    <a:bodyPr/>
                    <a:lstStyle/>
                    <a:p>
                      <a:r>
                        <a:rPr lang="en-US" sz="2400" dirty="0" smtClean="0"/>
                        <a:t>0.68</a:t>
                      </a:r>
                      <a:endParaRPr lang="en-US" sz="2400" dirty="0"/>
                    </a:p>
                  </a:txBody>
                  <a:tcPr/>
                </a:tc>
              </a:tr>
              <a:tr h="588074">
                <a:tc>
                  <a:txBody>
                    <a:bodyPr/>
                    <a:lstStyle/>
                    <a:p>
                      <a:r>
                        <a:rPr lang="en-US" sz="2400" dirty="0" smtClean="0"/>
                        <a:t>VGG16</a:t>
                      </a:r>
                      <a:endParaRPr lang="en-US" sz="2400" dirty="0"/>
                    </a:p>
                  </a:txBody>
                  <a:tcPr/>
                </a:tc>
                <a:tc>
                  <a:txBody>
                    <a:bodyPr/>
                    <a:lstStyle/>
                    <a:p>
                      <a:r>
                        <a:rPr lang="en-US" sz="2400" dirty="0" smtClean="0"/>
                        <a:t>526,338</a:t>
                      </a:r>
                      <a:endParaRPr lang="en-US" sz="2400" dirty="0"/>
                    </a:p>
                  </a:txBody>
                  <a:tcPr/>
                </a:tc>
                <a:tc>
                  <a:txBody>
                    <a:bodyPr/>
                    <a:lstStyle/>
                    <a:p>
                      <a:r>
                        <a:rPr lang="en-US" sz="2400" dirty="0" smtClean="0"/>
                        <a:t>61.7%</a:t>
                      </a:r>
                      <a:endParaRPr lang="en-US" sz="2400" dirty="0"/>
                    </a:p>
                  </a:txBody>
                  <a:tcPr/>
                </a:tc>
                <a:tc>
                  <a:txBody>
                    <a:bodyPr/>
                    <a:lstStyle/>
                    <a:p>
                      <a:r>
                        <a:rPr lang="en-US" sz="2400" dirty="0" smtClean="0"/>
                        <a:t>0.66</a:t>
                      </a:r>
                      <a:endParaRPr lang="en-US" sz="2400" dirty="0"/>
                    </a:p>
                  </a:txBody>
                  <a:tcPr/>
                </a:tc>
              </a:tr>
              <a:tr h="612012">
                <a:tc>
                  <a:txBody>
                    <a:bodyPr/>
                    <a:lstStyle/>
                    <a:p>
                      <a:r>
                        <a:rPr lang="en-US" sz="2400" dirty="0" smtClean="0"/>
                        <a:t>ResNet50</a:t>
                      </a:r>
                      <a:endParaRPr lang="en-US" sz="2400" dirty="0"/>
                    </a:p>
                  </a:txBody>
                  <a:tcPr/>
                </a:tc>
                <a:tc>
                  <a:txBody>
                    <a:bodyPr/>
                    <a:lstStyle/>
                    <a:p>
                      <a:r>
                        <a:rPr lang="en-US" sz="2400" dirty="0" smtClean="0"/>
                        <a:t>36,127,746</a:t>
                      </a:r>
                      <a:endParaRPr lang="en-US" sz="2400" dirty="0"/>
                    </a:p>
                  </a:txBody>
                  <a:tcPr/>
                </a:tc>
                <a:tc>
                  <a:txBody>
                    <a:bodyPr/>
                    <a:lstStyle/>
                    <a:p>
                      <a:r>
                        <a:rPr lang="en-US" sz="2400" dirty="0" smtClean="0"/>
                        <a:t>72.4%</a:t>
                      </a:r>
                      <a:endParaRPr lang="en-US" sz="2400" dirty="0"/>
                    </a:p>
                  </a:txBody>
                  <a:tcPr/>
                </a:tc>
                <a:tc>
                  <a:txBody>
                    <a:bodyPr/>
                    <a:lstStyle/>
                    <a:p>
                      <a:r>
                        <a:rPr lang="en-US" sz="2400" dirty="0" smtClean="0"/>
                        <a:t>0.87</a:t>
                      </a:r>
                      <a:endParaRPr lang="en-US" sz="2400" dirty="0"/>
                    </a:p>
                  </a:txBody>
                  <a:tcPr/>
                </a:tc>
              </a:tr>
            </a:tbl>
          </a:graphicData>
        </a:graphic>
      </p:graphicFrame>
      <p:sp>
        <p:nvSpPr>
          <p:cNvPr id="10" name="Rectangle"/>
          <p:cNvSpPr/>
          <p:nvPr/>
        </p:nvSpPr>
        <p:spPr>
          <a:xfrm>
            <a:off x="0" y="9290815"/>
            <a:ext cx="12032643" cy="462785"/>
          </a:xfrm>
          <a:prstGeom prst="rect">
            <a:avLst/>
          </a:prstGeom>
          <a:solidFill>
            <a:srgbClr val="003D7C"/>
          </a:solidFill>
          <a:ln w="12700">
            <a:miter lim="400000"/>
          </a:ln>
        </p:spPr>
        <p:txBody>
          <a:bodyPr lIns="50800" tIns="50800" rIns="50800" bIns="50800" anchor="b">
            <a:normAutofit fontScale="32500" lnSpcReduction="20000"/>
          </a:bodyPr>
          <a:lstStyle/>
          <a:p>
            <a:pPr lvl="2" algn="l">
              <a:defRPr sz="8000" b="0">
                <a:solidFill>
                  <a:srgbClr val="FFFFFF"/>
                </a:solidFill>
                <a:latin typeface="+mn-lt"/>
                <a:ea typeface="+mn-ea"/>
                <a:cs typeface="+mn-cs"/>
                <a:sym typeface="Helvetica Neue Medium"/>
              </a:defRPr>
            </a:pPr>
            <a:endParaRPr/>
          </a:p>
        </p:txBody>
      </p:sp>
      <p:sp>
        <p:nvSpPr>
          <p:cNvPr id="6" name="Slide Number Placeholder 5"/>
          <p:cNvSpPr>
            <a:spLocks noGrp="1"/>
          </p:cNvSpPr>
          <p:nvPr>
            <p:ph type="sldNum" sz="quarter" idx="2"/>
          </p:nvPr>
        </p:nvSpPr>
        <p:spPr/>
        <p:txBody>
          <a:bodyPr/>
          <a:lstStyle/>
          <a:p>
            <a:fld id="{86CB4B4D-7CA3-9044-876B-883B54F8677D}" type="slidenum">
              <a:rPr lang="uk-UA" smtClean="0"/>
              <a:t>28</a:t>
            </a:fld>
            <a:endParaRPr lang="uk-UA"/>
          </a:p>
        </p:txBody>
      </p:sp>
    </p:spTree>
    <p:extLst>
      <p:ext uri="{BB962C8B-B14F-4D97-AF65-F5344CB8AC3E}">
        <p14:creationId xmlns:p14="http://schemas.microsoft.com/office/powerpoint/2010/main" val="197550867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4" name="Image" descr="Image"/>
          <p:cNvPicPr>
            <a:picLocks noChangeAspect="1"/>
          </p:cNvPicPr>
          <p:nvPr/>
        </p:nvPicPr>
        <p:blipFill>
          <a:blip r:embed="rId3" cstate="screen">
            <a:alphaModFix amt="48450"/>
            <a:extLst>
              <a:ext uri="{28A0092B-C50C-407E-A947-70E740481C1C}">
                <a14:useLocalDpi xmlns:a14="http://schemas.microsoft.com/office/drawing/2010/main"/>
              </a:ext>
            </a:extLst>
          </a:blip>
          <a:srcRect/>
          <a:stretch>
            <a:fillRect/>
          </a:stretch>
        </p:blipFill>
        <p:spPr>
          <a:xfrm>
            <a:off x="508969" y="1830691"/>
            <a:ext cx="6636044" cy="3039422"/>
          </a:xfrm>
          <a:prstGeom prst="rect">
            <a:avLst/>
          </a:prstGeom>
          <a:ln w="12700">
            <a:miter lim="400000"/>
          </a:ln>
        </p:spPr>
      </p:pic>
      <p:pic>
        <p:nvPicPr>
          <p:cNvPr id="135" name="Image" descr="Image"/>
          <p:cNvPicPr>
            <a:picLocks noChangeAspect="1"/>
          </p:cNvPicPr>
          <p:nvPr/>
        </p:nvPicPr>
        <p:blipFill>
          <a:blip r:embed="rId4" cstate="screen">
            <a:alphaModFix amt="48450"/>
            <a:extLst>
              <a:ext uri="{28A0092B-C50C-407E-A947-70E740481C1C}">
                <a14:useLocalDpi xmlns:a14="http://schemas.microsoft.com/office/drawing/2010/main"/>
              </a:ext>
            </a:extLst>
          </a:blip>
          <a:stretch>
            <a:fillRect/>
          </a:stretch>
        </p:blipFill>
        <p:spPr>
          <a:xfrm>
            <a:off x="508969" y="5161198"/>
            <a:ext cx="6636148" cy="2761711"/>
          </a:xfrm>
          <a:prstGeom prst="rect">
            <a:avLst/>
          </a:prstGeom>
          <a:ln w="12700">
            <a:miter lim="400000"/>
          </a:ln>
        </p:spPr>
      </p:pic>
      <p:sp>
        <p:nvSpPr>
          <p:cNvPr id="136" name="Summary"/>
          <p:cNvSpPr txBox="1">
            <a:spLocks noGrp="1"/>
          </p:cNvSpPr>
          <p:nvPr>
            <p:ph type="ctrTitle"/>
          </p:nvPr>
        </p:nvSpPr>
        <p:spPr>
          <a:xfrm>
            <a:off x="0" y="810"/>
            <a:ext cx="13004801" cy="763554"/>
          </a:xfrm>
          <a:prstGeom prst="rect">
            <a:avLst/>
          </a:prstGeom>
          <a:solidFill>
            <a:srgbClr val="003D7C"/>
          </a:solidFill>
        </p:spPr>
        <p:txBody>
          <a:bodyPr/>
          <a:lstStyle/>
          <a:p>
            <a:pPr lvl="2" algn="l">
              <a:defRPr sz="4000">
                <a:solidFill>
                  <a:srgbClr val="FFFFFF"/>
                </a:solidFill>
              </a:defRPr>
            </a:pPr>
            <a:r>
              <a:rPr lang="en-US" dirty="0" smtClean="0"/>
              <a:t>Background</a:t>
            </a:r>
            <a:endParaRPr dirty="0"/>
          </a:p>
        </p:txBody>
      </p:sp>
      <p:sp>
        <p:nvSpPr>
          <p:cNvPr id="138" name="Double Arrow"/>
          <p:cNvSpPr/>
          <p:nvPr/>
        </p:nvSpPr>
        <p:spPr>
          <a:xfrm rot="5400000">
            <a:off x="2131763" y="3179150"/>
            <a:ext cx="3358818" cy="3313456"/>
          </a:xfrm>
          <a:prstGeom prst="leftRightArrow">
            <a:avLst>
              <a:gd name="adj1" fmla="val 68252"/>
              <a:gd name="adj2" fmla="val 23106"/>
            </a:avLst>
          </a:prstGeom>
          <a:solidFill>
            <a:srgbClr val="F7BA01"/>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39" name="Blending"/>
          <p:cNvSpPr txBox="1"/>
          <p:nvPr/>
        </p:nvSpPr>
        <p:spPr>
          <a:xfrm>
            <a:off x="2626025" y="4481295"/>
            <a:ext cx="2370294" cy="70916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4000" b="0">
                <a:latin typeface="+mn-lt"/>
                <a:ea typeface="+mn-ea"/>
                <a:cs typeface="+mn-cs"/>
                <a:sym typeface="Helvetica Neue Medium"/>
              </a:defRPr>
            </a:lvl1pPr>
          </a:lstStyle>
          <a:p>
            <a:r>
              <a:t>Blending</a:t>
            </a:r>
          </a:p>
        </p:txBody>
      </p:sp>
      <p:sp>
        <p:nvSpPr>
          <p:cNvPr id="140" name="Are there associations between the two?…"/>
          <p:cNvSpPr txBox="1"/>
          <p:nvPr/>
        </p:nvSpPr>
        <p:spPr>
          <a:xfrm>
            <a:off x="7549828" y="3902174"/>
            <a:ext cx="4856621" cy="194925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sz="4000" b="0">
                <a:latin typeface="+mn-lt"/>
                <a:ea typeface="+mn-ea"/>
                <a:cs typeface="+mn-cs"/>
                <a:sym typeface="Helvetica Neue Medium"/>
              </a:defRPr>
            </a:pPr>
            <a:r>
              <a:rPr lang="en-US" dirty="0" smtClean="0"/>
              <a:t>Are there associations between them?</a:t>
            </a:r>
            <a:endParaRPr dirty="0"/>
          </a:p>
        </p:txBody>
      </p:sp>
      <p:sp>
        <p:nvSpPr>
          <p:cNvPr id="10" name="Image Source:…"/>
          <p:cNvSpPr txBox="1"/>
          <p:nvPr/>
        </p:nvSpPr>
        <p:spPr>
          <a:xfrm>
            <a:off x="704044" y="8662566"/>
            <a:ext cx="6633178" cy="59372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a:bodyPr>
          <a:lstStyle/>
          <a:p>
            <a:pPr algn="l">
              <a:defRPr sz="1000" b="0">
                <a:solidFill>
                  <a:srgbClr val="929292"/>
                </a:solidFill>
              </a:defRPr>
            </a:pPr>
            <a:r>
              <a:rPr dirty="0">
                <a:solidFill>
                  <a:schemeClr val="bg2"/>
                </a:solidFill>
              </a:rPr>
              <a:t>Image Source: </a:t>
            </a:r>
          </a:p>
          <a:p>
            <a:pPr algn="l">
              <a:defRPr sz="1000" b="0">
                <a:solidFill>
                  <a:srgbClr val="929292"/>
                </a:solidFill>
              </a:defRPr>
            </a:pPr>
            <a:r>
              <a:rPr dirty="0">
                <a:solidFill>
                  <a:schemeClr val="bg2"/>
                </a:solidFill>
              </a:rPr>
              <a:t>[1] http://amlaboratories.com/biopharma-solutions/molecular-genetics-genomics/   </a:t>
            </a:r>
          </a:p>
          <a:p>
            <a:pPr algn="l">
              <a:defRPr sz="1000" b="0">
                <a:solidFill>
                  <a:srgbClr val="929292"/>
                </a:solidFill>
              </a:defRPr>
            </a:pPr>
            <a:r>
              <a:rPr dirty="0">
                <a:solidFill>
                  <a:schemeClr val="bg2"/>
                </a:solidFill>
              </a:rPr>
              <a:t>[2] https://www.rowan.edu/som/gsbs/academic/histopathology.php </a:t>
            </a:r>
          </a:p>
        </p:txBody>
      </p:sp>
      <p:sp>
        <p:nvSpPr>
          <p:cNvPr id="11" name="Rectangle"/>
          <p:cNvSpPr/>
          <p:nvPr/>
        </p:nvSpPr>
        <p:spPr>
          <a:xfrm>
            <a:off x="0" y="9290815"/>
            <a:ext cx="12032643" cy="462785"/>
          </a:xfrm>
          <a:prstGeom prst="rect">
            <a:avLst/>
          </a:prstGeom>
          <a:solidFill>
            <a:srgbClr val="003D7C"/>
          </a:solidFill>
          <a:ln w="12700">
            <a:miter lim="400000"/>
          </a:ln>
        </p:spPr>
        <p:txBody>
          <a:bodyPr lIns="50800" tIns="50800" rIns="50800" bIns="50800" anchor="b">
            <a:normAutofit fontScale="32500" lnSpcReduction="20000"/>
          </a:bodyPr>
          <a:lstStyle/>
          <a:p>
            <a:pPr lvl="2" algn="l">
              <a:defRPr sz="8000" b="0">
                <a:solidFill>
                  <a:srgbClr val="FFFFFF"/>
                </a:solidFill>
                <a:latin typeface="+mn-lt"/>
                <a:ea typeface="+mn-ea"/>
                <a:cs typeface="+mn-cs"/>
                <a:sym typeface="Helvetica Neue Medium"/>
              </a:defRPr>
            </a:pPr>
            <a:endParaRPr/>
          </a:p>
        </p:txBody>
      </p:sp>
      <p:sp>
        <p:nvSpPr>
          <p:cNvPr id="2" name="Slide Number Placeholder 1"/>
          <p:cNvSpPr>
            <a:spLocks noGrp="1"/>
          </p:cNvSpPr>
          <p:nvPr>
            <p:ph type="sldNum" sz="quarter" idx="2"/>
          </p:nvPr>
        </p:nvSpPr>
        <p:spPr/>
        <p:txBody>
          <a:bodyPr/>
          <a:lstStyle/>
          <a:p>
            <a:fld id="{86CB4B4D-7CA3-9044-876B-883B54F8677D}" type="slidenum">
              <a:rPr lang="uk-UA" smtClean="0"/>
              <a:t>2</a:t>
            </a:fld>
            <a:endParaRPr lang="uk-UA"/>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0" grpId="1" bldLvl="5"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 name="Neural Network Concepts"/>
          <p:cNvSpPr txBox="1">
            <a:spLocks noGrp="1"/>
          </p:cNvSpPr>
          <p:nvPr>
            <p:ph type="ctrTitle"/>
          </p:nvPr>
        </p:nvSpPr>
        <p:spPr>
          <a:xfrm>
            <a:off x="0" y="810"/>
            <a:ext cx="13004801" cy="763554"/>
          </a:xfrm>
          <a:prstGeom prst="rect">
            <a:avLst/>
          </a:prstGeom>
          <a:solidFill>
            <a:srgbClr val="003D7C"/>
          </a:solidFill>
        </p:spPr>
        <p:txBody>
          <a:bodyPr/>
          <a:lstStyle/>
          <a:p>
            <a:pPr lvl="2" algn="l">
              <a:defRPr sz="4000">
                <a:solidFill>
                  <a:srgbClr val="FFFFFF"/>
                </a:solidFill>
              </a:defRPr>
            </a:pPr>
            <a:r>
              <a:rPr lang="en-US" dirty="0" smtClean="0"/>
              <a:t>Tumor vs. Non-Tumor</a:t>
            </a:r>
            <a:endParaRPr dirty="0"/>
          </a:p>
        </p:txBody>
      </p:sp>
      <p:sp>
        <p:nvSpPr>
          <p:cNvPr id="79" name="Sigmoid"/>
          <p:cNvSpPr txBox="1"/>
          <p:nvPr/>
        </p:nvSpPr>
        <p:spPr>
          <a:xfrm>
            <a:off x="4581018" y="1065929"/>
            <a:ext cx="3842764" cy="718145"/>
          </a:xfrm>
          <a:prstGeom prst="rect">
            <a:avLst/>
          </a:prstGeom>
          <a:ln w="12700">
            <a:miter lim="400000"/>
          </a:ln>
          <a:extLst>
            <a:ext uri="{C572A759-6A51-4108-AA02-DFA0A04FC94B}">
              <ma14:wrappingTextBoxFlag xmlns:ma14="http://schemas.microsoft.com/office/mac/drawingml/2011/main" val="1"/>
            </a:ext>
          </a:extLst>
        </p:spPr>
        <p:txBody>
          <a:bodyPr wrap="square" lIns="50800" tIns="50800" rIns="50800" bIns="50800" anchor="ctr">
            <a:spAutoFit/>
          </a:bodyPr>
          <a:lstStyle>
            <a:lvl1pPr>
              <a:defRPr sz="4000" b="0">
                <a:latin typeface="+mn-lt"/>
                <a:ea typeface="+mn-ea"/>
                <a:cs typeface="+mn-cs"/>
                <a:sym typeface="Helvetica Neue Medium"/>
              </a:defRPr>
            </a:lvl1pPr>
          </a:lstStyle>
          <a:p>
            <a:endParaRPr dirty="0">
              <a:solidFill>
                <a:schemeClr val="tx1"/>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845028" y="1619423"/>
            <a:ext cx="4285216" cy="4104786"/>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136480" y="1619423"/>
            <a:ext cx="4330324" cy="4104786"/>
          </a:xfrm>
          <a:prstGeom prst="rect">
            <a:avLst/>
          </a:prstGeom>
        </p:spPr>
      </p:pic>
      <p:grpSp>
        <p:nvGrpSpPr>
          <p:cNvPr id="5" name="Group 4"/>
          <p:cNvGrpSpPr/>
          <p:nvPr/>
        </p:nvGrpSpPr>
        <p:grpSpPr>
          <a:xfrm>
            <a:off x="3536039" y="1089049"/>
            <a:ext cx="6217201" cy="379591"/>
            <a:chOff x="3571634" y="1132361"/>
            <a:chExt cx="6217201" cy="379591"/>
          </a:xfrm>
        </p:grpSpPr>
        <p:sp>
          <p:nvSpPr>
            <p:cNvPr id="51" name="TextBox 50"/>
            <p:cNvSpPr txBox="1"/>
            <p:nvPr/>
          </p:nvSpPr>
          <p:spPr>
            <a:xfrm>
              <a:off x="8257628" y="1132361"/>
              <a:ext cx="1531207" cy="3795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lang="en-US" sz="1800" dirty="0" smtClean="0">
                  <a:solidFill>
                    <a:schemeClr val="tx2"/>
                  </a:solidFill>
                </a:rPr>
                <a:t>Non-Tumor</a:t>
              </a:r>
              <a:endParaRPr kumimoji="0" lang="en-US" sz="1800" b="0" i="0" u="none" strike="noStrike" cap="none" spc="0" normalizeH="0" baseline="0" dirty="0">
                <a:ln>
                  <a:noFill/>
                </a:ln>
                <a:solidFill>
                  <a:schemeClr val="tx2"/>
                </a:solidFill>
                <a:effectLst/>
                <a:uFillTx/>
                <a:sym typeface="Helvetica Neue"/>
              </a:endParaRPr>
            </a:p>
          </p:txBody>
        </p:sp>
        <p:sp>
          <p:nvSpPr>
            <p:cNvPr id="52" name="TextBox 51"/>
            <p:cNvSpPr txBox="1"/>
            <p:nvPr/>
          </p:nvSpPr>
          <p:spPr>
            <a:xfrm>
              <a:off x="3571634" y="1132361"/>
              <a:ext cx="1531207" cy="3795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lang="en-US" sz="1800" dirty="0" smtClean="0">
                  <a:solidFill>
                    <a:schemeClr val="tx2"/>
                  </a:solidFill>
                </a:rPr>
                <a:t>Tumor</a:t>
              </a:r>
              <a:endParaRPr kumimoji="0" lang="en-US" sz="1800" b="0" i="0" u="none" strike="noStrike" cap="none" spc="0" normalizeH="0" baseline="0" dirty="0">
                <a:ln>
                  <a:noFill/>
                </a:ln>
                <a:solidFill>
                  <a:schemeClr val="tx2"/>
                </a:solidFill>
                <a:effectLst/>
                <a:uFillTx/>
                <a:sym typeface="Helvetica Neue"/>
              </a:endParaRPr>
            </a:p>
          </p:txBody>
        </p:sp>
      </p:grpSp>
      <p:graphicFrame>
        <p:nvGraphicFramePr>
          <p:cNvPr id="4" name="Table 3"/>
          <p:cNvGraphicFramePr>
            <a:graphicFrameLocks noGrp="1"/>
          </p:cNvGraphicFramePr>
          <p:nvPr/>
        </p:nvGraphicFramePr>
        <p:xfrm>
          <a:off x="1523261" y="6062763"/>
          <a:ext cx="10242758" cy="2220121"/>
        </p:xfrm>
        <a:graphic>
          <a:graphicData uri="http://schemas.openxmlformats.org/drawingml/2006/table">
            <a:tbl>
              <a:tblPr firstRow="1" bandRow="1">
                <a:tableStyleId>{4C3C2611-4C71-4FC5-86AE-919BDF0F9419}</a:tableStyleId>
              </a:tblPr>
              <a:tblGrid>
                <a:gridCol w="2677674"/>
                <a:gridCol w="3141214"/>
                <a:gridCol w="2438400"/>
                <a:gridCol w="1985470"/>
              </a:tblGrid>
              <a:tr h="431961">
                <a:tc>
                  <a:txBody>
                    <a:bodyPr/>
                    <a:lstStyle/>
                    <a:p>
                      <a:r>
                        <a:rPr lang="en-US" sz="2000" dirty="0" smtClean="0"/>
                        <a:t>NN Architecture</a:t>
                      </a:r>
                      <a:endParaRPr lang="en-US" sz="2000" dirty="0"/>
                    </a:p>
                  </a:txBody>
                  <a:tcPr/>
                </a:tc>
                <a:tc>
                  <a:txBody>
                    <a:bodyPr/>
                    <a:lstStyle/>
                    <a:p>
                      <a:r>
                        <a:rPr lang="en-US" sz="2000" dirty="0" smtClean="0"/>
                        <a:t>#. Trainable</a:t>
                      </a:r>
                      <a:r>
                        <a:rPr lang="en-US" sz="2000" baseline="0" dirty="0" smtClean="0"/>
                        <a:t> Parameters</a:t>
                      </a:r>
                      <a:endParaRPr lang="en-US" sz="2000" dirty="0"/>
                    </a:p>
                  </a:txBody>
                  <a:tcPr/>
                </a:tc>
                <a:tc>
                  <a:txBody>
                    <a:bodyPr/>
                    <a:lstStyle/>
                    <a:p>
                      <a:r>
                        <a:rPr lang="en-US" sz="2000" dirty="0" smtClean="0"/>
                        <a:t>Accuracy</a:t>
                      </a:r>
                      <a:endParaRPr lang="en-US" sz="2000" dirty="0"/>
                    </a:p>
                  </a:txBody>
                  <a:tcPr/>
                </a:tc>
                <a:tc>
                  <a:txBody>
                    <a:bodyPr/>
                    <a:lstStyle/>
                    <a:p>
                      <a:r>
                        <a:rPr lang="en-US" sz="2000" dirty="0" smtClean="0"/>
                        <a:t>AUC</a:t>
                      </a:r>
                      <a:endParaRPr lang="en-US" sz="2000" dirty="0"/>
                    </a:p>
                  </a:txBody>
                  <a:tcPr/>
                </a:tc>
              </a:tr>
              <a:tr h="588074">
                <a:tc>
                  <a:txBody>
                    <a:bodyPr/>
                    <a:lstStyle/>
                    <a:p>
                      <a:r>
                        <a:rPr lang="en-US" sz="2400" dirty="0" smtClean="0"/>
                        <a:t>Simple CNN</a:t>
                      </a:r>
                      <a:endParaRPr lang="en-US" sz="2400" dirty="0"/>
                    </a:p>
                  </a:txBody>
                  <a:tcPr/>
                </a:tc>
                <a:tc>
                  <a:txBody>
                    <a:bodyPr/>
                    <a:lstStyle/>
                    <a:p>
                      <a:r>
                        <a:rPr lang="en-US" sz="2400" dirty="0" smtClean="0"/>
                        <a:t>178,842</a:t>
                      </a:r>
                      <a:endParaRPr lang="en-US" sz="2400" dirty="0"/>
                    </a:p>
                  </a:txBody>
                  <a:tcPr/>
                </a:tc>
                <a:tc>
                  <a:txBody>
                    <a:bodyPr/>
                    <a:lstStyle/>
                    <a:p>
                      <a:r>
                        <a:rPr lang="en-US" sz="2400" dirty="0" smtClean="0"/>
                        <a:t>64.5%</a:t>
                      </a:r>
                      <a:endParaRPr lang="en-US" sz="2400" dirty="0"/>
                    </a:p>
                  </a:txBody>
                  <a:tcPr/>
                </a:tc>
                <a:tc>
                  <a:txBody>
                    <a:bodyPr/>
                    <a:lstStyle/>
                    <a:p>
                      <a:r>
                        <a:rPr lang="en-US" sz="2400" dirty="0" smtClean="0"/>
                        <a:t>0.68</a:t>
                      </a:r>
                      <a:endParaRPr lang="en-US" sz="2400" dirty="0"/>
                    </a:p>
                  </a:txBody>
                  <a:tcPr/>
                </a:tc>
              </a:tr>
              <a:tr h="588074">
                <a:tc>
                  <a:txBody>
                    <a:bodyPr/>
                    <a:lstStyle/>
                    <a:p>
                      <a:r>
                        <a:rPr lang="en-US" sz="2400" dirty="0" smtClean="0"/>
                        <a:t>VGG16</a:t>
                      </a:r>
                      <a:endParaRPr lang="en-US" sz="2400" dirty="0"/>
                    </a:p>
                  </a:txBody>
                  <a:tcPr/>
                </a:tc>
                <a:tc>
                  <a:txBody>
                    <a:bodyPr/>
                    <a:lstStyle/>
                    <a:p>
                      <a:r>
                        <a:rPr lang="en-US" sz="2400" dirty="0" smtClean="0"/>
                        <a:t>526,338</a:t>
                      </a:r>
                      <a:endParaRPr lang="en-US" sz="2400" dirty="0"/>
                    </a:p>
                  </a:txBody>
                  <a:tcPr/>
                </a:tc>
                <a:tc>
                  <a:txBody>
                    <a:bodyPr/>
                    <a:lstStyle/>
                    <a:p>
                      <a:r>
                        <a:rPr lang="en-US" sz="2400" dirty="0" smtClean="0"/>
                        <a:t>61.7%</a:t>
                      </a:r>
                      <a:endParaRPr lang="en-US" sz="2400" dirty="0"/>
                    </a:p>
                  </a:txBody>
                  <a:tcPr/>
                </a:tc>
                <a:tc>
                  <a:txBody>
                    <a:bodyPr/>
                    <a:lstStyle/>
                    <a:p>
                      <a:r>
                        <a:rPr lang="en-US" sz="2400" dirty="0" smtClean="0"/>
                        <a:t>0.66</a:t>
                      </a:r>
                      <a:endParaRPr lang="en-US" sz="2400" dirty="0"/>
                    </a:p>
                  </a:txBody>
                  <a:tcPr/>
                </a:tc>
              </a:tr>
              <a:tr h="612012">
                <a:tc>
                  <a:txBody>
                    <a:bodyPr/>
                    <a:lstStyle/>
                    <a:p>
                      <a:r>
                        <a:rPr lang="en-US" sz="2400" dirty="0" smtClean="0"/>
                        <a:t>ResNet50</a:t>
                      </a:r>
                      <a:endParaRPr lang="en-US" sz="2400" dirty="0"/>
                    </a:p>
                  </a:txBody>
                  <a:tcPr/>
                </a:tc>
                <a:tc>
                  <a:txBody>
                    <a:bodyPr/>
                    <a:lstStyle/>
                    <a:p>
                      <a:r>
                        <a:rPr lang="en-US" sz="2400" dirty="0" smtClean="0"/>
                        <a:t>36,127,746</a:t>
                      </a:r>
                      <a:endParaRPr lang="en-US" sz="2400" dirty="0"/>
                    </a:p>
                  </a:txBody>
                  <a:tcPr/>
                </a:tc>
                <a:tc>
                  <a:txBody>
                    <a:bodyPr/>
                    <a:lstStyle/>
                    <a:p>
                      <a:r>
                        <a:rPr lang="en-US" sz="2400" dirty="0" smtClean="0"/>
                        <a:t>72.4%</a:t>
                      </a:r>
                      <a:endParaRPr lang="en-US" sz="2400" dirty="0"/>
                    </a:p>
                  </a:txBody>
                  <a:tcPr/>
                </a:tc>
                <a:tc>
                  <a:txBody>
                    <a:bodyPr/>
                    <a:lstStyle/>
                    <a:p>
                      <a:r>
                        <a:rPr lang="en-US" sz="2400" dirty="0" smtClean="0"/>
                        <a:t>0.87</a:t>
                      </a:r>
                      <a:endParaRPr lang="en-US" sz="2400" dirty="0"/>
                    </a:p>
                  </a:txBody>
                  <a:tcPr/>
                </a:tc>
              </a:tr>
            </a:tbl>
          </a:graphicData>
        </a:graphic>
      </p:graphicFrame>
      <p:sp>
        <p:nvSpPr>
          <p:cNvPr id="6" name="Rectangle 5"/>
          <p:cNvSpPr/>
          <p:nvPr/>
        </p:nvSpPr>
        <p:spPr>
          <a:xfrm>
            <a:off x="149225" y="912789"/>
            <a:ext cx="12706350" cy="8229600"/>
          </a:xfrm>
          <a:prstGeom prst="rect">
            <a:avLst/>
          </a:prstGeom>
          <a:solidFill>
            <a:schemeClr val="dk1">
              <a:alpha val="89000"/>
            </a:schemeClr>
          </a:solidFill>
          <a:ln/>
        </p:spPr>
        <p:style>
          <a:lnRef idx="2">
            <a:schemeClr val="dk1">
              <a:shade val="50000"/>
            </a:schemeClr>
          </a:lnRef>
          <a:fillRef idx="1">
            <a:schemeClr val="dk1"/>
          </a:fillRef>
          <a:effectRef idx="0">
            <a:schemeClr val="dk1"/>
          </a:effectRef>
          <a:fontRef idx="minor">
            <a:schemeClr val="lt1"/>
          </a:fontRef>
        </p:style>
        <p:txBody>
          <a:bodyPr rot="0" spcFirstLastPara="1" vertOverflow="overflow" horzOverflow="overflow" vert="horz" wrap="square" lIns="50800" tIns="50800" rIns="50800" bIns="50800" numCol="1" spcCol="38100" rtlCol="0" anchor="ctr">
            <a:no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dirty="0">
              <a:ln>
                <a:noFill/>
              </a:ln>
              <a:solidFill>
                <a:srgbClr val="FFFFFF"/>
              </a:solidFill>
              <a:effectLst/>
              <a:uFillTx/>
              <a:latin typeface="+mn-lt"/>
              <a:ea typeface="+mn-ea"/>
              <a:cs typeface="+mn-cs"/>
              <a:sym typeface="Helvetica Neue Medium"/>
            </a:endParaRPr>
          </a:p>
        </p:txBody>
      </p:sp>
      <p:grpSp>
        <p:nvGrpSpPr>
          <p:cNvPr id="8" name="Group 7"/>
          <p:cNvGrpSpPr/>
          <p:nvPr/>
        </p:nvGrpSpPr>
        <p:grpSpPr>
          <a:xfrm>
            <a:off x="293829" y="1381623"/>
            <a:ext cx="3731090" cy="6901261"/>
            <a:chOff x="287856" y="1065929"/>
            <a:chExt cx="3731090" cy="6901261"/>
          </a:xfrm>
        </p:grpSpPr>
        <p:pic>
          <p:nvPicPr>
            <p:cNvPr id="60" name="Picture 59"/>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92563" y="1065929"/>
              <a:ext cx="3726383" cy="6901261"/>
            </a:xfrm>
            <a:prstGeom prst="rect">
              <a:avLst/>
            </a:prstGeom>
          </p:spPr>
        </p:pic>
        <p:sp>
          <p:nvSpPr>
            <p:cNvPr id="61" name="Sigmoid"/>
            <p:cNvSpPr txBox="1"/>
            <p:nvPr/>
          </p:nvSpPr>
          <p:spPr>
            <a:xfrm>
              <a:off x="287856" y="1212086"/>
              <a:ext cx="1196857" cy="471924"/>
            </a:xfrm>
            <a:prstGeom prst="rect">
              <a:avLst/>
            </a:prstGeom>
            <a:ln w="12700">
              <a:miter lim="400000"/>
            </a:ln>
            <a:extLst>
              <a:ext uri="{C572A759-6A51-4108-AA02-DFA0A04FC94B}">
                <ma14:wrappingTextBoxFlag xmlns:ma14="http://schemas.microsoft.com/office/mac/drawingml/2011/main" val="1"/>
              </a:ext>
            </a:extLst>
          </p:spPr>
          <p:txBody>
            <a:bodyPr wrap="square" lIns="50800" tIns="50800" rIns="50800" bIns="50800" anchor="ctr">
              <a:spAutoFit/>
            </a:bodyPr>
            <a:lstStyle>
              <a:lvl1pPr>
                <a:defRPr sz="4000" b="0">
                  <a:latin typeface="+mn-lt"/>
                  <a:ea typeface="+mn-ea"/>
                  <a:cs typeface="+mn-cs"/>
                  <a:sym typeface="Helvetica Neue Medium"/>
                </a:defRPr>
              </a:lvl1pPr>
            </a:lstStyle>
            <a:p>
              <a:r>
                <a:rPr lang="en-US" sz="2400" dirty="0" smtClean="0">
                  <a:solidFill>
                    <a:schemeClr val="tx1"/>
                  </a:solidFill>
                </a:rPr>
                <a:t>VGG16</a:t>
              </a:r>
            </a:p>
          </p:txBody>
        </p:sp>
      </p:grpSp>
      <p:pic>
        <p:nvPicPr>
          <p:cNvPr id="10" name="Picture 9"/>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171577" y="1399582"/>
            <a:ext cx="8543319" cy="2853303"/>
          </a:xfrm>
          <a:prstGeom prst="rect">
            <a:avLst/>
          </a:prstGeom>
        </p:spPr>
      </p:pic>
      <p:sp>
        <p:nvSpPr>
          <p:cNvPr id="20" name="Sigmoid"/>
          <p:cNvSpPr txBox="1"/>
          <p:nvPr/>
        </p:nvSpPr>
        <p:spPr>
          <a:xfrm>
            <a:off x="8688739" y="4401310"/>
            <a:ext cx="4026157" cy="3881574"/>
          </a:xfrm>
          <a:prstGeom prst="rect">
            <a:avLst/>
          </a:prstGeom>
          <a:solidFill>
            <a:schemeClr val="tx1"/>
          </a:solidFill>
          <a:ln w="57150">
            <a:solidFill>
              <a:schemeClr val="bg1"/>
            </a:solidFill>
            <a:miter lim="400000"/>
          </a:ln>
          <a:extLst>
            <a:ext uri="{C572A759-6A51-4108-AA02-DFA0A04FC94B}">
              <ma14:wrappingTextBoxFlag xmlns:ma14="http://schemas.microsoft.com/office/mac/drawingml/2011/main" val="1"/>
            </a:ext>
          </a:extLst>
        </p:spPr>
        <p:txBody>
          <a:bodyPr wrap="square" lIns="50800" tIns="50800" rIns="50800" bIns="50800" anchor="ctr">
            <a:noAutofit/>
          </a:bodyPr>
          <a:lstStyle>
            <a:lvl1pPr>
              <a:defRPr sz="4000" b="0">
                <a:latin typeface="+mn-lt"/>
                <a:ea typeface="+mn-ea"/>
                <a:cs typeface="+mn-cs"/>
                <a:sym typeface="Helvetica Neue Medium"/>
              </a:defRPr>
            </a:lvl1pPr>
          </a:lstStyle>
          <a:p>
            <a:r>
              <a:rPr lang="en-US" sz="3000" dirty="0" smtClean="0">
                <a:solidFill>
                  <a:schemeClr val="bg1"/>
                </a:solidFill>
              </a:rPr>
              <a:t>Pre-Training</a:t>
            </a:r>
          </a:p>
          <a:p>
            <a:endParaRPr lang="en-US" sz="3000" dirty="0">
              <a:solidFill>
                <a:schemeClr val="bg1"/>
              </a:solidFill>
            </a:endParaRPr>
          </a:p>
          <a:p>
            <a:r>
              <a:rPr lang="en-US" sz="3000" dirty="0" smtClean="0">
                <a:solidFill>
                  <a:schemeClr val="bg1"/>
                </a:solidFill>
              </a:rPr>
              <a:t>Transfer Learning</a:t>
            </a:r>
          </a:p>
          <a:p>
            <a:endParaRPr lang="en-US" sz="3000" dirty="0">
              <a:solidFill>
                <a:schemeClr val="bg1"/>
              </a:solidFill>
            </a:endParaRPr>
          </a:p>
          <a:p>
            <a:r>
              <a:rPr lang="en-US" sz="3000" dirty="0" smtClean="0">
                <a:solidFill>
                  <a:schemeClr val="bg1"/>
                </a:solidFill>
              </a:rPr>
              <a:t>Residual Learning</a:t>
            </a:r>
            <a:endParaRPr sz="3000" dirty="0">
              <a:solidFill>
                <a:schemeClr val="bg1"/>
              </a:solidFill>
            </a:endParaRPr>
          </a:p>
        </p:txBody>
      </p:sp>
      <p:sp>
        <p:nvSpPr>
          <p:cNvPr id="22" name="Image Source:…"/>
          <p:cNvSpPr txBox="1"/>
          <p:nvPr/>
        </p:nvSpPr>
        <p:spPr>
          <a:xfrm>
            <a:off x="762798" y="8583890"/>
            <a:ext cx="7077688" cy="59372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85000" lnSpcReduction="20000"/>
          </a:bodyPr>
          <a:lstStyle/>
          <a:p>
            <a:pPr algn="l">
              <a:defRPr sz="1000" b="0">
                <a:solidFill>
                  <a:srgbClr val="929292"/>
                </a:solidFill>
              </a:defRPr>
            </a:pPr>
            <a:r>
              <a:rPr sz="1000" dirty="0">
                <a:solidFill>
                  <a:schemeClr val="tx2"/>
                </a:solidFill>
              </a:rPr>
              <a:t>Image Source: </a:t>
            </a:r>
          </a:p>
          <a:p>
            <a:pPr algn="l"/>
            <a:r>
              <a:rPr sz="1000" b="0" dirty="0" smtClean="0">
                <a:solidFill>
                  <a:schemeClr val="tx2"/>
                </a:solidFill>
              </a:rPr>
              <a:t>[1]</a:t>
            </a:r>
            <a:r>
              <a:rPr lang="en-US" sz="1000" b="0" dirty="0">
                <a:solidFill>
                  <a:schemeClr val="tx2"/>
                </a:solidFill>
              </a:rPr>
              <a:t> Root-to-leaf branches of ImageNet. Adapted from "ImageNet: A large-scale hierarchical image database" by Deng et al., 2009</a:t>
            </a:r>
            <a:endParaRPr lang="en-US" sz="1000" b="0" dirty="0" smtClean="0">
              <a:solidFill>
                <a:schemeClr val="tx2"/>
              </a:solidFill>
            </a:endParaRPr>
          </a:p>
          <a:p>
            <a:pPr algn="l"/>
            <a:r>
              <a:rPr lang="en-US" sz="1000" b="0" dirty="0" smtClean="0">
                <a:solidFill>
                  <a:schemeClr val="tx2"/>
                </a:solidFill>
              </a:rPr>
              <a:t>[2]</a:t>
            </a:r>
            <a:r>
              <a:rPr lang="en-US" sz="900" dirty="0"/>
              <a:t> </a:t>
            </a:r>
            <a:r>
              <a:rPr lang="en-US" sz="900" b="0" dirty="0">
                <a:solidFill>
                  <a:schemeClr val="tx2"/>
                </a:solidFill>
              </a:rPr>
              <a:t>VGG16 Architecture. Adapted from "Building powerful image classification models using very little data" by </a:t>
            </a:r>
            <a:r>
              <a:rPr lang="en-US" sz="900" b="0" dirty="0" err="1">
                <a:solidFill>
                  <a:schemeClr val="tx2"/>
                </a:solidFill>
              </a:rPr>
              <a:t>Chollet</a:t>
            </a:r>
            <a:r>
              <a:rPr lang="en-US" sz="900" b="0" dirty="0">
                <a:solidFill>
                  <a:schemeClr val="tx2"/>
                </a:solidFill>
              </a:rPr>
              <a:t>, 2016b. </a:t>
            </a:r>
            <a:endParaRPr lang="en-US" sz="1000" b="0" dirty="0" smtClean="0">
              <a:solidFill>
                <a:schemeClr val="tx2"/>
              </a:solidFill>
            </a:endParaRPr>
          </a:p>
          <a:p>
            <a:pPr algn="l"/>
            <a:r>
              <a:rPr lang="en-US" sz="1000" b="0" dirty="0" smtClean="0">
                <a:solidFill>
                  <a:schemeClr val="tx2"/>
                </a:solidFill>
              </a:rPr>
              <a:t>[3] </a:t>
            </a:r>
            <a:r>
              <a:rPr lang="en-US" sz="1000" b="0" dirty="0">
                <a:solidFill>
                  <a:schemeClr val="tx2"/>
                </a:solidFill>
              </a:rPr>
              <a:t>Residual block. Adapted from "Deep Residual Learning for Image </a:t>
            </a:r>
            <a:r>
              <a:rPr lang="en-US" sz="1000" b="0" dirty="0" err="1">
                <a:solidFill>
                  <a:schemeClr val="tx2"/>
                </a:solidFill>
              </a:rPr>
              <a:t>Recogni</a:t>
            </a:r>
            <a:r>
              <a:rPr lang="en-US" sz="1000" b="0" dirty="0">
                <a:solidFill>
                  <a:schemeClr val="tx2"/>
                </a:solidFill>
              </a:rPr>
              <a:t>- </a:t>
            </a:r>
            <a:r>
              <a:rPr lang="en-US" sz="1000" b="0" dirty="0" err="1">
                <a:solidFill>
                  <a:schemeClr val="tx2"/>
                </a:solidFill>
              </a:rPr>
              <a:t>tion</a:t>
            </a:r>
            <a:r>
              <a:rPr lang="en-US" sz="1000" b="0" dirty="0">
                <a:solidFill>
                  <a:schemeClr val="tx2"/>
                </a:solidFill>
              </a:rPr>
              <a:t>" by He et al., 2015a. </a:t>
            </a:r>
          </a:p>
          <a:p>
            <a:pPr algn="l"/>
            <a:endParaRPr lang="en-US" sz="1000" b="0" dirty="0">
              <a:solidFill>
                <a:schemeClr val="tx2"/>
              </a:solidFill>
            </a:endParaRPr>
          </a:p>
        </p:txBody>
      </p:sp>
      <p:sp>
        <p:nvSpPr>
          <p:cNvPr id="27" name="Rectangle 26"/>
          <p:cNvSpPr/>
          <p:nvPr/>
        </p:nvSpPr>
        <p:spPr>
          <a:xfrm>
            <a:off x="9089910" y="6062763"/>
            <a:ext cx="3186396" cy="649322"/>
          </a:xfrm>
          <a:prstGeom prst="rect">
            <a:avLst/>
          </a:prstGeom>
          <a:solidFill>
            <a:schemeClr val="dk1"/>
          </a:solidFill>
          <a:ln/>
        </p:spPr>
        <p:style>
          <a:lnRef idx="2">
            <a:schemeClr val="dk1">
              <a:shade val="50000"/>
            </a:schemeClr>
          </a:lnRef>
          <a:fillRef idx="1">
            <a:schemeClr val="dk1"/>
          </a:fillRef>
          <a:effectRef idx="0">
            <a:schemeClr val="dk1"/>
          </a:effectRef>
          <a:fontRef idx="minor">
            <a:schemeClr val="lt1"/>
          </a:fontRef>
        </p:style>
        <p:txBody>
          <a:bodyPr rot="0" spcFirstLastPara="1" vertOverflow="overflow" horzOverflow="overflow" vert="horz" wrap="square" lIns="50800" tIns="50800" rIns="50800" bIns="50800" numCol="1" spcCol="38100" rtlCol="0" anchor="ctr">
            <a:no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dirty="0">
              <a:ln>
                <a:noFill/>
              </a:ln>
              <a:solidFill>
                <a:srgbClr val="FFFFFF"/>
              </a:solidFill>
              <a:effectLst/>
              <a:uFillTx/>
              <a:latin typeface="+mn-lt"/>
              <a:ea typeface="+mn-ea"/>
              <a:cs typeface="+mn-cs"/>
              <a:sym typeface="Helvetica Neue Medium"/>
            </a:endParaRPr>
          </a:p>
        </p:txBody>
      </p:sp>
      <p:sp>
        <p:nvSpPr>
          <p:cNvPr id="28" name="Rectangle 27"/>
          <p:cNvSpPr/>
          <p:nvPr/>
        </p:nvSpPr>
        <p:spPr>
          <a:xfrm>
            <a:off x="9108619" y="7084495"/>
            <a:ext cx="3186396" cy="649322"/>
          </a:xfrm>
          <a:prstGeom prst="rect">
            <a:avLst/>
          </a:prstGeom>
          <a:solidFill>
            <a:schemeClr val="dk1"/>
          </a:solidFill>
          <a:ln/>
        </p:spPr>
        <p:style>
          <a:lnRef idx="2">
            <a:schemeClr val="dk1">
              <a:shade val="50000"/>
            </a:schemeClr>
          </a:lnRef>
          <a:fillRef idx="1">
            <a:schemeClr val="dk1"/>
          </a:fillRef>
          <a:effectRef idx="0">
            <a:schemeClr val="dk1"/>
          </a:effectRef>
          <a:fontRef idx="minor">
            <a:schemeClr val="lt1"/>
          </a:fontRef>
        </p:style>
        <p:txBody>
          <a:bodyPr rot="0" spcFirstLastPara="1" vertOverflow="overflow" horzOverflow="overflow" vert="horz" wrap="square" lIns="50800" tIns="50800" rIns="50800" bIns="50800" numCol="1" spcCol="38100" rtlCol="0" anchor="ctr">
            <a:no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dirty="0">
              <a:ln>
                <a:noFill/>
              </a:ln>
              <a:solidFill>
                <a:srgbClr val="FFFFFF"/>
              </a:solidFill>
              <a:effectLst/>
              <a:uFillTx/>
              <a:latin typeface="+mn-lt"/>
              <a:ea typeface="+mn-ea"/>
              <a:cs typeface="+mn-cs"/>
              <a:sym typeface="Helvetica Neue Medium"/>
            </a:endParaRPr>
          </a:p>
        </p:txBody>
      </p:sp>
      <p:sp>
        <p:nvSpPr>
          <p:cNvPr id="29" name="Rectangle 28"/>
          <p:cNvSpPr/>
          <p:nvPr/>
        </p:nvSpPr>
        <p:spPr>
          <a:xfrm>
            <a:off x="1461221" y="1572615"/>
            <a:ext cx="1117370" cy="5413133"/>
          </a:xfrm>
          <a:prstGeom prst="rect">
            <a:avLst/>
          </a:prstGeom>
          <a:noFill/>
          <a:ln w="57150">
            <a:solidFill>
              <a:srgbClr val="FF0000"/>
            </a:solidFill>
          </a:ln>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50800" tIns="50800" rIns="50800" bIns="50800" numCol="1" spcCol="38100" rtlCol="0" anchor="ctr">
            <a:no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dirty="0">
              <a:ln>
                <a:noFill/>
              </a:ln>
              <a:solidFill>
                <a:srgbClr val="FFFFFF"/>
              </a:solidFill>
              <a:effectLst/>
              <a:uFillTx/>
              <a:latin typeface="+mn-lt"/>
              <a:ea typeface="+mn-ea"/>
              <a:cs typeface="+mn-cs"/>
              <a:sym typeface="Helvetica Neue Medium"/>
            </a:endParaRPr>
          </a:p>
        </p:txBody>
      </p:sp>
      <p:sp>
        <p:nvSpPr>
          <p:cNvPr id="31" name="Rectangle 30"/>
          <p:cNvSpPr/>
          <p:nvPr/>
        </p:nvSpPr>
        <p:spPr>
          <a:xfrm>
            <a:off x="4132553" y="1399582"/>
            <a:ext cx="8582343" cy="2896028"/>
          </a:xfrm>
          <a:prstGeom prst="rect">
            <a:avLst/>
          </a:prstGeom>
          <a:solidFill>
            <a:schemeClr val="dk1">
              <a:alpha val="74000"/>
            </a:schemeClr>
          </a:solidFill>
          <a:ln/>
        </p:spPr>
        <p:style>
          <a:lnRef idx="2">
            <a:schemeClr val="dk1">
              <a:shade val="50000"/>
            </a:schemeClr>
          </a:lnRef>
          <a:fillRef idx="1">
            <a:schemeClr val="dk1"/>
          </a:fillRef>
          <a:effectRef idx="0">
            <a:schemeClr val="dk1"/>
          </a:effectRef>
          <a:fontRef idx="minor">
            <a:schemeClr val="lt1"/>
          </a:fontRef>
        </p:style>
        <p:txBody>
          <a:bodyPr rot="0" spcFirstLastPara="1" vertOverflow="overflow" horzOverflow="overflow" vert="horz" wrap="square" lIns="50800" tIns="50800" rIns="50800" bIns="50800" numCol="1" spcCol="38100" rtlCol="0" anchor="ctr">
            <a:no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dirty="0">
              <a:ln>
                <a:noFill/>
              </a:ln>
              <a:solidFill>
                <a:srgbClr val="FFFFFF"/>
              </a:solidFill>
              <a:effectLst/>
              <a:uFillTx/>
              <a:latin typeface="+mn-lt"/>
              <a:ea typeface="+mn-ea"/>
              <a:cs typeface="+mn-cs"/>
              <a:sym typeface="Helvetica Neue Medium"/>
            </a:endParaRPr>
          </a:p>
        </p:txBody>
      </p:sp>
      <p:sp>
        <p:nvSpPr>
          <p:cNvPr id="32" name="Rectangle 31"/>
          <p:cNvSpPr/>
          <p:nvPr/>
        </p:nvSpPr>
        <p:spPr>
          <a:xfrm>
            <a:off x="228879" y="1381623"/>
            <a:ext cx="3827595" cy="6910731"/>
          </a:xfrm>
          <a:prstGeom prst="rect">
            <a:avLst/>
          </a:prstGeom>
          <a:solidFill>
            <a:schemeClr val="dk1">
              <a:alpha val="74000"/>
            </a:schemeClr>
          </a:solidFill>
          <a:ln/>
        </p:spPr>
        <p:style>
          <a:lnRef idx="2">
            <a:schemeClr val="dk1">
              <a:shade val="50000"/>
            </a:schemeClr>
          </a:lnRef>
          <a:fillRef idx="1">
            <a:schemeClr val="dk1"/>
          </a:fillRef>
          <a:effectRef idx="0">
            <a:schemeClr val="dk1"/>
          </a:effectRef>
          <a:fontRef idx="minor">
            <a:schemeClr val="lt1"/>
          </a:fontRef>
        </p:style>
        <p:txBody>
          <a:bodyPr rot="0" spcFirstLastPara="1" vertOverflow="overflow" horzOverflow="overflow" vert="horz" wrap="square" lIns="50800" tIns="50800" rIns="50800" bIns="50800" numCol="1" spcCol="38100" rtlCol="0" anchor="ctr">
            <a:no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dirty="0">
              <a:ln>
                <a:noFill/>
              </a:ln>
              <a:solidFill>
                <a:srgbClr val="FFFFFF"/>
              </a:solidFill>
              <a:effectLst/>
              <a:uFillTx/>
              <a:latin typeface="+mn-lt"/>
              <a:ea typeface="+mn-ea"/>
              <a:cs typeface="+mn-cs"/>
              <a:sym typeface="Helvetica Neue Medium"/>
            </a:endParaRPr>
          </a:p>
        </p:txBody>
      </p:sp>
      <p:sp>
        <p:nvSpPr>
          <p:cNvPr id="30" name="Rectangle"/>
          <p:cNvSpPr/>
          <p:nvPr/>
        </p:nvSpPr>
        <p:spPr>
          <a:xfrm>
            <a:off x="0" y="9290815"/>
            <a:ext cx="12032643" cy="462785"/>
          </a:xfrm>
          <a:prstGeom prst="rect">
            <a:avLst/>
          </a:prstGeom>
          <a:solidFill>
            <a:srgbClr val="003D7C"/>
          </a:solidFill>
          <a:ln w="12700">
            <a:miter lim="400000"/>
          </a:ln>
        </p:spPr>
        <p:txBody>
          <a:bodyPr lIns="50800" tIns="50800" rIns="50800" bIns="50800" anchor="b">
            <a:normAutofit fontScale="32500" lnSpcReduction="20000"/>
          </a:bodyPr>
          <a:lstStyle/>
          <a:p>
            <a:pPr lvl="2" algn="l">
              <a:defRPr sz="8000" b="0">
                <a:solidFill>
                  <a:srgbClr val="FFFFFF"/>
                </a:solidFill>
                <a:latin typeface="+mn-lt"/>
                <a:ea typeface="+mn-ea"/>
                <a:cs typeface="+mn-cs"/>
                <a:sym typeface="Helvetica Neue Medium"/>
              </a:defRPr>
            </a:pPr>
            <a:endParaRPr/>
          </a:p>
        </p:txBody>
      </p:sp>
      <p:sp>
        <p:nvSpPr>
          <p:cNvPr id="12" name="Slide Number Placeholder 11"/>
          <p:cNvSpPr>
            <a:spLocks noGrp="1"/>
          </p:cNvSpPr>
          <p:nvPr>
            <p:ph type="sldNum" sz="quarter" idx="2"/>
          </p:nvPr>
        </p:nvSpPr>
        <p:spPr/>
        <p:txBody>
          <a:bodyPr/>
          <a:lstStyle/>
          <a:p>
            <a:fld id="{86CB4B4D-7CA3-9044-876B-883B54F8677D}" type="slidenum">
              <a:rPr lang="uk-UA" smtClean="0"/>
              <a:t>29</a:t>
            </a:fld>
            <a:endParaRPr lang="uk-UA"/>
          </a:p>
        </p:txBody>
      </p:sp>
      <p:grpSp>
        <p:nvGrpSpPr>
          <p:cNvPr id="15" name="Group 14"/>
          <p:cNvGrpSpPr/>
          <p:nvPr/>
        </p:nvGrpSpPr>
        <p:grpSpPr>
          <a:xfrm>
            <a:off x="4171577" y="4366088"/>
            <a:ext cx="4376483" cy="3926266"/>
            <a:chOff x="4171577" y="4366088"/>
            <a:chExt cx="4376483" cy="3926266"/>
          </a:xfrm>
        </p:grpSpPr>
        <p:grpSp>
          <p:nvGrpSpPr>
            <p:cNvPr id="13" name="Group 12"/>
            <p:cNvGrpSpPr/>
            <p:nvPr/>
          </p:nvGrpSpPr>
          <p:grpSpPr>
            <a:xfrm>
              <a:off x="4171577" y="4366088"/>
              <a:ext cx="4376483" cy="3926266"/>
              <a:chOff x="4171577" y="4366088"/>
              <a:chExt cx="4376483" cy="3926266"/>
            </a:xfrm>
          </p:grpSpPr>
          <p:grpSp>
            <p:nvGrpSpPr>
              <p:cNvPr id="11" name="Group 10"/>
              <p:cNvGrpSpPr/>
              <p:nvPr/>
            </p:nvGrpSpPr>
            <p:grpSpPr>
              <a:xfrm>
                <a:off x="4171577" y="4366088"/>
                <a:ext cx="4376483" cy="3926266"/>
                <a:chOff x="4171577" y="4366088"/>
                <a:chExt cx="4376483" cy="3926266"/>
              </a:xfrm>
            </p:grpSpPr>
            <p:sp>
              <p:nvSpPr>
                <p:cNvPr id="9" name="Rectangle 8"/>
                <p:cNvSpPr/>
                <p:nvPr/>
              </p:nvSpPr>
              <p:spPr>
                <a:xfrm>
                  <a:off x="4171577" y="4366088"/>
                  <a:ext cx="4376483" cy="3926266"/>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pic>
              <p:nvPicPr>
                <p:cNvPr id="7" name="Picture 6"/>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4221691" y="4586538"/>
                  <a:ext cx="4314526" cy="2864118"/>
                </a:xfrm>
                <a:prstGeom prst="rect">
                  <a:avLst/>
                </a:prstGeom>
              </p:spPr>
            </p:pic>
          </p:grpSp>
          <p:sp>
            <p:nvSpPr>
              <p:cNvPr id="24" name="Sigmoid"/>
              <p:cNvSpPr txBox="1"/>
              <p:nvPr/>
            </p:nvSpPr>
            <p:spPr>
              <a:xfrm>
                <a:off x="5204473" y="7652335"/>
                <a:ext cx="2275951" cy="471924"/>
              </a:xfrm>
              <a:prstGeom prst="rect">
                <a:avLst/>
              </a:prstGeom>
              <a:ln w="12700">
                <a:miter lim="400000"/>
              </a:ln>
              <a:extLst>
                <a:ext uri="{C572A759-6A51-4108-AA02-DFA0A04FC94B}">
                  <ma14:wrappingTextBoxFlag xmlns:ma14="http://schemas.microsoft.com/office/mac/drawingml/2011/main" val="1"/>
                </a:ext>
              </a:extLst>
            </p:spPr>
            <p:txBody>
              <a:bodyPr wrap="square" lIns="50800" tIns="50800" rIns="50800" bIns="50800" anchor="ctr">
                <a:spAutoFit/>
              </a:bodyPr>
              <a:lstStyle>
                <a:lvl1pPr>
                  <a:defRPr sz="4000" b="0">
                    <a:latin typeface="+mn-lt"/>
                    <a:ea typeface="+mn-ea"/>
                    <a:cs typeface="+mn-cs"/>
                    <a:sym typeface="Helvetica Neue Medium"/>
                  </a:defRPr>
                </a:lvl1pPr>
              </a:lstStyle>
              <a:p>
                <a:r>
                  <a:rPr lang="en-US" sz="2400" smtClean="0">
                    <a:solidFill>
                      <a:schemeClr val="tx1"/>
                    </a:solidFill>
                  </a:rPr>
                  <a:t>Residual Block</a:t>
                </a:r>
                <a:endParaRPr lang="en-US" sz="2400" dirty="0" smtClean="0">
                  <a:solidFill>
                    <a:schemeClr val="tx1"/>
                  </a:solidFill>
                </a:endParaRPr>
              </a:p>
            </p:txBody>
          </p:sp>
        </p:grpSp>
        <p:sp>
          <p:nvSpPr>
            <p:cNvPr id="14" name="Rectangle 13"/>
            <p:cNvSpPr/>
            <p:nvPr/>
          </p:nvSpPr>
          <p:spPr>
            <a:xfrm>
              <a:off x="4288221" y="5478517"/>
              <a:ext cx="670034" cy="584246"/>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3" name="Rectangle 32"/>
            <p:cNvSpPr/>
            <p:nvPr/>
          </p:nvSpPr>
          <p:spPr>
            <a:xfrm>
              <a:off x="4342514" y="6588577"/>
              <a:ext cx="1372485" cy="584246"/>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4" name="Rectangle 33"/>
            <p:cNvSpPr/>
            <p:nvPr/>
          </p:nvSpPr>
          <p:spPr>
            <a:xfrm>
              <a:off x="4629768" y="4578744"/>
              <a:ext cx="1372485" cy="584246"/>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5" name="Rectangle 34"/>
            <p:cNvSpPr/>
            <p:nvPr/>
          </p:nvSpPr>
          <p:spPr>
            <a:xfrm>
              <a:off x="7558084" y="5872634"/>
              <a:ext cx="930069" cy="707981"/>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grpSp>
    </p:spTree>
    <p:extLst>
      <p:ext uri="{BB962C8B-B14F-4D97-AF65-F5344CB8AC3E}">
        <p14:creationId xmlns:p14="http://schemas.microsoft.com/office/powerpoint/2010/main" val="150978350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0" nodeType="clickEffect">
                                  <p:stCondLst>
                                    <p:cond delay="0"/>
                                  </p:stCondLst>
                                  <p:childTnLst>
                                    <p:set>
                                      <p:cBhvr>
                                        <p:cTn id="12" dur="1" fill="hold">
                                          <p:stCondLst>
                                            <p:cond delay="0"/>
                                          </p:stCondLst>
                                        </p:cTn>
                                        <p:tgtEl>
                                          <p:spTgt spid="27"/>
                                        </p:tgtEl>
                                        <p:attrNameLst>
                                          <p:attrName>style.visibility</p:attrName>
                                        </p:attrNameLst>
                                      </p:cBhvr>
                                      <p:to>
                                        <p:strVal val="hidden"/>
                                      </p:to>
                                    </p:set>
                                  </p:childTnLst>
                                </p:cTn>
                              </p:par>
                              <p:par>
                                <p:cTn id="13" presetID="1" presetClass="entr" presetSubtype="0" fill="hold" grpId="0" nodeType="with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xit" presetSubtype="0" fill="hold" grpId="0" nodeType="withEffect">
                                  <p:stCondLst>
                                    <p:cond delay="0"/>
                                  </p:stCondLst>
                                  <p:childTnLst>
                                    <p:set>
                                      <p:cBhvr>
                                        <p:cTn id="20" dur="1" fill="hold">
                                          <p:stCondLst>
                                            <p:cond delay="0"/>
                                          </p:stCondLst>
                                        </p:cTn>
                                        <p:tgtEl>
                                          <p:spTgt spid="28"/>
                                        </p:tgtEl>
                                        <p:attrNameLst>
                                          <p:attrName>style.visibility</p:attrName>
                                        </p:attrNameLst>
                                      </p:cBhvr>
                                      <p:to>
                                        <p:strVal val="hidden"/>
                                      </p:to>
                                    </p:set>
                                  </p:childTnLst>
                                </p:cTn>
                              </p:par>
                              <p:par>
                                <p:cTn id="21" presetID="1" presetClass="entr" presetSubtype="0" fill="hold" grpId="0" nodeType="with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29" grpId="0" animBg="1"/>
      <p:bldP spid="31" grpId="0" animBg="1"/>
      <p:bldP spid="32"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 name="Neural Network Concepts"/>
          <p:cNvSpPr txBox="1">
            <a:spLocks noGrp="1"/>
          </p:cNvSpPr>
          <p:nvPr>
            <p:ph type="ctrTitle"/>
          </p:nvPr>
        </p:nvSpPr>
        <p:spPr>
          <a:xfrm>
            <a:off x="0" y="810"/>
            <a:ext cx="13004801" cy="763554"/>
          </a:xfrm>
          <a:prstGeom prst="rect">
            <a:avLst/>
          </a:prstGeom>
          <a:solidFill>
            <a:srgbClr val="003D7C"/>
          </a:solidFill>
        </p:spPr>
        <p:txBody>
          <a:bodyPr/>
          <a:lstStyle/>
          <a:p>
            <a:pPr lvl="2" algn="l">
              <a:defRPr sz="4000">
                <a:solidFill>
                  <a:srgbClr val="FFFFFF"/>
                </a:solidFill>
              </a:defRPr>
            </a:pPr>
            <a:r>
              <a:rPr lang="en-US" dirty="0" smtClean="0"/>
              <a:t>Tile Level vs. Slide Level</a:t>
            </a:r>
            <a:endParaRPr dirty="0"/>
          </a:p>
        </p:txBody>
      </p:sp>
      <p:sp>
        <p:nvSpPr>
          <p:cNvPr id="22" name="Image Source:…"/>
          <p:cNvSpPr txBox="1"/>
          <p:nvPr/>
        </p:nvSpPr>
        <p:spPr>
          <a:xfrm>
            <a:off x="762798" y="8852830"/>
            <a:ext cx="7009602" cy="39766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lnSpcReduction="10000"/>
          </a:bodyPr>
          <a:lstStyle/>
          <a:p>
            <a:pPr algn="l">
              <a:defRPr sz="1000" b="0">
                <a:solidFill>
                  <a:srgbClr val="929292"/>
                </a:solidFill>
              </a:defRPr>
            </a:pPr>
            <a:r>
              <a:rPr sz="1000" dirty="0">
                <a:solidFill>
                  <a:schemeClr val="bg2"/>
                </a:solidFill>
              </a:rPr>
              <a:t>Image Source: </a:t>
            </a:r>
          </a:p>
          <a:p>
            <a:pPr algn="l"/>
            <a:r>
              <a:rPr sz="1000" b="0" dirty="0" smtClean="0">
                <a:solidFill>
                  <a:schemeClr val="bg2"/>
                </a:solidFill>
              </a:rPr>
              <a:t>[1]</a:t>
            </a:r>
            <a:r>
              <a:rPr lang="en-US" sz="1000" b="0" dirty="0">
                <a:solidFill>
                  <a:schemeClr val="bg2"/>
                </a:solidFill>
              </a:rPr>
              <a:t> </a:t>
            </a:r>
            <a:r>
              <a:rPr lang="en-US" sz="900" b="0" dirty="0">
                <a:solidFill>
                  <a:schemeClr val="bg2"/>
                </a:solidFill>
              </a:rPr>
              <a:t>Adapted from "Digital pathology and image analysis in tissue biomarker research" by Hamilton et al., 2014, </a:t>
            </a:r>
            <a:r>
              <a:rPr lang="en-US" sz="900" b="0" i="1" dirty="0">
                <a:solidFill>
                  <a:schemeClr val="bg2"/>
                </a:solidFill>
              </a:rPr>
              <a:t>Methods(1)</a:t>
            </a:r>
            <a:r>
              <a:rPr lang="en-US" sz="900" b="0" dirty="0">
                <a:solidFill>
                  <a:schemeClr val="bg2"/>
                </a:solidFill>
              </a:rPr>
              <a:t>. </a:t>
            </a:r>
          </a:p>
        </p:txBody>
      </p:sp>
      <p:pic>
        <p:nvPicPr>
          <p:cNvPr id="30" name="Picture 29"/>
          <p:cNvPicPr>
            <a:picLocks noChangeAspect="1"/>
          </p:cNvPicPr>
          <p:nvPr/>
        </p:nvPicPr>
        <p:blipFill>
          <a:blip r:embed="rId3">
            <a:extLst>
              <a:ext uri="{BEBA8EAE-BF5A-486C-A8C5-ECC9F3942E4B}">
                <a14:imgProps xmlns:a14="http://schemas.microsoft.com/office/drawing/2010/main">
                  <a14:imgLayer r:embed="rId4">
                    <a14:imgEffect>
                      <a14:sharpenSoften amount="53000"/>
                    </a14:imgEffect>
                    <a14:imgEffect>
                      <a14:saturation sat="172000"/>
                    </a14:imgEffect>
                    <a14:imgEffect>
                      <a14:brightnessContrast bright="15000"/>
                    </a14:imgEffect>
                  </a14:imgLayer>
                </a14:imgProps>
              </a:ext>
              <a:ext uri="{28A0092B-C50C-407E-A947-70E740481C1C}">
                <a14:useLocalDpi xmlns:a14="http://schemas.microsoft.com/office/drawing/2010/main"/>
              </a:ext>
            </a:extLst>
          </a:blip>
          <a:stretch>
            <a:fillRect/>
          </a:stretch>
        </p:blipFill>
        <p:spPr>
          <a:xfrm>
            <a:off x="346816" y="1398460"/>
            <a:ext cx="3483395" cy="3087136"/>
          </a:xfrm>
          <a:prstGeom prst="rect">
            <a:avLst/>
          </a:prstGeom>
        </p:spPr>
      </p:pic>
      <p:grpSp>
        <p:nvGrpSpPr>
          <p:cNvPr id="92" name="Group 91"/>
          <p:cNvGrpSpPr/>
          <p:nvPr/>
        </p:nvGrpSpPr>
        <p:grpSpPr>
          <a:xfrm>
            <a:off x="3848764" y="1985328"/>
            <a:ext cx="2423719" cy="461665"/>
            <a:chOff x="3848764" y="1985328"/>
            <a:chExt cx="2423719" cy="461665"/>
          </a:xfrm>
        </p:grpSpPr>
        <p:sp>
          <p:nvSpPr>
            <p:cNvPr id="12" name="Rectangle 11"/>
            <p:cNvSpPr>
              <a:spLocks noChangeAspect="1"/>
            </p:cNvSpPr>
            <p:nvPr/>
          </p:nvSpPr>
          <p:spPr>
            <a:xfrm>
              <a:off x="4439508" y="2013566"/>
              <a:ext cx="320400" cy="325257"/>
            </a:xfrm>
            <a:prstGeom prst="rect">
              <a:avLst/>
            </a:prstGeom>
            <a:solidFill>
              <a:schemeClr val="accent6">
                <a:lumMod val="60000"/>
                <a:lumOff val="40000"/>
              </a:schemeClr>
            </a:solidFill>
            <a:ln w="12700" cap="flat">
              <a:solidFill>
                <a:schemeClr val="accent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5" name="Rectangle 34"/>
            <p:cNvSpPr>
              <a:spLocks noChangeAspect="1"/>
            </p:cNvSpPr>
            <p:nvPr/>
          </p:nvSpPr>
          <p:spPr>
            <a:xfrm>
              <a:off x="3848764" y="2013566"/>
              <a:ext cx="320400" cy="325257"/>
            </a:xfrm>
            <a:prstGeom prst="rect">
              <a:avLst/>
            </a:prstGeom>
            <a:solidFill>
              <a:schemeClr val="accent6">
                <a:lumMod val="60000"/>
                <a:lumOff val="40000"/>
              </a:schemeClr>
            </a:solidFill>
            <a:ln w="12700" cap="flat">
              <a:solidFill>
                <a:schemeClr val="accent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7" name="Rectangle 36"/>
            <p:cNvSpPr>
              <a:spLocks noChangeAspect="1"/>
            </p:cNvSpPr>
            <p:nvPr/>
          </p:nvSpPr>
          <p:spPr>
            <a:xfrm>
              <a:off x="5952083" y="2013565"/>
              <a:ext cx="320400" cy="325257"/>
            </a:xfrm>
            <a:prstGeom prst="rect">
              <a:avLst/>
            </a:prstGeom>
            <a:solidFill>
              <a:schemeClr val="accent6">
                <a:lumMod val="60000"/>
                <a:lumOff val="40000"/>
              </a:schemeClr>
            </a:solidFill>
            <a:ln w="12700" cap="flat">
              <a:solidFill>
                <a:schemeClr val="accent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mc:AlternateContent xmlns:mc="http://schemas.openxmlformats.org/markup-compatibility/2006" xmlns:a14="http://schemas.microsoft.com/office/drawing/2010/main">
          <mc:Choice Requires="a14">
            <p:sp>
              <p:nvSpPr>
                <p:cNvPr id="14" name="Rectangle 13"/>
                <p:cNvSpPr/>
                <p:nvPr/>
              </p:nvSpPr>
              <p:spPr>
                <a:xfrm>
                  <a:off x="4940520" y="1985328"/>
                  <a:ext cx="830951" cy="46166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charset="0"/>
                          </a:rPr>
                          <m:t>…</m:t>
                        </m:r>
                      </m:oMath>
                    </m:oMathPara>
                  </a14:m>
                  <a:endParaRPr lang="en-US" b="1" dirty="0" smtClean="0"/>
                </a:p>
              </p:txBody>
            </p:sp>
          </mc:Choice>
          <mc:Fallback xmlns="">
            <p:sp>
              <p:nvSpPr>
                <p:cNvPr id="14" name="Rectangle 13"/>
                <p:cNvSpPr>
                  <a:spLocks noRot="1" noChangeAspect="1" noMove="1" noResize="1" noEditPoints="1" noAdjustHandles="1" noChangeArrowheads="1" noChangeShapeType="1" noTextEdit="1"/>
                </p:cNvSpPr>
                <p:nvPr/>
              </p:nvSpPr>
              <p:spPr>
                <a:xfrm>
                  <a:off x="4940520" y="1985328"/>
                  <a:ext cx="830951" cy="461665"/>
                </a:xfrm>
                <a:prstGeom prst="rect">
                  <a:avLst/>
                </a:prstGeom>
                <a:blipFill rotWithShape="0">
                  <a:blip r:embed="rId5"/>
                  <a:stretch>
                    <a:fillRect/>
                  </a:stretch>
                </a:blipFill>
              </p:spPr>
              <p:txBody>
                <a:bodyPr/>
                <a:lstStyle/>
                <a:p>
                  <a:r>
                    <a:rPr lang="en-US">
                      <a:noFill/>
                    </a:rPr>
                    <a:t> </a:t>
                  </a:r>
                </a:p>
              </p:txBody>
            </p:sp>
          </mc:Fallback>
        </mc:AlternateContent>
      </p:grpSp>
      <p:sp>
        <p:nvSpPr>
          <p:cNvPr id="38" name="Right Brace 37"/>
          <p:cNvSpPr/>
          <p:nvPr/>
        </p:nvSpPr>
        <p:spPr>
          <a:xfrm rot="5400000" flipV="1">
            <a:off x="4857313" y="1440879"/>
            <a:ext cx="397910" cy="2538495"/>
          </a:xfrm>
          <a:prstGeom prst="rightBrace">
            <a:avLst/>
          </a:prstGeom>
          <a:noFill/>
          <a:ln w="76200" cap="flat">
            <a:solidFill>
              <a:schemeClr val="tx2"/>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grpSp>
        <p:nvGrpSpPr>
          <p:cNvPr id="93" name="Group 92"/>
          <p:cNvGrpSpPr/>
          <p:nvPr/>
        </p:nvGrpSpPr>
        <p:grpSpPr>
          <a:xfrm>
            <a:off x="3642838" y="1540914"/>
            <a:ext cx="2992298" cy="811072"/>
            <a:chOff x="3642838" y="1540914"/>
            <a:chExt cx="2992298" cy="811072"/>
          </a:xfrm>
        </p:grpSpPr>
        <p:grpSp>
          <p:nvGrpSpPr>
            <p:cNvPr id="58" name="Group 57"/>
            <p:cNvGrpSpPr/>
            <p:nvPr/>
          </p:nvGrpSpPr>
          <p:grpSpPr>
            <a:xfrm>
              <a:off x="3657588" y="1888124"/>
              <a:ext cx="2938555" cy="463862"/>
              <a:chOff x="5092767" y="1906755"/>
              <a:chExt cx="2938555" cy="463862"/>
            </a:xfrm>
          </p:grpSpPr>
          <mc:AlternateContent xmlns:mc="http://schemas.openxmlformats.org/markup-compatibility/2006" xmlns:a14="http://schemas.microsoft.com/office/drawing/2010/main">
            <mc:Choice Requires="a14">
              <p:sp>
                <p:nvSpPr>
                  <p:cNvPr id="41" name="Rectangle 40"/>
                  <p:cNvSpPr/>
                  <p:nvPr/>
                </p:nvSpPr>
                <p:spPr>
                  <a:xfrm>
                    <a:off x="5092767" y="1908952"/>
                    <a:ext cx="830951" cy="46166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𝑝</m:t>
                              </m:r>
                            </m:e>
                            <m:sub>
                              <m:r>
                                <a:rPr lang="en-US" b="0" i="1" smtClean="0">
                                  <a:latin typeface="Cambria Math" charset="0"/>
                                </a:rPr>
                                <m:t>1</m:t>
                              </m:r>
                            </m:sub>
                          </m:sSub>
                        </m:oMath>
                      </m:oMathPara>
                    </a14:m>
                    <a:endParaRPr lang="en-US" b="0" dirty="0" smtClean="0"/>
                  </a:p>
                </p:txBody>
              </p:sp>
            </mc:Choice>
            <mc:Fallback xmlns="">
              <p:sp>
                <p:nvSpPr>
                  <p:cNvPr id="41" name="Rectangle 40"/>
                  <p:cNvSpPr>
                    <a:spLocks noRot="1" noChangeAspect="1" noMove="1" noResize="1" noEditPoints="1" noAdjustHandles="1" noChangeArrowheads="1" noChangeShapeType="1" noTextEdit="1"/>
                  </p:cNvSpPr>
                  <p:nvPr/>
                </p:nvSpPr>
                <p:spPr>
                  <a:xfrm>
                    <a:off x="5092767" y="1908952"/>
                    <a:ext cx="830951" cy="461665"/>
                  </a:xfrm>
                  <a:prstGeom prst="rect">
                    <a:avLst/>
                  </a:prstGeom>
                  <a:blipFill rotWithShape="0">
                    <a:blip r:embed="rId6"/>
                    <a:stretch>
                      <a:fillRect b="-105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Rectangle 41"/>
                  <p:cNvSpPr/>
                  <p:nvPr/>
                </p:nvSpPr>
                <p:spPr>
                  <a:xfrm>
                    <a:off x="5672460" y="1906755"/>
                    <a:ext cx="830951" cy="46166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𝑝</m:t>
                              </m:r>
                            </m:e>
                            <m:sub>
                              <m:r>
                                <a:rPr lang="en-US" b="0" i="1" smtClean="0">
                                  <a:latin typeface="Cambria Math" charset="0"/>
                                </a:rPr>
                                <m:t>2</m:t>
                              </m:r>
                            </m:sub>
                          </m:sSub>
                        </m:oMath>
                      </m:oMathPara>
                    </a14:m>
                    <a:endParaRPr lang="en-US" b="0" dirty="0" smtClean="0"/>
                  </a:p>
                </p:txBody>
              </p:sp>
            </mc:Choice>
            <mc:Fallback xmlns="">
              <p:sp>
                <p:nvSpPr>
                  <p:cNvPr id="42" name="Rectangle 41"/>
                  <p:cNvSpPr>
                    <a:spLocks noRot="1" noChangeAspect="1" noMove="1" noResize="1" noEditPoints="1" noAdjustHandles="1" noChangeArrowheads="1" noChangeShapeType="1" noTextEdit="1"/>
                  </p:cNvSpPr>
                  <p:nvPr/>
                </p:nvSpPr>
                <p:spPr>
                  <a:xfrm>
                    <a:off x="5672460" y="1906755"/>
                    <a:ext cx="830951" cy="461665"/>
                  </a:xfrm>
                  <a:prstGeom prst="rect">
                    <a:avLst/>
                  </a:prstGeom>
                  <a:blipFill rotWithShape="0">
                    <a:blip r:embed="rId7"/>
                    <a:stretch>
                      <a:fillRect b="-1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Rectangle 42"/>
                  <p:cNvSpPr/>
                  <p:nvPr/>
                </p:nvSpPr>
                <p:spPr>
                  <a:xfrm>
                    <a:off x="7200371" y="1906755"/>
                    <a:ext cx="830951" cy="46166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𝑝</m:t>
                              </m:r>
                            </m:e>
                            <m:sub>
                              <m:r>
                                <a:rPr lang="en-US" b="0" i="1" smtClean="0">
                                  <a:latin typeface="Cambria Math" charset="0"/>
                                </a:rPr>
                                <m:t>𝑛</m:t>
                              </m:r>
                            </m:sub>
                          </m:sSub>
                        </m:oMath>
                      </m:oMathPara>
                    </a14:m>
                    <a:endParaRPr lang="en-US" b="0" dirty="0" smtClean="0"/>
                  </a:p>
                </p:txBody>
              </p:sp>
            </mc:Choice>
            <mc:Fallback xmlns="">
              <p:sp>
                <p:nvSpPr>
                  <p:cNvPr id="43" name="Rectangle 42"/>
                  <p:cNvSpPr>
                    <a:spLocks noRot="1" noChangeAspect="1" noMove="1" noResize="1" noEditPoints="1" noAdjustHandles="1" noChangeArrowheads="1" noChangeShapeType="1" noTextEdit="1"/>
                  </p:cNvSpPr>
                  <p:nvPr/>
                </p:nvSpPr>
                <p:spPr>
                  <a:xfrm>
                    <a:off x="7200371" y="1906755"/>
                    <a:ext cx="830951" cy="461665"/>
                  </a:xfrm>
                  <a:prstGeom prst="rect">
                    <a:avLst/>
                  </a:prstGeom>
                  <a:blipFill rotWithShape="0">
                    <a:blip r:embed="rId8"/>
                    <a:stretch>
                      <a:fillRect b="-12000"/>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15" name="Rectangle 14"/>
                <p:cNvSpPr/>
                <p:nvPr/>
              </p:nvSpPr>
              <p:spPr>
                <a:xfrm>
                  <a:off x="3642838" y="1540914"/>
                  <a:ext cx="896379" cy="46166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𝑇</m:t>
                        </m:r>
                      </m:oMath>
                    </m:oMathPara>
                  </a14:m>
                  <a:endParaRPr lang="en-US" dirty="0"/>
                </a:p>
              </p:txBody>
            </p:sp>
          </mc:Choice>
          <mc:Fallback xmlns="">
            <p:sp>
              <p:nvSpPr>
                <p:cNvPr id="15" name="Rectangle 14"/>
                <p:cNvSpPr>
                  <a:spLocks noRot="1" noChangeAspect="1" noMove="1" noResize="1" noEditPoints="1" noAdjustHandles="1" noChangeArrowheads="1" noChangeShapeType="1" noTextEdit="1"/>
                </p:cNvSpPr>
                <p:nvPr/>
              </p:nvSpPr>
              <p:spPr>
                <a:xfrm>
                  <a:off x="3642838" y="1540914"/>
                  <a:ext cx="896379" cy="461665"/>
                </a:xfrm>
                <a:prstGeom prst="rect">
                  <a:avLst/>
                </a:prstGeom>
                <a:blipFill rotWithShape="0">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Rectangle 44"/>
                <p:cNvSpPr/>
                <p:nvPr/>
              </p:nvSpPr>
              <p:spPr>
                <a:xfrm>
                  <a:off x="4216846" y="1540914"/>
                  <a:ext cx="896379" cy="46166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𝑇</m:t>
                        </m:r>
                      </m:oMath>
                    </m:oMathPara>
                  </a14:m>
                  <a:endParaRPr lang="en-US" dirty="0"/>
                </a:p>
              </p:txBody>
            </p:sp>
          </mc:Choice>
          <mc:Fallback xmlns="">
            <p:sp>
              <p:nvSpPr>
                <p:cNvPr id="45" name="Rectangle 44"/>
                <p:cNvSpPr>
                  <a:spLocks noRot="1" noChangeAspect="1" noMove="1" noResize="1" noEditPoints="1" noAdjustHandles="1" noChangeArrowheads="1" noChangeShapeType="1" noTextEdit="1"/>
                </p:cNvSpPr>
                <p:nvPr/>
              </p:nvSpPr>
              <p:spPr>
                <a:xfrm>
                  <a:off x="4216846" y="1540914"/>
                  <a:ext cx="896379" cy="461665"/>
                </a:xfrm>
                <a:prstGeom prst="rect">
                  <a:avLst/>
                </a:prstGeom>
                <a:blipFill rotWithShape="0">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Rectangle 45"/>
                <p:cNvSpPr/>
                <p:nvPr/>
              </p:nvSpPr>
              <p:spPr>
                <a:xfrm>
                  <a:off x="5738757" y="1540914"/>
                  <a:ext cx="896379" cy="46166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𝑁𝑇</m:t>
                        </m:r>
                      </m:oMath>
                    </m:oMathPara>
                  </a14:m>
                  <a:endParaRPr lang="en-US" dirty="0"/>
                </a:p>
              </p:txBody>
            </p:sp>
          </mc:Choice>
          <mc:Fallback xmlns="">
            <p:sp>
              <p:nvSpPr>
                <p:cNvPr id="46" name="Rectangle 45"/>
                <p:cNvSpPr>
                  <a:spLocks noRot="1" noChangeAspect="1" noMove="1" noResize="1" noEditPoints="1" noAdjustHandles="1" noChangeArrowheads="1" noChangeShapeType="1" noTextEdit="1"/>
                </p:cNvSpPr>
                <p:nvPr/>
              </p:nvSpPr>
              <p:spPr>
                <a:xfrm>
                  <a:off x="5738757" y="1540914"/>
                  <a:ext cx="896379" cy="461665"/>
                </a:xfrm>
                <a:prstGeom prst="rect">
                  <a:avLst/>
                </a:prstGeom>
                <a:blipFill rotWithShape="0">
                  <a:blip r:embed="rId10"/>
                  <a:stretch>
                    <a:fillRect/>
                  </a:stretch>
                </a:blipFill>
              </p:spPr>
              <p:txBody>
                <a:bodyPr/>
                <a:lstStyle/>
                <a:p>
                  <a:r>
                    <a:rPr lang="en-US">
                      <a:noFill/>
                    </a:rPr>
                    <a:t> </a:t>
                  </a:r>
                </a:p>
              </p:txBody>
            </p:sp>
          </mc:Fallback>
        </mc:AlternateContent>
      </p:grpSp>
      <p:sp>
        <p:nvSpPr>
          <p:cNvPr id="63" name="1"/>
          <p:cNvSpPr/>
          <p:nvPr/>
        </p:nvSpPr>
        <p:spPr>
          <a:xfrm>
            <a:off x="7027492" y="1179595"/>
            <a:ext cx="508001" cy="508001"/>
          </a:xfrm>
          <a:prstGeom prst="ellipse">
            <a:avLst/>
          </a:prstGeom>
          <a:solidFill>
            <a:schemeClr val="accent4">
              <a:hueOff val="-461056"/>
              <a:satOff val="4338"/>
              <a:lumOff val="-10225"/>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sz="2200" b="0">
                <a:solidFill>
                  <a:srgbClr val="FFFFFF"/>
                </a:solidFill>
                <a:latin typeface="+mn-lt"/>
                <a:ea typeface="+mn-ea"/>
                <a:cs typeface="+mn-cs"/>
                <a:sym typeface="Helvetica Neue Medium"/>
              </a:defRPr>
            </a:lvl1pPr>
          </a:lstStyle>
          <a:p>
            <a:r>
              <a:rPr dirty="0"/>
              <a:t>1</a:t>
            </a:r>
          </a:p>
        </p:txBody>
      </p:sp>
      <p:sp>
        <p:nvSpPr>
          <p:cNvPr id="64" name="Sigmoid"/>
          <p:cNvSpPr txBox="1"/>
          <p:nvPr/>
        </p:nvSpPr>
        <p:spPr>
          <a:xfrm>
            <a:off x="7628008" y="807218"/>
            <a:ext cx="5132004" cy="3795911"/>
          </a:xfrm>
          <a:prstGeom prst="rect">
            <a:avLst/>
          </a:prstGeom>
          <a:ln w="12700">
            <a:miter lim="400000"/>
          </a:ln>
          <a:extLst>
            <a:ext uri="{C572A759-6A51-4108-AA02-DFA0A04FC94B}">
              <ma14:wrappingTextBoxFlag xmlns:ma14="http://schemas.microsoft.com/office/mac/drawingml/2011/main" val="1"/>
            </a:ext>
          </a:extLst>
        </p:spPr>
        <p:txBody>
          <a:bodyPr wrap="square" lIns="50800" tIns="50800" rIns="50800" bIns="50800" anchor="ctr">
            <a:spAutoFit/>
          </a:bodyPr>
          <a:lstStyle>
            <a:lvl1pPr>
              <a:defRPr sz="4000" b="0">
                <a:latin typeface="+mn-lt"/>
                <a:ea typeface="+mn-ea"/>
                <a:cs typeface="+mn-cs"/>
                <a:sym typeface="Helvetica Neue Medium"/>
              </a:defRPr>
            </a:lvl1pPr>
          </a:lstStyle>
          <a:p>
            <a:pPr algn="l">
              <a:lnSpc>
                <a:spcPct val="200000"/>
              </a:lnSpc>
            </a:pPr>
            <a:r>
              <a:rPr lang="en-US" sz="3000" dirty="0" smtClean="0">
                <a:solidFill>
                  <a:schemeClr val="tx1"/>
                </a:solidFill>
              </a:rPr>
              <a:t>Generate Tiles</a:t>
            </a:r>
          </a:p>
          <a:p>
            <a:pPr algn="l">
              <a:lnSpc>
                <a:spcPct val="200000"/>
              </a:lnSpc>
            </a:pPr>
            <a:r>
              <a:rPr lang="en-US" sz="3000" dirty="0">
                <a:solidFill>
                  <a:schemeClr val="tx1"/>
                </a:solidFill>
              </a:rPr>
              <a:t>Train Model &amp; </a:t>
            </a:r>
            <a:r>
              <a:rPr lang="en-US" sz="3000" dirty="0" smtClean="0">
                <a:solidFill>
                  <a:schemeClr val="tx1"/>
                </a:solidFill>
              </a:rPr>
              <a:t>Predict (Tile)</a:t>
            </a:r>
            <a:endParaRPr lang="en-US" sz="2400" dirty="0">
              <a:solidFill>
                <a:schemeClr val="tx1"/>
              </a:solidFill>
              <a:latin typeface="Helvetica Neue" charset="0"/>
              <a:ea typeface="Helvetica Neue" charset="0"/>
              <a:cs typeface="Helvetica Neue" charset="0"/>
            </a:endParaRPr>
          </a:p>
          <a:p>
            <a:pPr algn="l">
              <a:lnSpc>
                <a:spcPct val="200000"/>
              </a:lnSpc>
            </a:pPr>
            <a:r>
              <a:rPr lang="en-US" sz="3000" dirty="0" smtClean="0">
                <a:solidFill>
                  <a:schemeClr val="tx1"/>
                </a:solidFill>
              </a:rPr>
              <a:t>Aggregate (Mean/Median)</a:t>
            </a:r>
          </a:p>
          <a:p>
            <a:pPr algn="l">
              <a:lnSpc>
                <a:spcPct val="200000"/>
              </a:lnSpc>
            </a:pPr>
            <a:r>
              <a:rPr lang="en-US" sz="3000" dirty="0" smtClean="0">
                <a:solidFill>
                  <a:schemeClr val="tx1"/>
                </a:solidFill>
              </a:rPr>
              <a:t>Predict (Slide)</a:t>
            </a:r>
          </a:p>
        </p:txBody>
      </p:sp>
      <p:sp>
        <p:nvSpPr>
          <p:cNvPr id="65" name="1"/>
          <p:cNvSpPr/>
          <p:nvPr/>
        </p:nvSpPr>
        <p:spPr>
          <a:xfrm>
            <a:off x="7022477" y="2098676"/>
            <a:ext cx="508001" cy="508001"/>
          </a:xfrm>
          <a:prstGeom prst="ellipse">
            <a:avLst/>
          </a:prstGeom>
          <a:solidFill>
            <a:schemeClr val="accent4">
              <a:hueOff val="-461056"/>
              <a:satOff val="4338"/>
              <a:lumOff val="-10225"/>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sz="2200" b="0">
                <a:solidFill>
                  <a:srgbClr val="FFFFFF"/>
                </a:solidFill>
                <a:latin typeface="+mn-lt"/>
                <a:ea typeface="+mn-ea"/>
                <a:cs typeface="+mn-cs"/>
                <a:sym typeface="Helvetica Neue Medium"/>
              </a:defRPr>
            </a:lvl1pPr>
          </a:lstStyle>
          <a:p>
            <a:r>
              <a:rPr lang="en-US" dirty="0" smtClean="0"/>
              <a:t>2</a:t>
            </a:r>
            <a:endParaRPr dirty="0"/>
          </a:p>
        </p:txBody>
      </p:sp>
      <p:sp>
        <p:nvSpPr>
          <p:cNvPr id="66" name="Sigmoid"/>
          <p:cNvSpPr txBox="1"/>
          <p:nvPr/>
        </p:nvSpPr>
        <p:spPr>
          <a:xfrm>
            <a:off x="7164358" y="2259489"/>
            <a:ext cx="4261537" cy="471924"/>
          </a:xfrm>
          <a:prstGeom prst="rect">
            <a:avLst/>
          </a:prstGeom>
          <a:ln w="12700">
            <a:miter lim="400000"/>
          </a:ln>
          <a:extLst>
            <a:ext uri="{C572A759-6A51-4108-AA02-DFA0A04FC94B}">
              <ma14:wrappingTextBoxFlag xmlns:ma14="http://schemas.microsoft.com/office/mac/drawingml/2011/main" val="1"/>
            </a:ext>
          </a:extLst>
        </p:spPr>
        <p:txBody>
          <a:bodyPr wrap="square" lIns="50800" tIns="50800" rIns="50800" bIns="50800" anchor="ctr">
            <a:spAutoFit/>
          </a:bodyPr>
          <a:lstStyle>
            <a:lvl1pPr>
              <a:defRPr sz="4000" b="0">
                <a:latin typeface="+mn-lt"/>
                <a:ea typeface="+mn-ea"/>
                <a:cs typeface="+mn-cs"/>
                <a:sym typeface="Helvetica Neue Medium"/>
              </a:defRPr>
            </a:lvl1pPr>
          </a:lstStyle>
          <a:p>
            <a:endParaRPr sz="2400" dirty="0">
              <a:solidFill>
                <a:schemeClr val="tx1"/>
              </a:solidFill>
              <a:latin typeface="Helvetica Neue" charset="0"/>
              <a:ea typeface="Helvetica Neue" charset="0"/>
              <a:cs typeface="Helvetica Neue" charset="0"/>
            </a:endParaRPr>
          </a:p>
        </p:txBody>
      </p:sp>
      <p:sp>
        <p:nvSpPr>
          <p:cNvPr id="77" name="1"/>
          <p:cNvSpPr/>
          <p:nvPr/>
        </p:nvSpPr>
        <p:spPr>
          <a:xfrm>
            <a:off x="7022476" y="3015980"/>
            <a:ext cx="508001" cy="508001"/>
          </a:xfrm>
          <a:prstGeom prst="ellipse">
            <a:avLst/>
          </a:prstGeom>
          <a:solidFill>
            <a:schemeClr val="accent4">
              <a:hueOff val="-461056"/>
              <a:satOff val="4338"/>
              <a:lumOff val="-10225"/>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sz="2200" b="0">
                <a:solidFill>
                  <a:srgbClr val="FFFFFF"/>
                </a:solidFill>
                <a:latin typeface="+mn-lt"/>
                <a:ea typeface="+mn-ea"/>
                <a:cs typeface="+mn-cs"/>
                <a:sym typeface="Helvetica Neue Medium"/>
              </a:defRPr>
            </a:lvl1pPr>
          </a:lstStyle>
          <a:p>
            <a:r>
              <a:rPr lang="en-US" dirty="0"/>
              <a:t>3</a:t>
            </a:r>
            <a:endParaRPr dirty="0"/>
          </a:p>
        </p:txBody>
      </p:sp>
      <p:pic>
        <p:nvPicPr>
          <p:cNvPr id="91" name="Picture 90"/>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927256" y="5086746"/>
            <a:ext cx="5345227" cy="3603255"/>
          </a:xfrm>
          <a:prstGeom prst="rect">
            <a:avLst/>
          </a:prstGeom>
        </p:spPr>
      </p:pic>
      <p:sp>
        <p:nvSpPr>
          <p:cNvPr id="94" name="Rectangle 93"/>
          <p:cNvSpPr/>
          <p:nvPr/>
        </p:nvSpPr>
        <p:spPr>
          <a:xfrm>
            <a:off x="7672358" y="2098676"/>
            <a:ext cx="4803482" cy="640586"/>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95" name="Rectangle 94"/>
          <p:cNvSpPr/>
          <p:nvPr/>
        </p:nvSpPr>
        <p:spPr>
          <a:xfrm>
            <a:off x="7580831" y="3002871"/>
            <a:ext cx="4639256" cy="640586"/>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98" name="Rectangle 97"/>
          <p:cNvSpPr/>
          <p:nvPr/>
        </p:nvSpPr>
        <p:spPr>
          <a:xfrm>
            <a:off x="7580831" y="1179595"/>
            <a:ext cx="4639256" cy="640586"/>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99" name="1"/>
          <p:cNvSpPr/>
          <p:nvPr/>
        </p:nvSpPr>
        <p:spPr>
          <a:xfrm>
            <a:off x="7029979" y="3933284"/>
            <a:ext cx="508001" cy="508001"/>
          </a:xfrm>
          <a:prstGeom prst="ellipse">
            <a:avLst/>
          </a:prstGeom>
          <a:solidFill>
            <a:schemeClr val="accent4">
              <a:hueOff val="-461056"/>
              <a:satOff val="4338"/>
              <a:lumOff val="-10225"/>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sz="2200" b="0">
                <a:solidFill>
                  <a:srgbClr val="FFFFFF"/>
                </a:solidFill>
                <a:latin typeface="+mn-lt"/>
                <a:ea typeface="+mn-ea"/>
                <a:cs typeface="+mn-cs"/>
                <a:sym typeface="Helvetica Neue Medium"/>
              </a:defRPr>
            </a:lvl1pPr>
          </a:lstStyle>
          <a:p>
            <a:r>
              <a:rPr lang="en-US" dirty="0" smtClean="0"/>
              <a:t>4</a:t>
            </a:r>
            <a:endParaRPr dirty="0"/>
          </a:p>
        </p:txBody>
      </p:sp>
      <p:sp>
        <p:nvSpPr>
          <p:cNvPr id="100" name="Rectangle 99"/>
          <p:cNvSpPr/>
          <p:nvPr/>
        </p:nvSpPr>
        <p:spPr>
          <a:xfrm>
            <a:off x="7530477" y="3924235"/>
            <a:ext cx="4639256" cy="640586"/>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01" name="Sigmoid"/>
          <p:cNvSpPr txBox="1"/>
          <p:nvPr/>
        </p:nvSpPr>
        <p:spPr>
          <a:xfrm>
            <a:off x="7283979" y="6248367"/>
            <a:ext cx="4703440" cy="1025922"/>
          </a:xfrm>
          <a:prstGeom prst="rect">
            <a:avLst/>
          </a:prstGeom>
          <a:ln w="12700">
            <a:miter lim="400000"/>
          </a:ln>
          <a:extLst>
            <a:ext uri="{C572A759-6A51-4108-AA02-DFA0A04FC94B}">
              <ma14:wrappingTextBoxFlag xmlns:ma14="http://schemas.microsoft.com/office/mac/drawingml/2011/main" val="1"/>
            </a:ext>
          </a:extLst>
        </p:spPr>
        <p:txBody>
          <a:bodyPr wrap="square" lIns="50800" tIns="50800" rIns="50800" bIns="50800" anchor="ctr">
            <a:spAutoFit/>
          </a:bodyPr>
          <a:lstStyle>
            <a:lvl1pPr>
              <a:defRPr sz="4000" b="0">
                <a:latin typeface="+mn-lt"/>
                <a:ea typeface="+mn-ea"/>
                <a:cs typeface="+mn-cs"/>
                <a:sym typeface="Helvetica Neue Medium"/>
              </a:defRPr>
            </a:lvl1pPr>
          </a:lstStyle>
          <a:p>
            <a:r>
              <a:rPr lang="en-US" sz="3000" dirty="0" smtClean="0">
                <a:solidFill>
                  <a:schemeClr val="tx1"/>
                </a:solidFill>
              </a:rPr>
              <a:t>AUC for Mean: 0.9318</a:t>
            </a:r>
            <a:endParaRPr lang="en-US" sz="2400" dirty="0">
              <a:solidFill>
                <a:schemeClr val="tx1"/>
              </a:solidFill>
              <a:latin typeface="Helvetica Neue" charset="0"/>
              <a:ea typeface="Helvetica Neue" charset="0"/>
              <a:cs typeface="Helvetica Neue" charset="0"/>
            </a:endParaRPr>
          </a:p>
          <a:p>
            <a:r>
              <a:rPr lang="en-US" sz="3000" dirty="0">
                <a:solidFill>
                  <a:schemeClr val="tx1"/>
                </a:solidFill>
              </a:rPr>
              <a:t>AUC for </a:t>
            </a:r>
            <a:r>
              <a:rPr lang="en-US" sz="3000" dirty="0" smtClean="0">
                <a:solidFill>
                  <a:schemeClr val="tx1"/>
                </a:solidFill>
              </a:rPr>
              <a:t>Median: 0.9167</a:t>
            </a:r>
            <a:endParaRPr lang="en-US" sz="3000" dirty="0">
              <a:solidFill>
                <a:schemeClr val="tx1"/>
              </a:solidFill>
            </a:endParaRPr>
          </a:p>
        </p:txBody>
      </p:sp>
      <mc:AlternateContent xmlns:mc="http://schemas.openxmlformats.org/markup-compatibility/2006" xmlns:a14="http://schemas.microsoft.com/office/drawing/2010/main">
        <mc:Choice Requires="a14">
          <p:sp>
            <p:nvSpPr>
              <p:cNvPr id="103" name="Rectangle 102"/>
              <p:cNvSpPr/>
              <p:nvPr/>
            </p:nvSpPr>
            <p:spPr>
              <a:xfrm>
                <a:off x="4530048" y="2891407"/>
                <a:ext cx="1076368" cy="461665"/>
              </a:xfrm>
              <a:prstGeom prst="rect">
                <a:avLst/>
              </a:prstGeom>
            </p:spPr>
            <p:txBody>
              <a:bodyPr wrap="square">
                <a:spAutoFit/>
              </a:bodyPr>
              <a:lstStyle/>
              <a:p>
                <a:pPr/>
                <a14:m>
                  <m:oMathPara xmlns:m="http://schemas.openxmlformats.org/officeDocument/2006/math">
                    <m:oMathParaPr>
                      <m:jc m:val="center"/>
                    </m:oMathParaPr>
                    <m:oMath xmlns:m="http://schemas.openxmlformats.org/officeDocument/2006/math">
                      <m:acc>
                        <m:accPr>
                          <m:chr m:val="̂"/>
                          <m:ctrlPr>
                            <a:rPr lang="en-US" b="0" i="1" smtClean="0">
                              <a:latin typeface="Cambria Math" charset="0"/>
                            </a:rPr>
                          </m:ctrlPr>
                        </m:accPr>
                        <m:e>
                          <m:sSub>
                            <m:sSubPr>
                              <m:ctrlPr>
                                <a:rPr lang="en-US" b="0" i="1" smtClean="0">
                                  <a:latin typeface="Cambria Math" charset="0"/>
                                </a:rPr>
                              </m:ctrlPr>
                            </m:sSubPr>
                            <m:e>
                              <m:r>
                                <a:rPr lang="en-US" b="0" i="1" smtClean="0">
                                  <a:latin typeface="Cambria Math" charset="0"/>
                                </a:rPr>
                                <m:t>𝑝</m:t>
                              </m:r>
                            </m:e>
                            <m:sub>
                              <m:r>
                                <a:rPr lang="en-US" b="0" i="1" smtClean="0">
                                  <a:latin typeface="Cambria Math" charset="0"/>
                                </a:rPr>
                                <m:t>𝑠𝑙𝑖𝑑𝑒</m:t>
                              </m:r>
                            </m:sub>
                          </m:sSub>
                        </m:e>
                      </m:acc>
                    </m:oMath>
                  </m:oMathPara>
                </a14:m>
                <a:endParaRPr lang="en-US" b="0" dirty="0" smtClean="0"/>
              </a:p>
            </p:txBody>
          </p:sp>
        </mc:Choice>
        <mc:Fallback xmlns="">
          <p:sp>
            <p:nvSpPr>
              <p:cNvPr id="103" name="Rectangle 102"/>
              <p:cNvSpPr>
                <a:spLocks noRot="1" noChangeAspect="1" noMove="1" noResize="1" noEditPoints="1" noAdjustHandles="1" noChangeArrowheads="1" noChangeShapeType="1" noTextEdit="1"/>
              </p:cNvSpPr>
              <p:nvPr/>
            </p:nvSpPr>
            <p:spPr>
              <a:xfrm>
                <a:off x="4530048" y="2891407"/>
                <a:ext cx="1076368" cy="461665"/>
              </a:xfrm>
              <a:prstGeom prst="rect">
                <a:avLst/>
              </a:prstGeom>
              <a:blipFill rotWithShape="0">
                <a:blip r:embed="rId12"/>
                <a:stretch>
                  <a:fillRect t="-1316" r="-13559" b="-10526"/>
                </a:stretch>
              </a:blipFill>
            </p:spPr>
            <p:txBody>
              <a:bodyPr/>
              <a:lstStyle/>
              <a:p>
                <a:r>
                  <a:rPr lang="en-US">
                    <a:noFill/>
                  </a:rPr>
                  <a:t> </a:t>
                </a:r>
              </a:p>
            </p:txBody>
          </p:sp>
        </mc:Fallback>
      </mc:AlternateContent>
      <p:sp>
        <p:nvSpPr>
          <p:cNvPr id="33" name="Rectangle"/>
          <p:cNvSpPr/>
          <p:nvPr/>
        </p:nvSpPr>
        <p:spPr>
          <a:xfrm>
            <a:off x="0" y="9290815"/>
            <a:ext cx="12032643" cy="462785"/>
          </a:xfrm>
          <a:prstGeom prst="rect">
            <a:avLst/>
          </a:prstGeom>
          <a:solidFill>
            <a:srgbClr val="003D7C"/>
          </a:solidFill>
          <a:ln w="12700">
            <a:miter lim="400000"/>
          </a:ln>
        </p:spPr>
        <p:txBody>
          <a:bodyPr lIns="50800" tIns="50800" rIns="50800" bIns="50800" anchor="b">
            <a:normAutofit fontScale="32500" lnSpcReduction="20000"/>
          </a:bodyPr>
          <a:lstStyle/>
          <a:p>
            <a:pPr lvl="2" algn="l">
              <a:defRPr sz="8000" b="0">
                <a:solidFill>
                  <a:srgbClr val="FFFFFF"/>
                </a:solidFill>
                <a:latin typeface="+mn-lt"/>
                <a:ea typeface="+mn-ea"/>
                <a:cs typeface="+mn-cs"/>
                <a:sym typeface="Helvetica Neue Medium"/>
              </a:defRPr>
            </a:pPr>
            <a:endParaRPr/>
          </a:p>
        </p:txBody>
      </p:sp>
      <p:sp>
        <p:nvSpPr>
          <p:cNvPr id="2" name="Slide Number Placeholder 1"/>
          <p:cNvSpPr>
            <a:spLocks noGrp="1"/>
          </p:cNvSpPr>
          <p:nvPr>
            <p:ph type="sldNum" sz="quarter" idx="2"/>
          </p:nvPr>
        </p:nvSpPr>
        <p:spPr/>
        <p:txBody>
          <a:bodyPr/>
          <a:lstStyle/>
          <a:p>
            <a:fld id="{86CB4B4D-7CA3-9044-876B-883B54F8677D}" type="slidenum">
              <a:rPr lang="uk-UA" smtClean="0"/>
              <a:t>30</a:t>
            </a:fld>
            <a:endParaRPr lang="uk-UA"/>
          </a:p>
        </p:txBody>
      </p:sp>
    </p:spTree>
    <p:extLst>
      <p:ext uri="{BB962C8B-B14F-4D97-AF65-F5344CB8AC3E}">
        <p14:creationId xmlns:p14="http://schemas.microsoft.com/office/powerpoint/2010/main" val="28791396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98"/>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9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0" nodeType="clickEffect">
                                  <p:stCondLst>
                                    <p:cond delay="0"/>
                                  </p:stCondLst>
                                  <p:childTnLst>
                                    <p:set>
                                      <p:cBhvr>
                                        <p:cTn id="12" dur="1" fill="hold">
                                          <p:stCondLst>
                                            <p:cond delay="0"/>
                                          </p:stCondLst>
                                        </p:cTn>
                                        <p:tgtEl>
                                          <p:spTgt spid="94"/>
                                        </p:tgtEl>
                                        <p:attrNameLst>
                                          <p:attrName>style.visibility</p:attrName>
                                        </p:attrNameLst>
                                      </p:cBhvr>
                                      <p:to>
                                        <p:strVal val="hidden"/>
                                      </p:to>
                                    </p:set>
                                  </p:childTnLst>
                                </p:cTn>
                              </p:par>
                              <p:par>
                                <p:cTn id="13" presetID="1" presetClass="entr" presetSubtype="0" fill="hold" nodeType="withEffect">
                                  <p:stCondLst>
                                    <p:cond delay="0"/>
                                  </p:stCondLst>
                                  <p:childTnLst>
                                    <p:set>
                                      <p:cBhvr>
                                        <p:cTn id="14" dur="1" fill="hold">
                                          <p:stCondLst>
                                            <p:cond delay="0"/>
                                          </p:stCondLst>
                                        </p:cTn>
                                        <p:tgtEl>
                                          <p:spTgt spid="9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95"/>
                                        </p:tgtEl>
                                        <p:attrNameLst>
                                          <p:attrName>style.visibility</p:attrName>
                                        </p:attrNameLst>
                                      </p:cBhvr>
                                      <p:to>
                                        <p:strVal val="hidden"/>
                                      </p:to>
                                    </p:set>
                                  </p:childTnLst>
                                </p:cTn>
                              </p:par>
                              <p:par>
                                <p:cTn id="19" presetID="1" presetClass="entr" presetSubtype="0" fill="hold" grpId="0" nodeType="withEffect">
                                  <p:stCondLst>
                                    <p:cond delay="0"/>
                                  </p:stCondLst>
                                  <p:childTnLst>
                                    <p:set>
                                      <p:cBhvr>
                                        <p:cTn id="20" dur="1" fill="hold">
                                          <p:stCondLst>
                                            <p:cond delay="0"/>
                                          </p:stCondLst>
                                        </p:cTn>
                                        <p:tgtEl>
                                          <p:spTgt spid="3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0" nodeType="clickEffect">
                                  <p:stCondLst>
                                    <p:cond delay="0"/>
                                  </p:stCondLst>
                                  <p:childTnLst>
                                    <p:set>
                                      <p:cBhvr>
                                        <p:cTn id="26" dur="1" fill="hold">
                                          <p:stCondLst>
                                            <p:cond delay="0"/>
                                          </p:stCondLst>
                                        </p:cTn>
                                        <p:tgtEl>
                                          <p:spTgt spid="100"/>
                                        </p:tgtEl>
                                        <p:attrNameLst>
                                          <p:attrName>style.visibility</p:attrName>
                                        </p:attrNameLst>
                                      </p:cBhvr>
                                      <p:to>
                                        <p:strVal val="hidden"/>
                                      </p:to>
                                    </p:set>
                                  </p:childTnLst>
                                </p:cTn>
                              </p:par>
                              <p:par>
                                <p:cTn id="27" presetID="1" presetClass="entr" presetSubtype="0" fill="hold" nodeType="withEffect">
                                  <p:stCondLst>
                                    <p:cond delay="0"/>
                                  </p:stCondLst>
                                  <p:childTnLst>
                                    <p:set>
                                      <p:cBhvr>
                                        <p:cTn id="28" dur="1" fill="hold">
                                          <p:stCondLst>
                                            <p:cond delay="0"/>
                                          </p:stCondLst>
                                        </p:cTn>
                                        <p:tgtEl>
                                          <p:spTgt spid="9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0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94" grpId="0" animBg="1"/>
      <p:bldP spid="95" grpId="0" animBg="1"/>
      <p:bldP spid="98" grpId="0" animBg="1"/>
      <p:bldP spid="100" grpId="0" animBg="1"/>
      <p:bldP spid="101" grpId="0" animBg="1"/>
      <p:bldP spid="103"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 name="Outline"/>
          <p:cNvSpPr txBox="1">
            <a:spLocks noGrp="1"/>
          </p:cNvSpPr>
          <p:nvPr>
            <p:ph type="ctrTitle"/>
          </p:nvPr>
        </p:nvSpPr>
        <p:spPr>
          <a:xfrm>
            <a:off x="0" y="810"/>
            <a:ext cx="13004801" cy="763554"/>
          </a:xfrm>
          <a:prstGeom prst="rect">
            <a:avLst/>
          </a:prstGeom>
          <a:solidFill>
            <a:srgbClr val="003D7C"/>
          </a:solidFill>
        </p:spPr>
        <p:txBody>
          <a:bodyPr/>
          <a:lstStyle/>
          <a:p>
            <a:pPr lvl="2" algn="l">
              <a:defRPr sz="4000">
                <a:solidFill>
                  <a:srgbClr val="FFFFFF"/>
                </a:solidFill>
              </a:defRPr>
            </a:pPr>
            <a:r>
              <a:rPr dirty="0"/>
              <a:t>Outline</a:t>
            </a:r>
          </a:p>
        </p:txBody>
      </p:sp>
      <p:sp>
        <p:nvSpPr>
          <p:cNvPr id="11" name="1"/>
          <p:cNvSpPr/>
          <p:nvPr/>
        </p:nvSpPr>
        <p:spPr>
          <a:xfrm>
            <a:off x="1150170" y="2400610"/>
            <a:ext cx="292986" cy="469901"/>
          </a:xfrm>
          <a:prstGeom prst="rect">
            <a:avLst/>
          </a:prstGeom>
          <a:solidFill>
            <a:srgbClr val="003D7C"/>
          </a:solidFill>
          <a:ln w="12700">
            <a:miter lim="400000"/>
          </a:ln>
          <a:extLst>
            <a:ext uri="{C572A759-6A51-4108-AA02-DFA0A04FC94B}">
              <ma14:wrappingTextBoxFlag xmlns:ma14="http://schemas.microsoft.com/office/mac/drawingml/2011/main" val="1"/>
            </a:ext>
          </a:extLst>
        </p:spPr>
        <p:txBody>
          <a:bodyPr lIns="50800" tIns="50800" rIns="50800" bIns="50800">
            <a:normAutofit/>
          </a:bodyPr>
          <a:lstStyle/>
          <a:p>
            <a:pPr lvl="2" indent="342900" defTabSz="438150">
              <a:spcBef>
                <a:spcPts val="3100"/>
              </a:spcBef>
              <a:defRPr>
                <a:solidFill>
                  <a:srgbClr val="FFFFFF"/>
                </a:solidFill>
              </a:defRPr>
            </a:pPr>
            <a:endParaRPr dirty="0"/>
          </a:p>
        </p:txBody>
      </p:sp>
      <p:sp>
        <p:nvSpPr>
          <p:cNvPr id="12" name="2"/>
          <p:cNvSpPr/>
          <p:nvPr/>
        </p:nvSpPr>
        <p:spPr>
          <a:xfrm>
            <a:off x="1150170" y="3363930"/>
            <a:ext cx="292986" cy="469900"/>
          </a:xfrm>
          <a:prstGeom prst="rect">
            <a:avLst/>
          </a:prstGeom>
          <a:solidFill>
            <a:srgbClr val="003D7C"/>
          </a:solidFill>
          <a:ln w="12700">
            <a:miter lim="400000"/>
          </a:ln>
          <a:extLst>
            <a:ext uri="{C572A759-6A51-4108-AA02-DFA0A04FC94B}">
              <ma14:wrappingTextBoxFlag xmlns:ma14="http://schemas.microsoft.com/office/mac/drawingml/2011/main" val="1"/>
            </a:ext>
          </a:extLst>
        </p:spPr>
        <p:txBody>
          <a:bodyPr lIns="50800" tIns="50800" rIns="50800" bIns="50800">
            <a:normAutofit/>
          </a:bodyPr>
          <a:lstStyle/>
          <a:p>
            <a:pPr lvl="2" indent="342900" defTabSz="438150">
              <a:spcBef>
                <a:spcPts val="3100"/>
              </a:spcBef>
              <a:defRPr>
                <a:solidFill>
                  <a:srgbClr val="FFFFFF"/>
                </a:solidFill>
              </a:defRPr>
            </a:pPr>
            <a:endParaRPr dirty="0"/>
          </a:p>
        </p:txBody>
      </p:sp>
      <p:sp>
        <p:nvSpPr>
          <p:cNvPr id="13" name="3"/>
          <p:cNvSpPr/>
          <p:nvPr/>
        </p:nvSpPr>
        <p:spPr>
          <a:xfrm>
            <a:off x="1150170" y="4330781"/>
            <a:ext cx="292986" cy="469901"/>
          </a:xfrm>
          <a:prstGeom prst="rect">
            <a:avLst/>
          </a:prstGeom>
          <a:solidFill>
            <a:srgbClr val="003D7C"/>
          </a:solidFill>
          <a:ln w="12700">
            <a:miter lim="400000"/>
          </a:ln>
          <a:extLst>
            <a:ext uri="{C572A759-6A51-4108-AA02-DFA0A04FC94B}">
              <ma14:wrappingTextBoxFlag xmlns:ma14="http://schemas.microsoft.com/office/mac/drawingml/2011/main" val="1"/>
            </a:ext>
          </a:extLst>
        </p:spPr>
        <p:txBody>
          <a:bodyPr lIns="50800" tIns="50800" rIns="50800" bIns="50800">
            <a:normAutofit/>
          </a:bodyPr>
          <a:lstStyle/>
          <a:p>
            <a:pPr lvl="2" indent="342900" defTabSz="438150">
              <a:spcBef>
                <a:spcPts val="3100"/>
              </a:spcBef>
              <a:defRPr>
                <a:solidFill>
                  <a:srgbClr val="FFFFFF"/>
                </a:solidFill>
              </a:defRPr>
            </a:pPr>
            <a:endParaRPr dirty="0"/>
          </a:p>
        </p:txBody>
      </p:sp>
      <p:sp>
        <p:nvSpPr>
          <p:cNvPr id="14" name="4"/>
          <p:cNvSpPr/>
          <p:nvPr/>
        </p:nvSpPr>
        <p:spPr>
          <a:xfrm>
            <a:off x="1150170" y="5297633"/>
            <a:ext cx="292986" cy="469901"/>
          </a:xfrm>
          <a:prstGeom prst="rect">
            <a:avLst/>
          </a:prstGeom>
          <a:solidFill>
            <a:srgbClr val="003D7C"/>
          </a:solidFill>
          <a:ln w="12700">
            <a:miter lim="400000"/>
          </a:ln>
          <a:extLst>
            <a:ext uri="{C572A759-6A51-4108-AA02-DFA0A04FC94B}">
              <ma14:wrappingTextBoxFlag xmlns:ma14="http://schemas.microsoft.com/office/mac/drawingml/2011/main" val="1"/>
            </a:ext>
          </a:extLst>
        </p:spPr>
        <p:txBody>
          <a:bodyPr lIns="50800" tIns="50800" rIns="50800" bIns="50800">
            <a:normAutofit/>
          </a:bodyPr>
          <a:lstStyle/>
          <a:p>
            <a:pPr lvl="2" indent="342900" defTabSz="438150">
              <a:spcBef>
                <a:spcPts val="3100"/>
              </a:spcBef>
              <a:defRPr>
                <a:solidFill>
                  <a:srgbClr val="FFFFFF"/>
                </a:solidFill>
              </a:defRPr>
            </a:pPr>
            <a:endParaRPr dirty="0"/>
          </a:p>
        </p:txBody>
      </p:sp>
      <p:sp>
        <p:nvSpPr>
          <p:cNvPr id="15" name="5"/>
          <p:cNvSpPr/>
          <p:nvPr/>
        </p:nvSpPr>
        <p:spPr>
          <a:xfrm>
            <a:off x="1150170" y="6257420"/>
            <a:ext cx="292986" cy="469901"/>
          </a:xfrm>
          <a:prstGeom prst="rect">
            <a:avLst/>
          </a:prstGeom>
          <a:solidFill>
            <a:srgbClr val="003D7C"/>
          </a:solidFill>
          <a:ln w="12700">
            <a:miter lim="400000"/>
          </a:ln>
          <a:extLst>
            <a:ext uri="{C572A759-6A51-4108-AA02-DFA0A04FC94B}">
              <ma14:wrappingTextBoxFlag xmlns:ma14="http://schemas.microsoft.com/office/mac/drawingml/2011/main" val="1"/>
            </a:ext>
          </a:extLst>
        </p:spPr>
        <p:txBody>
          <a:bodyPr lIns="50800" tIns="50800" rIns="50800" bIns="50800">
            <a:normAutofit/>
          </a:bodyPr>
          <a:lstStyle/>
          <a:p>
            <a:pPr lvl="2" indent="342900" defTabSz="438150">
              <a:spcBef>
                <a:spcPts val="3100"/>
              </a:spcBef>
              <a:defRPr>
                <a:solidFill>
                  <a:srgbClr val="FFFFFF"/>
                </a:solidFill>
              </a:defRPr>
            </a:pPr>
            <a:endParaRPr dirty="0"/>
          </a:p>
        </p:txBody>
      </p:sp>
      <p:sp>
        <p:nvSpPr>
          <p:cNvPr id="16" name="6"/>
          <p:cNvSpPr/>
          <p:nvPr/>
        </p:nvSpPr>
        <p:spPr>
          <a:xfrm>
            <a:off x="1150170" y="7217207"/>
            <a:ext cx="292986" cy="469901"/>
          </a:xfrm>
          <a:prstGeom prst="rect">
            <a:avLst/>
          </a:prstGeom>
          <a:solidFill>
            <a:srgbClr val="003D7C"/>
          </a:solidFill>
          <a:ln w="12700">
            <a:miter lim="400000"/>
          </a:ln>
          <a:extLst>
            <a:ext uri="{C572A759-6A51-4108-AA02-DFA0A04FC94B}">
              <ma14:wrappingTextBoxFlag xmlns:ma14="http://schemas.microsoft.com/office/mac/drawingml/2011/main" val="1"/>
            </a:ext>
          </a:extLst>
        </p:spPr>
        <p:txBody>
          <a:bodyPr lIns="50800" tIns="50800" rIns="50800" bIns="50800">
            <a:normAutofit/>
          </a:bodyPr>
          <a:lstStyle/>
          <a:p>
            <a:pPr lvl="2" indent="342900" defTabSz="438150">
              <a:spcBef>
                <a:spcPts val="3100"/>
              </a:spcBef>
              <a:defRPr>
                <a:solidFill>
                  <a:srgbClr val="FFFFFF"/>
                </a:solidFill>
              </a:defRPr>
            </a:pPr>
            <a:endParaRPr dirty="0"/>
          </a:p>
        </p:txBody>
      </p:sp>
      <p:sp>
        <p:nvSpPr>
          <p:cNvPr id="18" name="Introduction…"/>
          <p:cNvSpPr txBox="1"/>
          <p:nvPr/>
        </p:nvSpPr>
        <p:spPr>
          <a:xfrm>
            <a:off x="1977493" y="1814819"/>
            <a:ext cx="10034398" cy="604444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normAutofit fontScale="92500" lnSpcReduction="10000"/>
          </a:bodyPr>
          <a:lstStyle/>
          <a:p>
            <a:pPr algn="l" defTabSz="554990">
              <a:lnSpc>
                <a:spcPct val="190000"/>
              </a:lnSpc>
              <a:defRPr sz="3800" b="0"/>
            </a:pPr>
            <a:r>
              <a:rPr dirty="0">
                <a:solidFill>
                  <a:schemeClr val="bg2"/>
                </a:solidFill>
              </a:rPr>
              <a:t>Introduction</a:t>
            </a:r>
          </a:p>
          <a:p>
            <a:pPr algn="l" defTabSz="554990">
              <a:lnSpc>
                <a:spcPct val="190000"/>
              </a:lnSpc>
              <a:defRPr sz="3800" b="0">
                <a:solidFill>
                  <a:srgbClr val="D6D5D5"/>
                </a:solidFill>
              </a:defRPr>
            </a:pPr>
            <a:r>
              <a:rPr lang="en-US" dirty="0"/>
              <a:t>Neural Network Concepts </a:t>
            </a:r>
            <a:endParaRPr lang="en-US" dirty="0" smtClean="0"/>
          </a:p>
          <a:p>
            <a:pPr algn="l" defTabSz="554990">
              <a:lnSpc>
                <a:spcPct val="190000"/>
              </a:lnSpc>
              <a:defRPr sz="3800" b="0">
                <a:solidFill>
                  <a:srgbClr val="D6D5D5"/>
                </a:solidFill>
              </a:defRPr>
            </a:pPr>
            <a:r>
              <a:rPr sz="3800" b="0" dirty="0" smtClean="0">
                <a:solidFill>
                  <a:schemeClr val="bg2"/>
                </a:solidFill>
              </a:rPr>
              <a:t>Genomics </a:t>
            </a:r>
            <a:r>
              <a:rPr sz="3800" b="0" dirty="0">
                <a:solidFill>
                  <a:schemeClr val="bg2"/>
                </a:solidFill>
              </a:rPr>
              <a:t>&amp; Digital Pathology</a:t>
            </a:r>
          </a:p>
          <a:p>
            <a:pPr algn="l" defTabSz="554990">
              <a:lnSpc>
                <a:spcPct val="190000"/>
              </a:lnSpc>
              <a:defRPr sz="3800" b="0">
                <a:solidFill>
                  <a:srgbClr val="D6D5D5"/>
                </a:solidFill>
              </a:defRPr>
            </a:pPr>
            <a:r>
              <a:rPr lang="en-US" sz="3800" b="0" dirty="0">
                <a:solidFill>
                  <a:schemeClr val="bg2"/>
                </a:solidFill>
              </a:rPr>
              <a:t>Classification</a:t>
            </a:r>
            <a:endParaRPr sz="3800" b="0" dirty="0">
              <a:solidFill>
                <a:schemeClr val="bg2"/>
              </a:solidFill>
            </a:endParaRPr>
          </a:p>
          <a:p>
            <a:pPr algn="l" defTabSz="554990">
              <a:lnSpc>
                <a:spcPct val="190000"/>
              </a:lnSpc>
              <a:defRPr sz="3800" b="0">
                <a:solidFill>
                  <a:srgbClr val="D6D5D5"/>
                </a:solidFill>
              </a:defRPr>
            </a:pPr>
            <a:r>
              <a:rPr lang="en-US" sz="3800" b="0" dirty="0">
                <a:solidFill>
                  <a:schemeClr val="tx1"/>
                </a:solidFill>
              </a:rPr>
              <a:t>Encoded Image Covariates for Prediction</a:t>
            </a:r>
            <a:endParaRPr sz="3800" b="0" dirty="0">
              <a:solidFill>
                <a:schemeClr val="tx1"/>
              </a:solidFill>
            </a:endParaRPr>
          </a:p>
          <a:p>
            <a:pPr algn="l" defTabSz="554990">
              <a:lnSpc>
                <a:spcPct val="190000"/>
              </a:lnSpc>
              <a:defRPr sz="3800" b="0">
                <a:solidFill>
                  <a:srgbClr val="D6D5D5"/>
                </a:solidFill>
              </a:defRPr>
            </a:pPr>
            <a:r>
              <a:rPr dirty="0"/>
              <a:t>Conclusion</a:t>
            </a:r>
          </a:p>
        </p:txBody>
      </p:sp>
      <p:sp>
        <p:nvSpPr>
          <p:cNvPr id="19" name="Rectangle"/>
          <p:cNvSpPr/>
          <p:nvPr/>
        </p:nvSpPr>
        <p:spPr>
          <a:xfrm>
            <a:off x="0" y="9290815"/>
            <a:ext cx="12032643" cy="462785"/>
          </a:xfrm>
          <a:prstGeom prst="rect">
            <a:avLst/>
          </a:prstGeom>
          <a:solidFill>
            <a:srgbClr val="003D7C"/>
          </a:solidFill>
          <a:ln w="12700">
            <a:miter lim="400000"/>
          </a:ln>
        </p:spPr>
        <p:txBody>
          <a:bodyPr lIns="50800" tIns="50800" rIns="50800" bIns="50800" anchor="b">
            <a:normAutofit fontScale="32500" lnSpcReduction="20000"/>
          </a:bodyPr>
          <a:lstStyle/>
          <a:p>
            <a:pPr lvl="2" algn="l">
              <a:defRPr sz="8000" b="0">
                <a:solidFill>
                  <a:srgbClr val="FFFFFF"/>
                </a:solidFill>
                <a:latin typeface="+mn-lt"/>
                <a:ea typeface="+mn-ea"/>
                <a:cs typeface="+mn-cs"/>
                <a:sym typeface="Helvetica Neue Medium"/>
              </a:defRPr>
            </a:pPr>
            <a:endParaRPr/>
          </a:p>
        </p:txBody>
      </p:sp>
      <p:sp>
        <p:nvSpPr>
          <p:cNvPr id="2" name="Slide Number Placeholder 1"/>
          <p:cNvSpPr>
            <a:spLocks noGrp="1"/>
          </p:cNvSpPr>
          <p:nvPr>
            <p:ph type="sldNum" sz="quarter" idx="2"/>
          </p:nvPr>
        </p:nvSpPr>
        <p:spPr/>
        <p:txBody>
          <a:bodyPr/>
          <a:lstStyle/>
          <a:p>
            <a:fld id="{86CB4B4D-7CA3-9044-876B-883B54F8677D}" type="slidenum">
              <a:rPr lang="uk-UA" smtClean="0"/>
              <a:t>31</a:t>
            </a:fld>
            <a:endParaRPr lang="uk-UA"/>
          </a:p>
        </p:txBody>
      </p:sp>
    </p:spTree>
    <p:extLst>
      <p:ext uri="{BB962C8B-B14F-4D97-AF65-F5344CB8AC3E}">
        <p14:creationId xmlns:p14="http://schemas.microsoft.com/office/powerpoint/2010/main" val="231910592"/>
      </p:ext>
    </p:extLst>
  </p:cSld>
  <p:clrMapOvr>
    <a:masterClrMapping/>
  </p:clrMapOvr>
  <p:transition spd="med"/>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Sigmoid"/>
          <p:cNvSpPr txBox="1"/>
          <p:nvPr/>
        </p:nvSpPr>
        <p:spPr>
          <a:xfrm>
            <a:off x="1179165" y="5907397"/>
            <a:ext cx="4858256" cy="1949252"/>
          </a:xfrm>
          <a:prstGeom prst="rect">
            <a:avLst/>
          </a:prstGeom>
          <a:ln w="12700">
            <a:miter lim="400000"/>
          </a:ln>
          <a:extLst>
            <a:ext uri="{C572A759-6A51-4108-AA02-DFA0A04FC94B}">
              <ma14:wrappingTextBoxFlag xmlns:ma14="http://schemas.microsoft.com/office/mac/drawingml/2011/main" val="1"/>
            </a:ext>
          </a:extLst>
        </p:spPr>
        <p:txBody>
          <a:bodyPr wrap="square" lIns="50800" tIns="50800" rIns="50800" bIns="50800" anchor="ctr">
            <a:spAutoFit/>
          </a:bodyPr>
          <a:lstStyle>
            <a:lvl1pPr>
              <a:defRPr sz="4000" b="0">
                <a:latin typeface="+mn-lt"/>
                <a:ea typeface="+mn-ea"/>
                <a:cs typeface="+mn-cs"/>
                <a:sym typeface="Helvetica Neue Medium"/>
              </a:defRPr>
            </a:lvl1pPr>
          </a:lstStyle>
          <a:p>
            <a:r>
              <a:rPr lang="en-US" sz="3000" dirty="0" smtClean="0">
                <a:solidFill>
                  <a:schemeClr val="tx1"/>
                </a:solidFill>
              </a:rPr>
              <a:t>Split into Train &amp; Test Data</a:t>
            </a:r>
          </a:p>
          <a:p>
            <a:endParaRPr lang="en-US" sz="3000" dirty="0">
              <a:solidFill>
                <a:schemeClr val="tx1"/>
              </a:solidFill>
            </a:endParaRPr>
          </a:p>
          <a:p>
            <a:r>
              <a:rPr lang="en-US" sz="3000" dirty="0" smtClean="0">
                <a:solidFill>
                  <a:schemeClr val="tx1"/>
                </a:solidFill>
              </a:rPr>
              <a:t>Train CNN, Test &amp; Compute Informative MSE</a:t>
            </a:r>
            <a:endParaRPr lang="en-US" sz="3000" dirty="0">
              <a:solidFill>
                <a:schemeClr val="tx1"/>
              </a:solidFill>
            </a:endParaRPr>
          </a:p>
        </p:txBody>
      </p:sp>
      <p:sp>
        <p:nvSpPr>
          <p:cNvPr id="238" name="Neural Network Concepts"/>
          <p:cNvSpPr txBox="1">
            <a:spLocks noGrp="1"/>
          </p:cNvSpPr>
          <p:nvPr>
            <p:ph type="ctrTitle"/>
          </p:nvPr>
        </p:nvSpPr>
        <p:spPr>
          <a:xfrm>
            <a:off x="0" y="810"/>
            <a:ext cx="13004801" cy="763554"/>
          </a:xfrm>
          <a:prstGeom prst="rect">
            <a:avLst/>
          </a:prstGeom>
          <a:solidFill>
            <a:srgbClr val="003D7C"/>
          </a:solidFill>
        </p:spPr>
        <p:txBody>
          <a:bodyPr/>
          <a:lstStyle/>
          <a:p>
            <a:pPr lvl="2" algn="l">
              <a:defRPr sz="4000">
                <a:solidFill>
                  <a:srgbClr val="FFFFFF"/>
                </a:solidFill>
              </a:defRPr>
            </a:pPr>
            <a:r>
              <a:rPr lang="en-US" dirty="0" smtClean="0"/>
              <a:t>Modified Permutation Importance</a:t>
            </a:r>
            <a:endParaRPr dirty="0"/>
          </a:p>
        </p:txBody>
      </p:sp>
      <p:grpSp>
        <p:nvGrpSpPr>
          <p:cNvPr id="9" name="Group 8"/>
          <p:cNvGrpSpPr/>
          <p:nvPr/>
        </p:nvGrpSpPr>
        <p:grpSpPr>
          <a:xfrm>
            <a:off x="416164" y="1047947"/>
            <a:ext cx="4569472" cy="2696533"/>
            <a:chOff x="165087" y="2595447"/>
            <a:chExt cx="4569472" cy="2696533"/>
          </a:xfrm>
        </p:grpSpPr>
        <p:grpSp>
          <p:nvGrpSpPr>
            <p:cNvPr id="7" name="Group 6"/>
            <p:cNvGrpSpPr/>
            <p:nvPr/>
          </p:nvGrpSpPr>
          <p:grpSpPr>
            <a:xfrm>
              <a:off x="165087" y="2975038"/>
              <a:ext cx="4569472" cy="2316942"/>
              <a:chOff x="859820" y="1909618"/>
              <a:chExt cx="4754069" cy="2841160"/>
            </a:xfrm>
          </p:grpSpPr>
          <p:sp>
            <p:nvSpPr>
              <p:cNvPr id="12" name="Rectangle 11"/>
              <p:cNvSpPr/>
              <p:nvPr/>
            </p:nvSpPr>
            <p:spPr>
              <a:xfrm>
                <a:off x="859820" y="1909618"/>
                <a:ext cx="4486767" cy="2841160"/>
              </a:xfrm>
              <a:prstGeom prst="rect">
                <a:avLst/>
              </a:prstGeom>
              <a:solidFill>
                <a:schemeClr val="accent4">
                  <a:lumMod val="20000"/>
                  <a:lumOff val="8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584200" rtl="0" fontAlgn="auto" latinLnBrk="0" hangingPunct="0">
                  <a:lnSpc>
                    <a:spcPct val="100000"/>
                  </a:lnSpc>
                  <a:spcBef>
                    <a:spcPts val="0"/>
                  </a:spcBef>
                  <a:spcAft>
                    <a:spcPts val="0"/>
                  </a:spcAft>
                  <a:buClrTx/>
                  <a:buSzTx/>
                  <a:buFontTx/>
                  <a:buNone/>
                  <a:tabLst/>
                </a:pPr>
                <a:r>
                  <a:rPr lang="en-US" sz="2200" b="0" dirty="0" smtClean="0">
                    <a:solidFill>
                      <a:schemeClr val="tx2"/>
                    </a:solidFill>
                    <a:latin typeface="+mn-lt"/>
                    <a:ea typeface="+mn-ea"/>
                    <a:cs typeface="+mn-cs"/>
                    <a:sym typeface="Helvetica Neue Medium"/>
                  </a:rPr>
                  <a:t>Encoded Image Covariates</a:t>
                </a:r>
              </a:p>
              <a:p>
                <a:pPr marL="0" marR="0" indent="0" algn="ctr" defTabSz="584200" rtl="0" fontAlgn="auto" latinLnBrk="0" hangingPunct="0">
                  <a:lnSpc>
                    <a:spcPct val="100000"/>
                  </a:lnSpc>
                  <a:spcBef>
                    <a:spcPts val="0"/>
                  </a:spcBef>
                  <a:spcAft>
                    <a:spcPts val="0"/>
                  </a:spcAft>
                  <a:buClrTx/>
                  <a:buSzTx/>
                  <a:buFontTx/>
                  <a:buNone/>
                  <a:tabLst/>
                </a:pPr>
                <a:r>
                  <a:rPr kumimoji="0" lang="en-US" sz="2200" b="0" u="none" strike="noStrike" cap="none" spc="0" normalizeH="0" baseline="0" dirty="0" smtClean="0">
                    <a:ln>
                      <a:noFill/>
                    </a:ln>
                    <a:solidFill>
                      <a:schemeClr val="tx2"/>
                    </a:solidFill>
                    <a:effectLst/>
                    <a:uFillTx/>
                    <a:latin typeface="Helvetica Neue" charset="0"/>
                    <a:ea typeface="Helvetica Neue" charset="0"/>
                    <a:cs typeface="Helvetica Neue" charset="0"/>
                    <a:sym typeface="Helvetica Neue Medium"/>
                  </a:rPr>
                  <a:t>(N X 256)</a:t>
                </a:r>
                <a:endParaRPr kumimoji="0" lang="en-US" sz="2200" b="0" u="none" strike="noStrike" cap="none" spc="0" normalizeH="0" baseline="0" dirty="0">
                  <a:ln>
                    <a:noFill/>
                  </a:ln>
                  <a:solidFill>
                    <a:schemeClr val="tx2"/>
                  </a:solidFill>
                  <a:effectLst/>
                  <a:uFillTx/>
                  <a:latin typeface="Helvetica Neue" charset="0"/>
                  <a:ea typeface="Helvetica Neue" charset="0"/>
                  <a:cs typeface="Helvetica Neue" charset="0"/>
                  <a:sym typeface="Helvetica Neue Medium"/>
                </a:endParaRPr>
              </a:p>
            </p:txBody>
          </p:sp>
          <p:sp>
            <p:nvSpPr>
              <p:cNvPr id="13" name="Rectangle 12"/>
              <p:cNvSpPr/>
              <p:nvPr/>
            </p:nvSpPr>
            <p:spPr>
              <a:xfrm>
                <a:off x="5346587" y="1909618"/>
                <a:ext cx="267302" cy="2841160"/>
              </a:xfrm>
              <a:prstGeom prst="rect">
                <a:avLst/>
              </a:prstGeom>
              <a:solidFill>
                <a:schemeClr val="accent1">
                  <a:lumMod val="20000"/>
                  <a:lumOff val="8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wordArtVert" wrap="square" lIns="50800" tIns="50800" rIns="50800" bIns="50800" numCol="1" spcCol="38100" rtlCol="0" anchor="ctr">
                <a:no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1400" b="0" i="0" u="none" strike="noStrike" cap="none" spc="0" normalizeH="0" baseline="0" dirty="0" smtClean="0">
                    <a:ln>
                      <a:noFill/>
                    </a:ln>
                    <a:solidFill>
                      <a:schemeClr val="tx2"/>
                    </a:solidFill>
                    <a:effectLst/>
                    <a:uFillTx/>
                    <a:latin typeface="+mn-lt"/>
                    <a:ea typeface="+mn-ea"/>
                    <a:cs typeface="+mn-cs"/>
                    <a:sym typeface="Helvetica Neue Medium"/>
                  </a:rPr>
                  <a:t>Response</a:t>
                </a:r>
                <a:endParaRPr kumimoji="0" lang="en-US" sz="1400" b="0" i="0" u="none" strike="noStrike" cap="none" spc="0" normalizeH="0" baseline="0" dirty="0">
                  <a:ln>
                    <a:noFill/>
                  </a:ln>
                  <a:solidFill>
                    <a:schemeClr val="tx2"/>
                  </a:solidFill>
                  <a:effectLst/>
                  <a:uFillTx/>
                  <a:latin typeface="+mn-lt"/>
                  <a:ea typeface="+mn-ea"/>
                  <a:cs typeface="+mn-cs"/>
                  <a:sym typeface="Helvetica Neue Medium"/>
                </a:endParaRPr>
              </a:p>
            </p:txBody>
          </p:sp>
        </p:grpSp>
        <p:sp>
          <p:nvSpPr>
            <p:cNvPr id="17" name="TextBox 16"/>
            <p:cNvSpPr txBox="1"/>
            <p:nvPr/>
          </p:nvSpPr>
          <p:spPr>
            <a:xfrm>
              <a:off x="1587250" y="2595447"/>
              <a:ext cx="1531207" cy="3795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lang="en-US" sz="1800" dirty="0" smtClean="0">
                  <a:solidFill>
                    <a:schemeClr val="tx2"/>
                  </a:solidFill>
                </a:rPr>
                <a:t>Train</a:t>
              </a:r>
              <a:endParaRPr kumimoji="0" lang="en-US" sz="1800" b="0" i="0" u="none" strike="noStrike" cap="none" spc="0" normalizeH="0" baseline="0" dirty="0">
                <a:ln>
                  <a:noFill/>
                </a:ln>
                <a:solidFill>
                  <a:schemeClr val="tx2"/>
                </a:solidFill>
                <a:effectLst/>
                <a:uFillTx/>
                <a:sym typeface="Helvetica Neue"/>
              </a:endParaRPr>
            </a:p>
          </p:txBody>
        </p:sp>
      </p:grpSp>
      <p:grpSp>
        <p:nvGrpSpPr>
          <p:cNvPr id="10" name="Group 9"/>
          <p:cNvGrpSpPr/>
          <p:nvPr/>
        </p:nvGrpSpPr>
        <p:grpSpPr>
          <a:xfrm>
            <a:off x="416164" y="4033285"/>
            <a:ext cx="4569472" cy="1083877"/>
            <a:chOff x="165087" y="5442956"/>
            <a:chExt cx="4569472" cy="1083877"/>
          </a:xfrm>
        </p:grpSpPr>
        <p:grpSp>
          <p:nvGrpSpPr>
            <p:cNvPr id="18" name="Group 17"/>
            <p:cNvGrpSpPr/>
            <p:nvPr/>
          </p:nvGrpSpPr>
          <p:grpSpPr>
            <a:xfrm>
              <a:off x="165087" y="5835633"/>
              <a:ext cx="4569472" cy="691200"/>
              <a:chOff x="859820" y="1909618"/>
              <a:chExt cx="4754069" cy="847587"/>
            </a:xfrm>
          </p:grpSpPr>
          <p:sp>
            <p:nvSpPr>
              <p:cNvPr id="19" name="Rectangle 18"/>
              <p:cNvSpPr>
                <a:spLocks/>
              </p:cNvSpPr>
              <p:nvPr/>
            </p:nvSpPr>
            <p:spPr>
              <a:xfrm>
                <a:off x="859820" y="1909618"/>
                <a:ext cx="4486767" cy="847587"/>
              </a:xfrm>
              <a:prstGeom prst="rect">
                <a:avLst/>
              </a:prstGeom>
              <a:solidFill>
                <a:schemeClr val="accent3">
                  <a:lumMod val="20000"/>
                  <a:lumOff val="8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584200" rtl="0" fontAlgn="auto" latinLnBrk="0" hangingPunct="0">
                  <a:lnSpc>
                    <a:spcPct val="100000"/>
                  </a:lnSpc>
                  <a:spcBef>
                    <a:spcPts val="0"/>
                  </a:spcBef>
                  <a:spcAft>
                    <a:spcPts val="0"/>
                  </a:spcAft>
                  <a:buClrTx/>
                  <a:buSzTx/>
                  <a:buFontTx/>
                  <a:buNone/>
                  <a:tabLst/>
                </a:pPr>
                <a:r>
                  <a:rPr lang="en-US" sz="2200" b="0" dirty="0" smtClean="0">
                    <a:solidFill>
                      <a:schemeClr val="tx2"/>
                    </a:solidFill>
                    <a:latin typeface="+mn-lt"/>
                    <a:ea typeface="+mn-ea"/>
                    <a:cs typeface="+mn-cs"/>
                    <a:sym typeface="Helvetica Neue Medium"/>
                  </a:rPr>
                  <a:t>Encoded Image Covariates</a:t>
                </a:r>
              </a:p>
              <a:p>
                <a:pPr marL="0" marR="0" indent="0" algn="ctr" defTabSz="584200" rtl="0" fontAlgn="auto" latinLnBrk="0" hangingPunct="0">
                  <a:lnSpc>
                    <a:spcPct val="100000"/>
                  </a:lnSpc>
                  <a:spcBef>
                    <a:spcPts val="0"/>
                  </a:spcBef>
                  <a:spcAft>
                    <a:spcPts val="0"/>
                  </a:spcAft>
                  <a:buClrTx/>
                  <a:buSzTx/>
                  <a:buFontTx/>
                  <a:buNone/>
                  <a:tabLst/>
                </a:pPr>
                <a:r>
                  <a:rPr kumimoji="0" lang="en-US" sz="2200" b="0" u="none" strike="noStrike" cap="none" spc="0" normalizeH="0" baseline="0" dirty="0" smtClean="0">
                    <a:ln>
                      <a:noFill/>
                    </a:ln>
                    <a:solidFill>
                      <a:schemeClr val="tx2"/>
                    </a:solidFill>
                    <a:effectLst/>
                    <a:uFillTx/>
                    <a:latin typeface="Helvetica Neue" charset="0"/>
                    <a:ea typeface="Helvetica Neue" charset="0"/>
                    <a:cs typeface="Helvetica Neue" charset="0"/>
                    <a:sym typeface="Helvetica Neue Medium"/>
                  </a:rPr>
                  <a:t>(N X 1024)</a:t>
                </a:r>
                <a:endParaRPr kumimoji="0" lang="en-US" sz="2200" b="0" u="none" strike="noStrike" cap="none" spc="0" normalizeH="0" baseline="0" dirty="0">
                  <a:ln>
                    <a:noFill/>
                  </a:ln>
                  <a:solidFill>
                    <a:schemeClr val="tx2"/>
                  </a:solidFill>
                  <a:effectLst/>
                  <a:uFillTx/>
                  <a:latin typeface="Helvetica Neue" charset="0"/>
                  <a:ea typeface="Helvetica Neue" charset="0"/>
                  <a:cs typeface="Helvetica Neue" charset="0"/>
                  <a:sym typeface="Helvetica Neue Medium"/>
                </a:endParaRPr>
              </a:p>
            </p:txBody>
          </p:sp>
          <p:sp>
            <p:nvSpPr>
              <p:cNvPr id="20" name="Rectangle 19"/>
              <p:cNvSpPr/>
              <p:nvPr/>
            </p:nvSpPr>
            <p:spPr>
              <a:xfrm>
                <a:off x="5346587" y="1909618"/>
                <a:ext cx="267302" cy="847587"/>
              </a:xfrm>
              <a:prstGeom prst="rect">
                <a:avLst/>
              </a:prstGeom>
              <a:solidFill>
                <a:schemeClr val="accent1">
                  <a:lumMod val="20000"/>
                  <a:lumOff val="8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wordArtVert" wrap="square" lIns="50800" tIns="50800" rIns="50800" bIns="50800" numCol="1" spcCol="38100" rtlCol="0" anchor="ctr">
                <a:noAutofit/>
              </a:bodyPr>
              <a:lstStyle/>
              <a:p>
                <a:pPr marL="0" marR="0" indent="0" algn="ctr" defTabSz="584200" rtl="0" fontAlgn="auto" latinLnBrk="0" hangingPunct="0">
                  <a:lnSpc>
                    <a:spcPct val="100000"/>
                  </a:lnSpc>
                  <a:spcBef>
                    <a:spcPts val="0"/>
                  </a:spcBef>
                  <a:spcAft>
                    <a:spcPts val="0"/>
                  </a:spcAft>
                  <a:buClrTx/>
                  <a:buSzTx/>
                  <a:buFontTx/>
                  <a:buNone/>
                  <a:tabLst/>
                </a:pPr>
                <a:r>
                  <a:rPr lang="mr-IN" sz="500" b="0" dirty="0" smtClean="0">
                    <a:solidFill>
                      <a:schemeClr val="tx2"/>
                    </a:solidFill>
                    <a:latin typeface="+mn-lt"/>
                    <a:ea typeface="+mn-ea"/>
                    <a:cs typeface="+mn-cs"/>
                    <a:sym typeface="Helvetica Neue Medium"/>
                  </a:rPr>
                  <a:t>………………</a:t>
                </a:r>
                <a:r>
                  <a:rPr lang="en-US" sz="500" b="0" dirty="0" smtClean="0">
                    <a:solidFill>
                      <a:schemeClr val="tx2"/>
                    </a:solidFill>
                    <a:latin typeface="+mn-lt"/>
                    <a:ea typeface="+mn-ea"/>
                    <a:cs typeface="+mn-cs"/>
                    <a:sym typeface="Helvetica Neue Medium"/>
                  </a:rPr>
                  <a:t>.</a:t>
                </a:r>
                <a:endParaRPr kumimoji="0" lang="en-US" sz="500" b="0" i="0" u="none" strike="noStrike" cap="none" spc="0" normalizeH="0" baseline="0" dirty="0">
                  <a:ln>
                    <a:noFill/>
                  </a:ln>
                  <a:solidFill>
                    <a:schemeClr val="tx2"/>
                  </a:solidFill>
                  <a:effectLst/>
                  <a:uFillTx/>
                  <a:latin typeface="+mn-lt"/>
                  <a:ea typeface="+mn-ea"/>
                  <a:cs typeface="+mn-cs"/>
                  <a:sym typeface="Helvetica Neue Medium"/>
                </a:endParaRPr>
              </a:p>
            </p:txBody>
          </p:sp>
        </p:grpSp>
        <p:sp>
          <p:nvSpPr>
            <p:cNvPr id="21" name="TextBox 20"/>
            <p:cNvSpPr txBox="1"/>
            <p:nvPr/>
          </p:nvSpPr>
          <p:spPr>
            <a:xfrm>
              <a:off x="1587250" y="5442956"/>
              <a:ext cx="1531207" cy="3795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lang="en-US" sz="1800" dirty="0" smtClean="0">
                  <a:solidFill>
                    <a:schemeClr val="tx2"/>
                  </a:solidFill>
                </a:rPr>
                <a:t>Test</a:t>
              </a:r>
              <a:endParaRPr kumimoji="0" lang="en-US" sz="1800" b="0" i="0" u="none" strike="noStrike" cap="none" spc="0" normalizeH="0" baseline="0" dirty="0">
                <a:ln>
                  <a:noFill/>
                </a:ln>
                <a:solidFill>
                  <a:schemeClr val="tx2"/>
                </a:solidFill>
                <a:effectLst/>
                <a:uFillTx/>
                <a:sym typeface="Helvetica Neue"/>
              </a:endParaRPr>
            </a:p>
          </p:txBody>
        </p:sp>
      </p:grpSp>
      <p:grpSp>
        <p:nvGrpSpPr>
          <p:cNvPr id="16" name="Group 15"/>
          <p:cNvGrpSpPr/>
          <p:nvPr/>
        </p:nvGrpSpPr>
        <p:grpSpPr>
          <a:xfrm>
            <a:off x="5582477" y="4192181"/>
            <a:ext cx="1839845" cy="1203365"/>
            <a:chOff x="10093096" y="3015154"/>
            <a:chExt cx="1839845" cy="1203365"/>
          </a:xfrm>
        </p:grpSpPr>
        <p:sp>
          <p:nvSpPr>
            <p:cNvPr id="25" name="Rectangle 24"/>
            <p:cNvSpPr/>
            <p:nvPr/>
          </p:nvSpPr>
          <p:spPr>
            <a:xfrm>
              <a:off x="10093096" y="3015154"/>
              <a:ext cx="1839845" cy="1182799"/>
            </a:xfrm>
            <a:prstGeom prst="rect">
              <a:avLst/>
            </a:prstGeom>
            <a:ln/>
          </p:spPr>
          <p:style>
            <a:lnRef idx="2">
              <a:schemeClr val="dk1"/>
            </a:lnRef>
            <a:fillRef idx="1">
              <a:schemeClr val="lt1"/>
            </a:fillRef>
            <a:effectRef idx="0">
              <a:schemeClr val="dk1"/>
            </a:effectRef>
            <a:fontRef idx="minor">
              <a:schemeClr val="dk1"/>
            </a:fontRef>
          </p:style>
          <p:txBody>
            <a:bodyPr wrap="square">
              <a:spAutoFit/>
            </a:bodyPr>
            <a:lstStyle/>
            <a:p>
              <a:pPr algn="l" hangingPunct="1">
                <a:defRPr/>
              </a:pPr>
              <a:endParaRPr lang="en-US" b="0" dirty="0"/>
            </a:p>
          </p:txBody>
        </p:sp>
        <p:sp>
          <p:nvSpPr>
            <p:cNvPr id="26" name="Rectangle 25"/>
            <p:cNvSpPr/>
            <p:nvPr/>
          </p:nvSpPr>
          <p:spPr>
            <a:xfrm>
              <a:off x="10322413" y="3018190"/>
              <a:ext cx="1431802" cy="1200329"/>
            </a:xfrm>
            <a:prstGeom prst="rect">
              <a:avLst/>
            </a:prstGeom>
          </p:spPr>
          <p:txBody>
            <a:bodyPr wrap="none">
              <a:spAutoFit/>
            </a:bodyPr>
            <a:lstStyle/>
            <a:p>
              <a:r>
                <a:rPr lang="en-US" dirty="0" smtClean="0">
                  <a:solidFill>
                    <a:schemeClr val="tx1"/>
                  </a:solidFill>
                </a:rPr>
                <a:t>Conv.</a:t>
              </a:r>
            </a:p>
            <a:p>
              <a:r>
                <a:rPr lang="en-US" dirty="0" smtClean="0">
                  <a:solidFill>
                    <a:schemeClr val="tx1"/>
                  </a:solidFill>
                </a:rPr>
                <a:t>Neural </a:t>
              </a:r>
            </a:p>
            <a:p>
              <a:r>
                <a:rPr lang="en-US" dirty="0" smtClean="0">
                  <a:solidFill>
                    <a:schemeClr val="tx1"/>
                  </a:solidFill>
                </a:rPr>
                <a:t>Network</a:t>
              </a:r>
              <a:endParaRPr lang="en-US" dirty="0"/>
            </a:p>
          </p:txBody>
        </p:sp>
      </p:grpSp>
      <p:cxnSp>
        <p:nvCxnSpPr>
          <p:cNvPr id="23" name="Elbow Connector 22"/>
          <p:cNvCxnSpPr/>
          <p:nvPr/>
        </p:nvCxnSpPr>
        <p:spPr>
          <a:xfrm rot="16200000" flipH="1">
            <a:off x="4962850" y="2618312"/>
            <a:ext cx="1571852" cy="1507245"/>
          </a:xfrm>
          <a:prstGeom prst="bentConnector3">
            <a:avLst>
              <a:gd name="adj1" fmla="val -94"/>
            </a:avLst>
          </a:prstGeom>
          <a:noFill/>
          <a:ln w="25400" cap="flat">
            <a:solidFill>
              <a:schemeClr val="tx2"/>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7" name="Straight Arrow Connector 26"/>
          <p:cNvCxnSpPr>
            <a:stCxn id="20" idx="3"/>
          </p:cNvCxnSpPr>
          <p:nvPr/>
        </p:nvCxnSpPr>
        <p:spPr>
          <a:xfrm flipV="1">
            <a:off x="4985636" y="4761279"/>
            <a:ext cx="596841" cy="10283"/>
          </a:xfrm>
          <a:prstGeom prst="straightConnector1">
            <a:avLst/>
          </a:prstGeom>
          <a:noFill/>
          <a:ln w="25400" cap="flat">
            <a:solidFill>
              <a:schemeClr val="tx2"/>
            </a:solidFill>
            <a:prstDash val="solid"/>
            <a:miter lim="400000"/>
            <a:tailEnd type="triangle"/>
          </a:ln>
          <a:effectLst/>
          <a:sp3d/>
        </p:spPr>
        <p:style>
          <a:lnRef idx="0">
            <a:scrgbClr r="0" g="0" b="0"/>
          </a:lnRef>
          <a:fillRef idx="0">
            <a:scrgbClr r="0" g="0" b="0"/>
          </a:fillRef>
          <a:effectRef idx="0">
            <a:scrgbClr r="0" g="0" b="0"/>
          </a:effectRef>
          <a:fontRef idx="none"/>
        </p:style>
      </p:cxnSp>
      <p:graphicFrame>
        <p:nvGraphicFramePr>
          <p:cNvPr id="38" name="Table 37"/>
          <p:cNvGraphicFramePr>
            <a:graphicFrameLocks noGrp="1"/>
          </p:cNvGraphicFramePr>
          <p:nvPr>
            <p:extLst>
              <p:ext uri="{D42A27DB-BD31-4B8C-83A1-F6EECF244321}">
                <p14:modId xmlns:p14="http://schemas.microsoft.com/office/powerpoint/2010/main" val="1043236320"/>
              </p:ext>
            </p:extLst>
          </p:nvPr>
        </p:nvGraphicFramePr>
        <p:xfrm>
          <a:off x="8019163" y="1047947"/>
          <a:ext cx="4453325" cy="1779504"/>
        </p:xfrm>
        <a:graphic>
          <a:graphicData uri="http://schemas.openxmlformats.org/drawingml/2006/table">
            <a:tbl>
              <a:tblPr firstRow="1">
                <a:tableStyleId>{4C3C2611-4C71-4FC5-86AE-919BDF0F9419}</a:tableStyleId>
              </a:tblPr>
              <a:tblGrid>
                <a:gridCol w="2231742"/>
                <a:gridCol w="2221583"/>
              </a:tblGrid>
              <a:tr h="694561">
                <a:tc>
                  <a:txBody>
                    <a:bodyPr/>
                    <a:lstStyle/>
                    <a:p>
                      <a:r>
                        <a:rPr lang="en-US" sz="2000" dirty="0" smtClean="0"/>
                        <a:t>Informative </a:t>
                      </a:r>
                    </a:p>
                    <a:p>
                      <a:r>
                        <a:rPr lang="en-US" sz="2000" dirty="0" smtClean="0"/>
                        <a:t>MSE</a:t>
                      </a:r>
                      <a:endParaRPr 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50000"/>
                      </a:schemeClr>
                    </a:solidFill>
                  </a:tcPr>
                </a:tc>
                <a:tc>
                  <a:txBody>
                    <a:bodyPr/>
                    <a:lstStyle/>
                    <a:p>
                      <a:r>
                        <a:rPr lang="en-US" sz="2000" dirty="0" smtClean="0"/>
                        <a:t>Non-Informative MSE</a:t>
                      </a:r>
                      <a:endParaRPr 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50000"/>
                      </a:schemeClr>
                    </a:solidFill>
                  </a:tcPr>
                </a:tc>
              </a:tr>
              <a:tr h="539232">
                <a:tc>
                  <a:txBody>
                    <a:bodyPr/>
                    <a:lstStyle/>
                    <a:p>
                      <a:endParaRPr 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39232">
                <a:tc>
                  <a:txBody>
                    <a:bodyPr/>
                    <a:lstStyle/>
                    <a:p>
                      <a:r>
                        <a:rPr lang="mr-IN" sz="2400" dirty="0" smtClean="0"/>
                        <a:t>…</a:t>
                      </a:r>
                      <a:endParaRPr 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mr-IN" sz="2400" dirty="0" smtClean="0"/>
                        <a:t>…</a:t>
                      </a:r>
                      <a:endParaRPr 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r>
            </a:tbl>
          </a:graphicData>
        </a:graphic>
      </p:graphicFrame>
      <p:cxnSp>
        <p:nvCxnSpPr>
          <p:cNvPr id="41" name="Elbow Connector 40"/>
          <p:cNvCxnSpPr>
            <a:endCxn id="45" idx="1"/>
          </p:cNvCxnSpPr>
          <p:nvPr/>
        </p:nvCxnSpPr>
        <p:spPr>
          <a:xfrm flipV="1">
            <a:off x="7422322" y="2010881"/>
            <a:ext cx="690638" cy="2750398"/>
          </a:xfrm>
          <a:prstGeom prst="bentConnector3">
            <a:avLst>
              <a:gd name="adj1" fmla="val 50000"/>
            </a:avLst>
          </a:prstGeom>
          <a:noFill/>
          <a:ln w="25400" cap="flat">
            <a:solidFill>
              <a:schemeClr val="tx2"/>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45" name="Rectangle 44"/>
          <p:cNvSpPr>
            <a:spLocks/>
          </p:cNvSpPr>
          <p:nvPr/>
        </p:nvSpPr>
        <p:spPr>
          <a:xfrm>
            <a:off x="8112960" y="1796525"/>
            <a:ext cx="1978332" cy="428712"/>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584200" rtl="0" fontAlgn="auto" latinLnBrk="0" hangingPunct="0">
              <a:lnSpc>
                <a:spcPct val="100000"/>
              </a:lnSpc>
              <a:spcBef>
                <a:spcPts val="0"/>
              </a:spcBef>
              <a:spcAft>
                <a:spcPts val="0"/>
              </a:spcAft>
              <a:buClrTx/>
              <a:buSzTx/>
              <a:buFontTx/>
              <a:buNone/>
              <a:tabLst/>
            </a:pPr>
            <a:r>
              <a:rPr lang="en-US" sz="2200" b="0" smtClean="0">
                <a:solidFill>
                  <a:schemeClr val="tx2"/>
                </a:solidFill>
                <a:latin typeface="Helvetica Neue" charset="0"/>
                <a:ea typeface="Helvetica Neue" charset="0"/>
                <a:cs typeface="Helvetica Neue" charset="0"/>
                <a:sym typeface="Helvetica Neue Medium"/>
              </a:rPr>
              <a:t>0.0512</a:t>
            </a:r>
            <a:endParaRPr kumimoji="0" lang="en-US" sz="2200" b="0" u="none" strike="noStrike" cap="none" spc="0" normalizeH="0" baseline="0" dirty="0" smtClean="0">
              <a:ln>
                <a:noFill/>
              </a:ln>
              <a:solidFill>
                <a:schemeClr val="tx2"/>
              </a:solidFill>
              <a:effectLst/>
              <a:uFillTx/>
              <a:latin typeface="Helvetica Neue" charset="0"/>
              <a:ea typeface="Helvetica Neue" charset="0"/>
              <a:cs typeface="Helvetica Neue" charset="0"/>
              <a:sym typeface="Helvetica Neue Medium"/>
            </a:endParaRPr>
          </a:p>
        </p:txBody>
      </p:sp>
      <p:grpSp>
        <p:nvGrpSpPr>
          <p:cNvPr id="28" name="Group 27"/>
          <p:cNvGrpSpPr/>
          <p:nvPr/>
        </p:nvGrpSpPr>
        <p:grpSpPr>
          <a:xfrm>
            <a:off x="416163" y="1050738"/>
            <a:ext cx="4569472" cy="2696533"/>
            <a:chOff x="165087" y="2595447"/>
            <a:chExt cx="4569472" cy="2696533"/>
          </a:xfrm>
        </p:grpSpPr>
        <p:grpSp>
          <p:nvGrpSpPr>
            <p:cNvPr id="29" name="Group 28"/>
            <p:cNvGrpSpPr/>
            <p:nvPr/>
          </p:nvGrpSpPr>
          <p:grpSpPr>
            <a:xfrm>
              <a:off x="165087" y="2975038"/>
              <a:ext cx="4569472" cy="2316942"/>
              <a:chOff x="859820" y="1909618"/>
              <a:chExt cx="4754069" cy="2841160"/>
            </a:xfrm>
          </p:grpSpPr>
          <p:sp>
            <p:nvSpPr>
              <p:cNvPr id="31" name="Rectangle 30"/>
              <p:cNvSpPr/>
              <p:nvPr/>
            </p:nvSpPr>
            <p:spPr>
              <a:xfrm>
                <a:off x="859820" y="1909618"/>
                <a:ext cx="4486767" cy="2841160"/>
              </a:xfrm>
              <a:prstGeom prst="rect">
                <a:avLst/>
              </a:prstGeom>
              <a:solidFill>
                <a:schemeClr val="accent4">
                  <a:lumMod val="20000"/>
                  <a:lumOff val="8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584200" rtl="0" fontAlgn="auto" latinLnBrk="0" hangingPunct="0">
                  <a:lnSpc>
                    <a:spcPct val="100000"/>
                  </a:lnSpc>
                  <a:spcBef>
                    <a:spcPts val="0"/>
                  </a:spcBef>
                  <a:spcAft>
                    <a:spcPts val="0"/>
                  </a:spcAft>
                  <a:buClrTx/>
                  <a:buSzTx/>
                  <a:buFontTx/>
                  <a:buNone/>
                  <a:tabLst/>
                </a:pPr>
                <a:r>
                  <a:rPr lang="en-US" sz="2200" b="0" dirty="0" smtClean="0">
                    <a:solidFill>
                      <a:schemeClr val="tx2"/>
                    </a:solidFill>
                    <a:latin typeface="+mn-lt"/>
                    <a:ea typeface="+mn-ea"/>
                    <a:cs typeface="+mn-cs"/>
                    <a:sym typeface="Helvetica Neue Medium"/>
                  </a:rPr>
                  <a:t>Encoded Image Covariates</a:t>
                </a:r>
              </a:p>
              <a:p>
                <a:pPr marL="0" marR="0" indent="0" algn="ctr" defTabSz="584200" rtl="0" fontAlgn="auto" latinLnBrk="0" hangingPunct="0">
                  <a:lnSpc>
                    <a:spcPct val="100000"/>
                  </a:lnSpc>
                  <a:spcBef>
                    <a:spcPts val="0"/>
                  </a:spcBef>
                  <a:spcAft>
                    <a:spcPts val="0"/>
                  </a:spcAft>
                  <a:buClrTx/>
                  <a:buSzTx/>
                  <a:buFontTx/>
                  <a:buNone/>
                  <a:tabLst/>
                </a:pPr>
                <a:r>
                  <a:rPr kumimoji="0" lang="en-US" sz="2200" b="0" u="none" strike="noStrike" cap="none" spc="0" normalizeH="0" baseline="0" dirty="0" smtClean="0">
                    <a:ln>
                      <a:noFill/>
                    </a:ln>
                    <a:solidFill>
                      <a:schemeClr val="tx2"/>
                    </a:solidFill>
                    <a:effectLst/>
                    <a:uFillTx/>
                    <a:latin typeface="Helvetica Neue" charset="0"/>
                    <a:ea typeface="Helvetica Neue" charset="0"/>
                    <a:cs typeface="Helvetica Neue" charset="0"/>
                    <a:sym typeface="Helvetica Neue Medium"/>
                  </a:rPr>
                  <a:t>(N X 256)</a:t>
                </a:r>
                <a:endParaRPr kumimoji="0" lang="en-US" sz="2200" b="0" u="none" strike="noStrike" cap="none" spc="0" normalizeH="0" baseline="0" dirty="0">
                  <a:ln>
                    <a:noFill/>
                  </a:ln>
                  <a:solidFill>
                    <a:schemeClr val="tx2"/>
                  </a:solidFill>
                  <a:effectLst/>
                  <a:uFillTx/>
                  <a:latin typeface="Helvetica Neue" charset="0"/>
                  <a:ea typeface="Helvetica Neue" charset="0"/>
                  <a:cs typeface="Helvetica Neue" charset="0"/>
                  <a:sym typeface="Helvetica Neue Medium"/>
                </a:endParaRPr>
              </a:p>
            </p:txBody>
          </p:sp>
          <p:sp>
            <p:nvSpPr>
              <p:cNvPr id="32" name="Rectangle 31"/>
              <p:cNvSpPr/>
              <p:nvPr/>
            </p:nvSpPr>
            <p:spPr>
              <a:xfrm>
                <a:off x="5346587" y="1909618"/>
                <a:ext cx="267302" cy="2841160"/>
              </a:xfrm>
              <a:prstGeom prst="rect">
                <a:avLst/>
              </a:prstGeom>
              <a:solidFill>
                <a:schemeClr val="bg2">
                  <a:lumMod val="9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wordArtVert" wrap="square" lIns="50800" tIns="50800" rIns="50800" bIns="50800" numCol="1" spcCol="38100" rtlCol="0" anchor="ctr">
                <a:noAutofit/>
              </a:bodyPr>
              <a:lstStyle/>
              <a:p>
                <a:r>
                  <a:rPr lang="en-US" sz="1400" i="1" dirty="0" err="1" smtClean="0">
                    <a:solidFill>
                      <a:schemeClr val="accent5">
                        <a:lumMod val="75000"/>
                      </a:schemeClr>
                    </a:solidFill>
                    <a:sym typeface="Helvetica Neue Medium"/>
                  </a:rPr>
                  <a:t>ensoRpes</a:t>
                </a:r>
                <a:endParaRPr kumimoji="0" lang="en-US" sz="1600" i="1" u="none" strike="noStrike" cap="none" spc="0" normalizeH="0" baseline="0" dirty="0">
                  <a:ln>
                    <a:noFill/>
                  </a:ln>
                  <a:solidFill>
                    <a:schemeClr val="accent5">
                      <a:lumMod val="75000"/>
                    </a:schemeClr>
                  </a:solidFill>
                  <a:effectLst/>
                  <a:uFillTx/>
                  <a:latin typeface="+mn-lt"/>
                  <a:ea typeface="+mn-ea"/>
                  <a:cs typeface="+mn-cs"/>
                  <a:sym typeface="Helvetica Neue Medium"/>
                </a:endParaRPr>
              </a:p>
            </p:txBody>
          </p:sp>
        </p:grpSp>
        <p:sp>
          <p:nvSpPr>
            <p:cNvPr id="30" name="TextBox 29"/>
            <p:cNvSpPr txBox="1"/>
            <p:nvPr/>
          </p:nvSpPr>
          <p:spPr>
            <a:xfrm>
              <a:off x="537222" y="2595447"/>
              <a:ext cx="3631261" cy="3795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lang="en-US" sz="1800" dirty="0" smtClean="0">
                  <a:solidFill>
                    <a:schemeClr val="tx2"/>
                  </a:solidFill>
                </a:rPr>
                <a:t>Train</a:t>
              </a:r>
              <a:endParaRPr kumimoji="0" lang="en-US" sz="1800" b="0" i="0" u="none" strike="noStrike" cap="none" spc="0" normalizeH="0" baseline="0" dirty="0">
                <a:ln>
                  <a:noFill/>
                </a:ln>
                <a:solidFill>
                  <a:schemeClr val="tx2"/>
                </a:solidFill>
                <a:effectLst/>
                <a:uFillTx/>
                <a:sym typeface="Helvetica Neue"/>
              </a:endParaRPr>
            </a:p>
          </p:txBody>
        </p:sp>
      </p:grpSp>
      <p:cxnSp>
        <p:nvCxnSpPr>
          <p:cNvPr id="54" name="Elbow Connector 53"/>
          <p:cNvCxnSpPr>
            <a:stCxn id="32" idx="3"/>
          </p:cNvCxnSpPr>
          <p:nvPr/>
        </p:nvCxnSpPr>
        <p:spPr>
          <a:xfrm>
            <a:off x="4985635" y="2588800"/>
            <a:ext cx="1516765" cy="1581079"/>
          </a:xfrm>
          <a:prstGeom prst="bentConnector2">
            <a:avLst/>
          </a:prstGeom>
          <a:noFill/>
          <a:ln w="25400" cap="flat">
            <a:solidFill>
              <a:schemeClr val="tx2"/>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57" name="Elbow Connector 56"/>
          <p:cNvCxnSpPr>
            <a:stCxn id="25" idx="3"/>
            <a:endCxn id="58" idx="2"/>
          </p:cNvCxnSpPr>
          <p:nvPr/>
        </p:nvCxnSpPr>
        <p:spPr>
          <a:xfrm flipV="1">
            <a:off x="7422322" y="2271910"/>
            <a:ext cx="3986381" cy="2511671"/>
          </a:xfrm>
          <a:prstGeom prst="bentConnector2">
            <a:avLst/>
          </a:prstGeom>
          <a:noFill/>
          <a:ln w="25400" cap="flat">
            <a:solidFill>
              <a:schemeClr val="tx2"/>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58" name="Rectangle 57"/>
          <p:cNvSpPr>
            <a:spLocks/>
          </p:cNvSpPr>
          <p:nvPr/>
        </p:nvSpPr>
        <p:spPr>
          <a:xfrm>
            <a:off x="10383947" y="1768295"/>
            <a:ext cx="2049512" cy="503615"/>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2200" b="0" u="none" strike="noStrike" cap="none" spc="0" normalizeH="0" baseline="0" dirty="0" smtClean="0">
                <a:ln>
                  <a:noFill/>
                </a:ln>
                <a:solidFill>
                  <a:schemeClr val="tx2"/>
                </a:solidFill>
                <a:effectLst/>
                <a:uFillTx/>
                <a:latin typeface="Helvetica Neue" charset="0"/>
                <a:ea typeface="Helvetica Neue" charset="0"/>
                <a:cs typeface="Helvetica Neue" charset="0"/>
                <a:sym typeface="Helvetica Neue Medium"/>
              </a:rPr>
              <a:t>0.0629</a:t>
            </a:r>
          </a:p>
        </p:txBody>
      </p:sp>
      <p:sp>
        <p:nvSpPr>
          <p:cNvPr id="71" name="1"/>
          <p:cNvSpPr/>
          <p:nvPr/>
        </p:nvSpPr>
        <p:spPr>
          <a:xfrm>
            <a:off x="534297" y="5984430"/>
            <a:ext cx="508001" cy="508001"/>
          </a:xfrm>
          <a:prstGeom prst="ellipse">
            <a:avLst/>
          </a:prstGeom>
          <a:solidFill>
            <a:schemeClr val="accent4">
              <a:hueOff val="-461056"/>
              <a:satOff val="4338"/>
              <a:lumOff val="-10225"/>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sz="2200" b="0">
                <a:solidFill>
                  <a:srgbClr val="FFFFFF"/>
                </a:solidFill>
                <a:latin typeface="+mn-lt"/>
                <a:ea typeface="+mn-ea"/>
                <a:cs typeface="+mn-cs"/>
                <a:sym typeface="Helvetica Neue Medium"/>
              </a:defRPr>
            </a:lvl1pPr>
          </a:lstStyle>
          <a:p>
            <a:r>
              <a:rPr dirty="0"/>
              <a:t>1</a:t>
            </a:r>
          </a:p>
        </p:txBody>
      </p:sp>
      <p:sp>
        <p:nvSpPr>
          <p:cNvPr id="72" name="1"/>
          <p:cNvSpPr/>
          <p:nvPr/>
        </p:nvSpPr>
        <p:spPr>
          <a:xfrm>
            <a:off x="534297" y="7209957"/>
            <a:ext cx="508001" cy="508001"/>
          </a:xfrm>
          <a:prstGeom prst="ellipse">
            <a:avLst/>
          </a:prstGeom>
          <a:solidFill>
            <a:schemeClr val="accent4">
              <a:hueOff val="-461056"/>
              <a:satOff val="4338"/>
              <a:lumOff val="-10225"/>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sz="2200" b="0">
                <a:solidFill>
                  <a:srgbClr val="FFFFFF"/>
                </a:solidFill>
                <a:latin typeface="+mn-lt"/>
                <a:ea typeface="+mn-ea"/>
                <a:cs typeface="+mn-cs"/>
                <a:sym typeface="Helvetica Neue Medium"/>
              </a:defRPr>
            </a:lvl1pPr>
          </a:lstStyle>
          <a:p>
            <a:r>
              <a:rPr lang="en-US" dirty="0" smtClean="0"/>
              <a:t>2</a:t>
            </a:r>
            <a:endParaRPr dirty="0"/>
          </a:p>
        </p:txBody>
      </p:sp>
      <p:sp>
        <p:nvSpPr>
          <p:cNvPr id="73" name="Sigmoid"/>
          <p:cNvSpPr txBox="1"/>
          <p:nvPr/>
        </p:nvSpPr>
        <p:spPr>
          <a:xfrm>
            <a:off x="3785511" y="6964917"/>
            <a:ext cx="4261537" cy="471924"/>
          </a:xfrm>
          <a:prstGeom prst="rect">
            <a:avLst/>
          </a:prstGeom>
          <a:ln w="12700">
            <a:miter lim="400000"/>
          </a:ln>
          <a:extLst>
            <a:ext uri="{C572A759-6A51-4108-AA02-DFA0A04FC94B}">
              <ma14:wrappingTextBoxFlag xmlns:ma14="http://schemas.microsoft.com/office/mac/drawingml/2011/main" val="1"/>
            </a:ext>
          </a:extLst>
        </p:spPr>
        <p:txBody>
          <a:bodyPr wrap="square" lIns="50800" tIns="50800" rIns="50800" bIns="50800" anchor="ctr">
            <a:spAutoFit/>
          </a:bodyPr>
          <a:lstStyle>
            <a:lvl1pPr>
              <a:defRPr sz="4000" b="0">
                <a:latin typeface="+mn-lt"/>
                <a:ea typeface="+mn-ea"/>
                <a:cs typeface="+mn-cs"/>
                <a:sym typeface="Helvetica Neue Medium"/>
              </a:defRPr>
            </a:lvl1pPr>
          </a:lstStyle>
          <a:p>
            <a:endParaRPr sz="2400" dirty="0">
              <a:solidFill>
                <a:schemeClr val="tx1"/>
              </a:solidFill>
              <a:latin typeface="Helvetica Neue" charset="0"/>
              <a:ea typeface="Helvetica Neue" charset="0"/>
              <a:cs typeface="Helvetica Neue" charset="0"/>
            </a:endParaRPr>
          </a:p>
        </p:txBody>
      </p:sp>
      <p:sp>
        <p:nvSpPr>
          <p:cNvPr id="74" name="1"/>
          <p:cNvSpPr/>
          <p:nvPr/>
        </p:nvSpPr>
        <p:spPr>
          <a:xfrm>
            <a:off x="6632447" y="5984430"/>
            <a:ext cx="508001" cy="508001"/>
          </a:xfrm>
          <a:prstGeom prst="ellipse">
            <a:avLst/>
          </a:prstGeom>
          <a:solidFill>
            <a:schemeClr val="accent4">
              <a:hueOff val="-461056"/>
              <a:satOff val="4338"/>
              <a:lumOff val="-10225"/>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sz="2200" b="0">
                <a:solidFill>
                  <a:srgbClr val="FFFFFF"/>
                </a:solidFill>
                <a:latin typeface="+mn-lt"/>
                <a:ea typeface="+mn-ea"/>
                <a:cs typeface="+mn-cs"/>
                <a:sym typeface="Helvetica Neue Medium"/>
              </a:defRPr>
            </a:lvl1pPr>
          </a:lstStyle>
          <a:p>
            <a:r>
              <a:rPr lang="en-US" dirty="0"/>
              <a:t>3</a:t>
            </a:r>
            <a:endParaRPr dirty="0"/>
          </a:p>
        </p:txBody>
      </p:sp>
      <p:sp>
        <p:nvSpPr>
          <p:cNvPr id="77" name="Rectangle 76"/>
          <p:cNvSpPr/>
          <p:nvPr/>
        </p:nvSpPr>
        <p:spPr>
          <a:xfrm>
            <a:off x="1172537" y="6889663"/>
            <a:ext cx="4864883" cy="951029"/>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78" name="1"/>
          <p:cNvSpPr/>
          <p:nvPr/>
        </p:nvSpPr>
        <p:spPr>
          <a:xfrm>
            <a:off x="6632447" y="7209957"/>
            <a:ext cx="508001" cy="508001"/>
          </a:xfrm>
          <a:prstGeom prst="ellipse">
            <a:avLst/>
          </a:prstGeom>
          <a:solidFill>
            <a:schemeClr val="accent4">
              <a:hueOff val="-461056"/>
              <a:satOff val="4338"/>
              <a:lumOff val="-10225"/>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sz="2200" b="0">
                <a:solidFill>
                  <a:srgbClr val="FFFFFF"/>
                </a:solidFill>
                <a:latin typeface="+mn-lt"/>
                <a:ea typeface="+mn-ea"/>
                <a:cs typeface="+mn-cs"/>
                <a:sym typeface="Helvetica Neue Medium"/>
              </a:defRPr>
            </a:lvl1pPr>
          </a:lstStyle>
          <a:p>
            <a:r>
              <a:rPr lang="en-US" dirty="0" smtClean="0"/>
              <a:t>4</a:t>
            </a:r>
            <a:endParaRPr dirty="0"/>
          </a:p>
        </p:txBody>
      </p:sp>
      <p:sp>
        <p:nvSpPr>
          <p:cNvPr id="81" name="Sigmoid"/>
          <p:cNvSpPr txBox="1"/>
          <p:nvPr/>
        </p:nvSpPr>
        <p:spPr>
          <a:xfrm>
            <a:off x="7422322" y="5907397"/>
            <a:ext cx="4858256" cy="1949252"/>
          </a:xfrm>
          <a:prstGeom prst="rect">
            <a:avLst/>
          </a:prstGeom>
          <a:ln w="12700">
            <a:miter lim="400000"/>
          </a:ln>
          <a:extLst>
            <a:ext uri="{C572A759-6A51-4108-AA02-DFA0A04FC94B}">
              <ma14:wrappingTextBoxFlag xmlns:ma14="http://schemas.microsoft.com/office/mac/drawingml/2011/main" val="1"/>
            </a:ext>
          </a:extLst>
        </p:spPr>
        <p:txBody>
          <a:bodyPr wrap="square" lIns="50800" tIns="50800" rIns="50800" bIns="50800" anchor="ctr">
            <a:spAutoFit/>
          </a:bodyPr>
          <a:lstStyle>
            <a:lvl1pPr>
              <a:defRPr sz="4000" b="0">
                <a:latin typeface="+mn-lt"/>
                <a:ea typeface="+mn-ea"/>
                <a:cs typeface="+mn-cs"/>
                <a:sym typeface="Helvetica Neue Medium"/>
              </a:defRPr>
            </a:lvl1pPr>
          </a:lstStyle>
          <a:p>
            <a:r>
              <a:rPr lang="en-US" sz="3000" dirty="0" smtClean="0">
                <a:solidFill>
                  <a:schemeClr val="tx1"/>
                </a:solidFill>
              </a:rPr>
              <a:t>Permute &amp; Re-Train CNN</a:t>
            </a:r>
          </a:p>
          <a:p>
            <a:endParaRPr lang="en-US" sz="3000" dirty="0">
              <a:solidFill>
                <a:schemeClr val="tx1"/>
              </a:solidFill>
            </a:endParaRPr>
          </a:p>
          <a:p>
            <a:r>
              <a:rPr lang="en-US" sz="3000" dirty="0" smtClean="0">
                <a:solidFill>
                  <a:schemeClr val="tx1"/>
                </a:solidFill>
              </a:rPr>
              <a:t>Test &amp; Compute Non-Informative MSE</a:t>
            </a:r>
            <a:endParaRPr lang="en-US" sz="3000" dirty="0">
              <a:solidFill>
                <a:schemeClr val="tx1"/>
              </a:solidFill>
            </a:endParaRPr>
          </a:p>
        </p:txBody>
      </p:sp>
      <p:sp>
        <p:nvSpPr>
          <p:cNvPr id="75" name="Rectangle 74"/>
          <p:cNvSpPr/>
          <p:nvPr/>
        </p:nvSpPr>
        <p:spPr>
          <a:xfrm>
            <a:off x="7494653" y="5984430"/>
            <a:ext cx="4803482" cy="640586"/>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76" name="Rectangle 75"/>
          <p:cNvSpPr/>
          <p:nvPr/>
        </p:nvSpPr>
        <p:spPr>
          <a:xfrm>
            <a:off x="7576765" y="6920538"/>
            <a:ext cx="4895721" cy="1013143"/>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82" name="Rectangle 81"/>
          <p:cNvSpPr/>
          <p:nvPr/>
        </p:nvSpPr>
        <p:spPr>
          <a:xfrm>
            <a:off x="10255015" y="1036170"/>
            <a:ext cx="2270988" cy="1805081"/>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83" name="Rectangle 82"/>
          <p:cNvSpPr/>
          <p:nvPr/>
        </p:nvSpPr>
        <p:spPr>
          <a:xfrm>
            <a:off x="7954700" y="1021398"/>
            <a:ext cx="2364781" cy="1805081"/>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2" name="Rectangle"/>
          <p:cNvSpPr/>
          <p:nvPr/>
        </p:nvSpPr>
        <p:spPr>
          <a:xfrm>
            <a:off x="0" y="9290815"/>
            <a:ext cx="12032643" cy="462785"/>
          </a:xfrm>
          <a:prstGeom prst="rect">
            <a:avLst/>
          </a:prstGeom>
          <a:solidFill>
            <a:srgbClr val="003D7C"/>
          </a:solidFill>
          <a:ln w="12700">
            <a:miter lim="400000"/>
          </a:ln>
        </p:spPr>
        <p:txBody>
          <a:bodyPr lIns="50800" tIns="50800" rIns="50800" bIns="50800" anchor="b">
            <a:normAutofit fontScale="32500" lnSpcReduction="20000"/>
          </a:bodyPr>
          <a:lstStyle/>
          <a:p>
            <a:pPr lvl="2" algn="l">
              <a:defRPr sz="8000" b="0">
                <a:solidFill>
                  <a:srgbClr val="FFFFFF"/>
                </a:solidFill>
                <a:latin typeface="+mn-lt"/>
                <a:ea typeface="+mn-ea"/>
                <a:cs typeface="+mn-cs"/>
                <a:sym typeface="Helvetica Neue Medium"/>
              </a:defRPr>
            </a:pPr>
            <a:endParaRPr/>
          </a:p>
        </p:txBody>
      </p:sp>
      <p:sp>
        <p:nvSpPr>
          <p:cNvPr id="2" name="Slide Number Placeholder 1"/>
          <p:cNvSpPr>
            <a:spLocks noGrp="1"/>
          </p:cNvSpPr>
          <p:nvPr>
            <p:ph type="sldNum" sz="quarter" idx="2"/>
          </p:nvPr>
        </p:nvSpPr>
        <p:spPr/>
        <p:txBody>
          <a:bodyPr/>
          <a:lstStyle/>
          <a:p>
            <a:fld id="{86CB4B4D-7CA3-9044-876B-883B54F8677D}" type="slidenum">
              <a:rPr lang="uk-UA" smtClean="0"/>
              <a:t>32</a:t>
            </a:fld>
            <a:endParaRPr lang="uk-UA"/>
          </a:p>
        </p:txBody>
      </p:sp>
    </p:spTree>
    <p:extLst>
      <p:ext uri="{BB962C8B-B14F-4D97-AF65-F5344CB8AC3E}">
        <p14:creationId xmlns:p14="http://schemas.microsoft.com/office/powerpoint/2010/main" val="30786896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par>
                                <p:cTn id="13" presetID="1" presetClass="exit" presetSubtype="0" fill="hold" grpId="0" nodeType="withEffect">
                                  <p:stCondLst>
                                    <p:cond delay="0"/>
                                  </p:stCondLst>
                                  <p:childTnLst>
                                    <p:set>
                                      <p:cBhvr>
                                        <p:cTn id="14" dur="1" fill="hold">
                                          <p:stCondLst>
                                            <p:cond delay="0"/>
                                          </p:stCondLst>
                                        </p:cTn>
                                        <p:tgtEl>
                                          <p:spTgt spid="77"/>
                                        </p:tgtEl>
                                        <p:attrNameLst>
                                          <p:attrName>style.visibility</p:attrName>
                                        </p:attrNameLst>
                                      </p:cBhvr>
                                      <p:to>
                                        <p:strVal val="hidden"/>
                                      </p:to>
                                    </p:set>
                                  </p:childTnLst>
                                </p:cTn>
                              </p:par>
                            </p:childTnLst>
                          </p:cTn>
                        </p:par>
                        <p:par>
                          <p:cTn id="15" fill="hold">
                            <p:stCondLst>
                              <p:cond delay="0"/>
                            </p:stCondLst>
                            <p:childTnLst>
                              <p:par>
                                <p:cTn id="16" presetID="1" presetClass="entr" presetSubtype="0" fill="hold" nodeType="afterEffect">
                                  <p:stCondLst>
                                    <p:cond delay="0"/>
                                  </p:stCondLst>
                                  <p:childTnLst>
                                    <p:set>
                                      <p:cBhvr>
                                        <p:cTn id="17" dur="1" fill="hold">
                                          <p:stCondLst>
                                            <p:cond delay="0"/>
                                          </p:stCondLst>
                                        </p:cTn>
                                        <p:tgtEl>
                                          <p:spTgt spid="41"/>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45"/>
                                        </p:tgtEl>
                                        <p:attrNameLst>
                                          <p:attrName>style.visibility</p:attrName>
                                        </p:attrNameLst>
                                      </p:cBhvr>
                                      <p:to>
                                        <p:strVal val="visible"/>
                                      </p:to>
                                    </p:set>
                                  </p:childTnLst>
                                </p:cTn>
                              </p:par>
                              <p:par>
                                <p:cTn id="20" presetID="1" presetClass="exit" presetSubtype="0" fill="hold" grpId="0" nodeType="withEffect">
                                  <p:stCondLst>
                                    <p:cond delay="0"/>
                                  </p:stCondLst>
                                  <p:childTnLst>
                                    <p:set>
                                      <p:cBhvr>
                                        <p:cTn id="21" dur="1" fill="hold">
                                          <p:stCondLst>
                                            <p:cond delay="0"/>
                                          </p:stCondLst>
                                        </p:cTn>
                                        <p:tgtEl>
                                          <p:spTgt spid="83"/>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1" presetClass="exit" presetSubtype="0" fill="hold" nodeType="clickEffect">
                                  <p:stCondLst>
                                    <p:cond delay="0"/>
                                  </p:stCondLst>
                                  <p:childTnLst>
                                    <p:set>
                                      <p:cBhvr>
                                        <p:cTn id="25" dur="1" fill="hold">
                                          <p:stCondLst>
                                            <p:cond delay="0"/>
                                          </p:stCondLst>
                                        </p:cTn>
                                        <p:tgtEl>
                                          <p:spTgt spid="27"/>
                                        </p:tgtEl>
                                        <p:attrNameLst>
                                          <p:attrName>style.visibility</p:attrName>
                                        </p:attrNameLst>
                                      </p:cBhvr>
                                      <p:to>
                                        <p:strVal val="hidden"/>
                                      </p:to>
                                    </p:set>
                                  </p:childTnLst>
                                </p:cTn>
                              </p:par>
                              <p:par>
                                <p:cTn id="26" presetID="1" presetClass="exit" presetSubtype="0" fill="hold" nodeType="withEffect">
                                  <p:stCondLst>
                                    <p:cond delay="0"/>
                                  </p:stCondLst>
                                  <p:childTnLst>
                                    <p:set>
                                      <p:cBhvr>
                                        <p:cTn id="27" dur="1" fill="hold">
                                          <p:stCondLst>
                                            <p:cond delay="0"/>
                                          </p:stCondLst>
                                        </p:cTn>
                                        <p:tgtEl>
                                          <p:spTgt spid="23"/>
                                        </p:tgtEl>
                                        <p:attrNameLst>
                                          <p:attrName>style.visibility</p:attrName>
                                        </p:attrNameLst>
                                      </p:cBhvr>
                                      <p:to>
                                        <p:strVal val="hidden"/>
                                      </p:to>
                                    </p:set>
                                  </p:childTnLst>
                                </p:cTn>
                              </p:par>
                              <p:par>
                                <p:cTn id="28" presetID="1" presetClass="exit" presetSubtype="0" fill="hold" nodeType="withEffect">
                                  <p:stCondLst>
                                    <p:cond delay="0"/>
                                  </p:stCondLst>
                                  <p:childTnLst>
                                    <p:set>
                                      <p:cBhvr>
                                        <p:cTn id="29" dur="1" fill="hold">
                                          <p:stCondLst>
                                            <p:cond delay="0"/>
                                          </p:stCondLst>
                                        </p:cTn>
                                        <p:tgtEl>
                                          <p:spTgt spid="41"/>
                                        </p:tgtEl>
                                        <p:attrNameLst>
                                          <p:attrName>style.visibility</p:attrName>
                                        </p:attrNameLst>
                                      </p:cBhvr>
                                      <p:to>
                                        <p:strVal val="hidden"/>
                                      </p:to>
                                    </p:set>
                                  </p:childTnLst>
                                </p:cTn>
                              </p:par>
                              <p:par>
                                <p:cTn id="30" presetID="1" presetClass="exit" presetSubtype="0" fill="hold" nodeType="withEffect">
                                  <p:stCondLst>
                                    <p:cond delay="0"/>
                                  </p:stCondLst>
                                  <p:childTnLst>
                                    <p:set>
                                      <p:cBhvr>
                                        <p:cTn id="31" dur="1" fill="hold">
                                          <p:stCondLst>
                                            <p:cond delay="0"/>
                                          </p:stCondLst>
                                        </p:cTn>
                                        <p:tgtEl>
                                          <p:spTgt spid="9"/>
                                        </p:tgtEl>
                                        <p:attrNameLst>
                                          <p:attrName>style.visibility</p:attrName>
                                        </p:attrNameLst>
                                      </p:cBhvr>
                                      <p:to>
                                        <p:strVal val="hidden"/>
                                      </p:to>
                                    </p:set>
                                  </p:childTnLst>
                                </p:cTn>
                              </p:par>
                            </p:childTnLst>
                          </p:cTn>
                        </p:par>
                        <p:par>
                          <p:cTn id="32" fill="hold">
                            <p:stCondLst>
                              <p:cond delay="0"/>
                            </p:stCondLst>
                            <p:childTnLst>
                              <p:par>
                                <p:cTn id="33" presetID="1" presetClass="entr" presetSubtype="0" fill="hold" nodeType="afterEffect">
                                  <p:stCondLst>
                                    <p:cond delay="0"/>
                                  </p:stCondLst>
                                  <p:childTnLst>
                                    <p:set>
                                      <p:cBhvr>
                                        <p:cTn id="34" dur="1" fill="hold">
                                          <p:stCondLst>
                                            <p:cond delay="0"/>
                                          </p:stCondLst>
                                        </p:cTn>
                                        <p:tgtEl>
                                          <p:spTgt spid="2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4"/>
                                        </p:tgtEl>
                                        <p:attrNameLst>
                                          <p:attrName>style.visibility</p:attrName>
                                        </p:attrNameLst>
                                      </p:cBhvr>
                                      <p:to>
                                        <p:strVal val="visible"/>
                                      </p:to>
                                    </p:set>
                                  </p:childTnLst>
                                </p:cTn>
                              </p:par>
                            </p:childTnLst>
                          </p:cTn>
                        </p:par>
                        <p:par>
                          <p:cTn id="37" fill="hold">
                            <p:stCondLst>
                              <p:cond delay="0"/>
                            </p:stCondLst>
                            <p:childTnLst>
                              <p:par>
                                <p:cTn id="38" presetID="1" presetClass="entr" presetSubtype="0" fill="hold" nodeType="afterEffect">
                                  <p:stCondLst>
                                    <p:cond delay="0"/>
                                  </p:stCondLst>
                                  <p:childTnLst>
                                    <p:set>
                                      <p:cBhvr>
                                        <p:cTn id="39" dur="1" fill="hold">
                                          <p:stCondLst>
                                            <p:cond delay="0"/>
                                          </p:stCondLst>
                                        </p:cTn>
                                        <p:tgtEl>
                                          <p:spTgt spid="27"/>
                                        </p:tgtEl>
                                        <p:attrNameLst>
                                          <p:attrName>style.visibility</p:attrName>
                                        </p:attrNameLst>
                                      </p:cBhvr>
                                      <p:to>
                                        <p:strVal val="visible"/>
                                      </p:to>
                                    </p:set>
                                  </p:childTnLst>
                                </p:cTn>
                              </p:par>
                              <p:par>
                                <p:cTn id="40" presetID="1" presetClass="exit" presetSubtype="0" fill="hold" nodeType="withEffect">
                                  <p:stCondLst>
                                    <p:cond delay="0"/>
                                  </p:stCondLst>
                                  <p:childTnLst>
                                    <p:set>
                                      <p:cBhvr>
                                        <p:cTn id="41" dur="1" fill="hold">
                                          <p:stCondLst>
                                            <p:cond delay="0"/>
                                          </p:stCondLst>
                                        </p:cTn>
                                        <p:tgtEl>
                                          <p:spTgt spid="27"/>
                                        </p:tgtEl>
                                        <p:attrNameLst>
                                          <p:attrName>style.visibility</p:attrName>
                                        </p:attrNameLst>
                                      </p:cBhvr>
                                      <p:to>
                                        <p:strVal val="hidden"/>
                                      </p:to>
                                    </p:set>
                                  </p:childTnLst>
                                </p:cTn>
                              </p:par>
                              <p:par>
                                <p:cTn id="42" presetID="1" presetClass="exit" presetSubtype="0" fill="hold" grpId="0" nodeType="withEffect">
                                  <p:stCondLst>
                                    <p:cond delay="0"/>
                                  </p:stCondLst>
                                  <p:childTnLst>
                                    <p:set>
                                      <p:cBhvr>
                                        <p:cTn id="43" dur="1" fill="hold">
                                          <p:stCondLst>
                                            <p:cond delay="0"/>
                                          </p:stCondLst>
                                        </p:cTn>
                                        <p:tgtEl>
                                          <p:spTgt spid="75"/>
                                        </p:tgtEl>
                                        <p:attrNameLst>
                                          <p:attrName>style.visibility</p:attrName>
                                        </p:attrNameLst>
                                      </p:cBhvr>
                                      <p:to>
                                        <p:strVal val="hidden"/>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nodeType="clickEffect">
                                  <p:stCondLst>
                                    <p:cond delay="0"/>
                                  </p:stCondLst>
                                  <p:childTnLst>
                                    <p:set>
                                      <p:cBhvr>
                                        <p:cTn id="47" dur="1" fill="hold">
                                          <p:stCondLst>
                                            <p:cond delay="0"/>
                                          </p:stCondLst>
                                        </p:cTn>
                                        <p:tgtEl>
                                          <p:spTgt spid="27"/>
                                        </p:tgtEl>
                                        <p:attrNameLst>
                                          <p:attrName>style.visibility</p:attrName>
                                        </p:attrNameLst>
                                      </p:cBhvr>
                                      <p:to>
                                        <p:strVal val="visible"/>
                                      </p:to>
                                    </p:set>
                                  </p:childTnLst>
                                </p:cTn>
                              </p:par>
                              <p:par>
                                <p:cTn id="48" presetID="1" presetClass="entr" presetSubtype="0" fill="hold" nodeType="withEffect">
                                  <p:stCondLst>
                                    <p:cond delay="0"/>
                                  </p:stCondLst>
                                  <p:childTnLst>
                                    <p:set>
                                      <p:cBhvr>
                                        <p:cTn id="49" dur="1" fill="hold">
                                          <p:stCondLst>
                                            <p:cond delay="0"/>
                                          </p:stCondLst>
                                        </p:cTn>
                                        <p:tgtEl>
                                          <p:spTgt spid="57"/>
                                        </p:tgtEl>
                                        <p:attrNameLst>
                                          <p:attrName>style.visibility</p:attrName>
                                        </p:attrNameLst>
                                      </p:cBhvr>
                                      <p:to>
                                        <p:strVal val="visible"/>
                                      </p:to>
                                    </p:set>
                                  </p:childTnLst>
                                </p:cTn>
                              </p:par>
                              <p:par>
                                <p:cTn id="50" presetID="1" presetClass="entr" presetSubtype="0" fill="hold" grpId="0" nodeType="withEffect">
                                  <p:stCondLst>
                                    <p:cond delay="0"/>
                                  </p:stCondLst>
                                  <p:childTnLst>
                                    <p:set>
                                      <p:cBhvr>
                                        <p:cTn id="51" dur="1" fill="hold">
                                          <p:stCondLst>
                                            <p:cond delay="0"/>
                                          </p:stCondLst>
                                        </p:cTn>
                                        <p:tgtEl>
                                          <p:spTgt spid="58"/>
                                        </p:tgtEl>
                                        <p:attrNameLst>
                                          <p:attrName>style.visibility</p:attrName>
                                        </p:attrNameLst>
                                      </p:cBhvr>
                                      <p:to>
                                        <p:strVal val="visible"/>
                                      </p:to>
                                    </p:set>
                                  </p:childTnLst>
                                </p:cTn>
                              </p:par>
                              <p:par>
                                <p:cTn id="52" presetID="1" presetClass="exit" presetSubtype="0" fill="hold" grpId="0" nodeType="withEffect">
                                  <p:stCondLst>
                                    <p:cond delay="0"/>
                                  </p:stCondLst>
                                  <p:childTnLst>
                                    <p:set>
                                      <p:cBhvr>
                                        <p:cTn id="53" dur="1" fill="hold">
                                          <p:stCondLst>
                                            <p:cond delay="0"/>
                                          </p:stCondLst>
                                        </p:cTn>
                                        <p:tgtEl>
                                          <p:spTgt spid="76"/>
                                        </p:tgtEl>
                                        <p:attrNameLst>
                                          <p:attrName>style.visibility</p:attrName>
                                        </p:attrNameLst>
                                      </p:cBhvr>
                                      <p:to>
                                        <p:strVal val="hidden"/>
                                      </p:to>
                                    </p:set>
                                  </p:childTnLst>
                                </p:cTn>
                              </p:par>
                              <p:par>
                                <p:cTn id="54" presetID="1" presetClass="exit" presetSubtype="0" fill="hold" nodeType="withEffect">
                                  <p:stCondLst>
                                    <p:cond delay="0"/>
                                  </p:stCondLst>
                                  <p:childTnLst>
                                    <p:set>
                                      <p:cBhvr>
                                        <p:cTn id="55" dur="1" fill="hold">
                                          <p:stCondLst>
                                            <p:cond delay="0"/>
                                          </p:stCondLst>
                                        </p:cTn>
                                        <p:tgtEl>
                                          <p:spTgt spid="54"/>
                                        </p:tgtEl>
                                        <p:attrNameLst>
                                          <p:attrName>style.visibility</p:attrName>
                                        </p:attrNameLst>
                                      </p:cBhvr>
                                      <p:to>
                                        <p:strVal val="hidden"/>
                                      </p:to>
                                    </p:set>
                                  </p:childTnLst>
                                </p:cTn>
                              </p:par>
                              <p:par>
                                <p:cTn id="56" presetID="1" presetClass="exit" presetSubtype="0" fill="hold" grpId="0" nodeType="withEffect">
                                  <p:stCondLst>
                                    <p:cond delay="0"/>
                                  </p:stCondLst>
                                  <p:childTnLst>
                                    <p:set>
                                      <p:cBhvr>
                                        <p:cTn id="57" dur="1" fill="hold">
                                          <p:stCondLst>
                                            <p:cond delay="0"/>
                                          </p:stCondLst>
                                        </p:cTn>
                                        <p:tgtEl>
                                          <p:spTgt spid="8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58" grpId="0" animBg="1"/>
      <p:bldP spid="77" grpId="0" animBg="1"/>
      <p:bldP spid="75" grpId="0" animBg="1"/>
      <p:bldP spid="76" grpId="0" animBg="1"/>
      <p:bldP spid="82" grpId="0" animBg="1"/>
      <p:bldP spid="83"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 name="Neural Network Concepts"/>
          <p:cNvSpPr txBox="1">
            <a:spLocks noGrp="1"/>
          </p:cNvSpPr>
          <p:nvPr>
            <p:ph type="ctrTitle"/>
          </p:nvPr>
        </p:nvSpPr>
        <p:spPr>
          <a:xfrm>
            <a:off x="0" y="810"/>
            <a:ext cx="13004801" cy="763554"/>
          </a:xfrm>
          <a:prstGeom prst="rect">
            <a:avLst/>
          </a:prstGeom>
          <a:solidFill>
            <a:srgbClr val="003D7C"/>
          </a:solidFill>
        </p:spPr>
        <p:txBody>
          <a:bodyPr/>
          <a:lstStyle/>
          <a:p>
            <a:pPr lvl="2" algn="l">
              <a:defRPr sz="4000">
                <a:solidFill>
                  <a:srgbClr val="FFFFFF"/>
                </a:solidFill>
              </a:defRPr>
            </a:pPr>
            <a:r>
              <a:rPr lang="en-US" dirty="0" smtClean="0"/>
              <a:t>Results </a:t>
            </a:r>
            <a:r>
              <a:rPr lang="mr-IN" dirty="0" smtClean="0"/>
              <a:t>–</a:t>
            </a:r>
            <a:r>
              <a:rPr lang="en-US" dirty="0" smtClean="0"/>
              <a:t> </a:t>
            </a:r>
            <a:r>
              <a:rPr lang="en-US" dirty="0" err="1" smtClean="0"/>
              <a:t>GTEx</a:t>
            </a:r>
            <a:r>
              <a:rPr lang="en-US" dirty="0" smtClean="0"/>
              <a:t> Annotations Data</a:t>
            </a:r>
            <a:endParaRPr dirty="0"/>
          </a:p>
        </p:txBody>
      </p:sp>
      <p:pic>
        <p:nvPicPr>
          <p:cNvPr id="3" name="Picture 2"/>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058862" y="826292"/>
            <a:ext cx="4507450" cy="8402595"/>
          </a:xfrm>
          <a:prstGeom prst="rect">
            <a:avLst/>
          </a:prstGeom>
        </p:spPr>
      </p:pic>
      <p:sp>
        <p:nvSpPr>
          <p:cNvPr id="46" name="Sigmoid"/>
          <p:cNvSpPr txBox="1"/>
          <p:nvPr/>
        </p:nvSpPr>
        <p:spPr>
          <a:xfrm>
            <a:off x="7142349" y="6198938"/>
            <a:ext cx="4844866" cy="1025922"/>
          </a:xfrm>
          <a:prstGeom prst="rect">
            <a:avLst/>
          </a:prstGeom>
          <a:ln w="12700">
            <a:miter lim="400000"/>
          </a:ln>
          <a:extLst>
            <a:ext uri="{C572A759-6A51-4108-AA02-DFA0A04FC94B}">
              <ma14:wrappingTextBoxFlag xmlns:ma14="http://schemas.microsoft.com/office/mac/drawingml/2011/main" val="1"/>
            </a:ext>
          </a:extLst>
        </p:spPr>
        <p:txBody>
          <a:bodyPr wrap="square" lIns="50800" tIns="50800" rIns="50800" bIns="50800" anchor="ctr">
            <a:spAutoFit/>
          </a:bodyPr>
          <a:lstStyle>
            <a:lvl1pPr>
              <a:defRPr sz="4000" b="0">
                <a:latin typeface="+mn-lt"/>
                <a:ea typeface="+mn-ea"/>
                <a:cs typeface="+mn-cs"/>
                <a:sym typeface="Helvetica Neue Medium"/>
              </a:defRPr>
            </a:lvl1pPr>
          </a:lstStyle>
          <a:p>
            <a:r>
              <a:rPr lang="en-US" sz="3000" dirty="0" smtClean="0">
                <a:solidFill>
                  <a:schemeClr val="tx1"/>
                </a:solidFill>
              </a:rPr>
              <a:t>7/8 of the Informative MSE are lower </a:t>
            </a:r>
            <a:endParaRPr lang="en-US" sz="3000" dirty="0">
              <a:solidFill>
                <a:schemeClr val="tx1"/>
              </a:solidFill>
            </a:endParaRPr>
          </a:p>
        </p:txBody>
      </p:sp>
      <p:graphicFrame>
        <p:nvGraphicFramePr>
          <p:cNvPr id="47" name="Table 46"/>
          <p:cNvGraphicFramePr>
            <a:graphicFrameLocks noGrp="1"/>
          </p:cNvGraphicFramePr>
          <p:nvPr>
            <p:extLst>
              <p:ext uri="{D42A27DB-BD31-4B8C-83A1-F6EECF244321}">
                <p14:modId xmlns:p14="http://schemas.microsoft.com/office/powerpoint/2010/main" val="865960382"/>
              </p:ext>
            </p:extLst>
          </p:nvPr>
        </p:nvGraphicFramePr>
        <p:xfrm>
          <a:off x="6604346" y="1214197"/>
          <a:ext cx="5875978" cy="4534908"/>
        </p:xfrm>
        <a:graphic>
          <a:graphicData uri="http://schemas.openxmlformats.org/drawingml/2006/table">
            <a:tbl>
              <a:tblPr firstRow="1" bandRow="1">
                <a:tableStyleId>{4C3C2611-4C71-4FC5-86AE-919BDF0F9419}</a:tableStyleId>
              </a:tblPr>
              <a:tblGrid>
                <a:gridCol w="1526400"/>
                <a:gridCol w="2199503"/>
                <a:gridCol w="2150075"/>
              </a:tblGrid>
              <a:tr h="863740">
                <a:tc>
                  <a:txBody>
                    <a:bodyPr/>
                    <a:lstStyle/>
                    <a:p>
                      <a:r>
                        <a:rPr lang="en-US" sz="1800" dirty="0" smtClean="0"/>
                        <a:t>Annotation</a:t>
                      </a:r>
                      <a:endParaRPr lang="en-US" sz="1800" dirty="0"/>
                    </a:p>
                  </a:txBody>
                  <a:tcPr/>
                </a:tc>
                <a:tc>
                  <a:txBody>
                    <a:bodyPr/>
                    <a:lstStyle/>
                    <a:p>
                      <a:r>
                        <a:rPr lang="en-US" sz="1800" dirty="0" smtClean="0"/>
                        <a:t>Avg.</a:t>
                      </a:r>
                      <a:r>
                        <a:rPr lang="en-US" sz="1800" baseline="0" dirty="0" smtClean="0"/>
                        <a:t> Informative MSE</a:t>
                      </a:r>
                      <a:endParaRPr lang="en-US" sz="1800" dirty="0"/>
                    </a:p>
                  </a:txBody>
                  <a:tcPr/>
                </a:tc>
                <a:tc>
                  <a:txBody>
                    <a:bodyPr/>
                    <a:lstStyle/>
                    <a:p>
                      <a:r>
                        <a:rPr lang="en-US" sz="1800" dirty="0" smtClean="0"/>
                        <a:t>Avg. Non-Informative</a:t>
                      </a:r>
                      <a:r>
                        <a:rPr lang="en-US" sz="1800" baseline="0" dirty="0" smtClean="0"/>
                        <a:t> </a:t>
                      </a:r>
                      <a:r>
                        <a:rPr lang="en-US" sz="1800" dirty="0" smtClean="0"/>
                        <a:t>MSE</a:t>
                      </a:r>
                      <a:endParaRPr lang="en-US" sz="1800" dirty="0"/>
                    </a:p>
                  </a:txBody>
                  <a:tcPr/>
                </a:tc>
              </a:tr>
              <a:tr h="458896">
                <a:tc>
                  <a:txBody>
                    <a:bodyPr/>
                    <a:lstStyle/>
                    <a:p>
                      <a:r>
                        <a:rPr lang="en-US" sz="1800" dirty="0" smtClean="0"/>
                        <a:t>SMNTRART</a:t>
                      </a:r>
                      <a:endParaRPr lang="en-US" sz="1800" dirty="0"/>
                    </a:p>
                  </a:txBody>
                  <a:tcPr/>
                </a:tc>
                <a:tc>
                  <a:txBody>
                    <a:bodyPr/>
                    <a:lstStyle/>
                    <a:p>
                      <a:r>
                        <a:rPr lang="en-US" sz="1800" dirty="0" smtClean="0"/>
                        <a:t>.0529</a:t>
                      </a:r>
                      <a:endParaRPr lang="en-US" sz="1800" dirty="0"/>
                    </a:p>
                  </a:txBody>
                  <a:tcPr/>
                </a:tc>
                <a:tc>
                  <a:txBody>
                    <a:bodyPr/>
                    <a:lstStyle/>
                    <a:p>
                      <a:r>
                        <a:rPr lang="en-US" sz="1800" dirty="0" smtClean="0"/>
                        <a:t>.0612</a:t>
                      </a:r>
                      <a:endParaRPr lang="en-US" sz="1800" dirty="0"/>
                    </a:p>
                  </a:txBody>
                  <a:tcPr/>
                </a:tc>
              </a:tr>
              <a:tr h="458896">
                <a:tc>
                  <a:txBody>
                    <a:bodyPr/>
                    <a:lstStyle/>
                    <a:p>
                      <a:r>
                        <a:rPr lang="en-US" sz="1800" dirty="0" smtClean="0"/>
                        <a:t>SMMAPRT</a:t>
                      </a:r>
                      <a:endParaRPr lang="en-US" sz="1800" dirty="0"/>
                    </a:p>
                  </a:txBody>
                  <a:tcPr/>
                </a:tc>
                <a:tc>
                  <a:txBody>
                    <a:bodyPr/>
                    <a:lstStyle/>
                    <a:p>
                      <a:r>
                        <a:rPr lang="en-US" sz="1800" dirty="0" smtClean="0"/>
                        <a:t>.1273</a:t>
                      </a:r>
                      <a:endParaRPr lang="en-US" sz="1800" dirty="0"/>
                    </a:p>
                  </a:txBody>
                  <a:tcPr/>
                </a:tc>
                <a:tc>
                  <a:txBody>
                    <a:bodyPr/>
                    <a:lstStyle/>
                    <a:p>
                      <a:r>
                        <a:rPr lang="en-US" sz="1800" dirty="0" smtClean="0"/>
                        <a:t>.1345</a:t>
                      </a:r>
                      <a:endParaRPr lang="en-US" sz="1800" dirty="0"/>
                    </a:p>
                  </a:txBody>
                  <a:tcPr/>
                </a:tc>
              </a:tr>
              <a:tr h="458896">
                <a:tc>
                  <a:txBody>
                    <a:bodyPr/>
                    <a:lstStyle/>
                    <a:p>
                      <a:r>
                        <a:rPr lang="en-US" sz="1800" dirty="0" smtClean="0"/>
                        <a:t>SMEXNCRT</a:t>
                      </a:r>
                      <a:endParaRPr lang="en-US" sz="1800" dirty="0"/>
                    </a:p>
                  </a:txBody>
                  <a:tcPr/>
                </a:tc>
                <a:tc>
                  <a:txBody>
                    <a:bodyPr/>
                    <a:lstStyle/>
                    <a:p>
                      <a:r>
                        <a:rPr lang="en-US" sz="1800" dirty="0" smtClean="0"/>
                        <a:t>.1061</a:t>
                      </a:r>
                      <a:endParaRPr lang="en-US" sz="1800" dirty="0"/>
                    </a:p>
                  </a:txBody>
                  <a:tcPr/>
                </a:tc>
                <a:tc>
                  <a:txBody>
                    <a:bodyPr/>
                    <a:lstStyle/>
                    <a:p>
                      <a:r>
                        <a:rPr lang="en-US" sz="1800" dirty="0" smtClean="0"/>
                        <a:t>.1074</a:t>
                      </a:r>
                      <a:endParaRPr lang="en-US" sz="1800" dirty="0"/>
                    </a:p>
                  </a:txBody>
                  <a:tcPr/>
                </a:tc>
              </a:tr>
              <a:tr h="458896">
                <a:tc>
                  <a:txBody>
                    <a:bodyPr/>
                    <a:lstStyle/>
                    <a:p>
                      <a:r>
                        <a:rPr lang="en-US" sz="1800" dirty="0" smtClean="0"/>
                        <a:t>SMUNMPRT</a:t>
                      </a:r>
                      <a:endParaRPr lang="en-US" sz="1800" dirty="0"/>
                    </a:p>
                  </a:txBody>
                  <a:tcPr/>
                </a:tc>
                <a:tc>
                  <a:txBody>
                    <a:bodyPr/>
                    <a:lstStyle/>
                    <a:p>
                      <a:r>
                        <a:rPr lang="en-US" sz="1800" dirty="0" smtClean="0"/>
                        <a:t>.1039</a:t>
                      </a:r>
                      <a:endParaRPr lang="en-US" sz="1800" dirty="0"/>
                    </a:p>
                  </a:txBody>
                  <a:tcPr/>
                </a:tc>
                <a:tc>
                  <a:txBody>
                    <a:bodyPr/>
                    <a:lstStyle/>
                    <a:p>
                      <a:r>
                        <a:rPr lang="en-US" sz="1800" dirty="0" smtClean="0"/>
                        <a:t>.11</a:t>
                      </a:r>
                      <a:endParaRPr lang="en-US" sz="1800" dirty="0"/>
                    </a:p>
                  </a:txBody>
                  <a:tcPr/>
                </a:tc>
              </a:tr>
              <a:tr h="458896">
                <a:tc>
                  <a:txBody>
                    <a:bodyPr/>
                    <a:lstStyle/>
                    <a:p>
                      <a:r>
                        <a:rPr lang="en-US" sz="1800" dirty="0" smtClean="0"/>
                        <a:t>SMNTERRT</a:t>
                      </a:r>
                      <a:endParaRPr lang="en-US" sz="1800" dirty="0"/>
                    </a:p>
                  </a:txBody>
                  <a:tcPr/>
                </a:tc>
                <a:tc>
                  <a:txBody>
                    <a:bodyPr/>
                    <a:lstStyle/>
                    <a:p>
                      <a:r>
                        <a:rPr lang="en-US" sz="1800" dirty="0" smtClean="0"/>
                        <a:t>.0949</a:t>
                      </a:r>
                      <a:endParaRPr lang="en-US" sz="1800" dirty="0"/>
                    </a:p>
                  </a:txBody>
                  <a:tcPr/>
                </a:tc>
                <a:tc>
                  <a:txBody>
                    <a:bodyPr/>
                    <a:lstStyle/>
                    <a:p>
                      <a:r>
                        <a:rPr lang="en-US" sz="1800" dirty="0" smtClean="0"/>
                        <a:t>.1003</a:t>
                      </a:r>
                      <a:endParaRPr lang="en-US" sz="1800" dirty="0"/>
                    </a:p>
                  </a:txBody>
                  <a:tcPr/>
                </a:tc>
              </a:tr>
              <a:tr h="458896">
                <a:tc>
                  <a:txBody>
                    <a:bodyPr/>
                    <a:lstStyle/>
                    <a:p>
                      <a:r>
                        <a:rPr lang="en-US" sz="1800" b="1" dirty="0" smtClean="0"/>
                        <a:t>SMNTRNRT</a:t>
                      </a:r>
                      <a:endParaRPr lang="en-US" sz="1800" b="1" dirty="0"/>
                    </a:p>
                  </a:txBody>
                  <a:tcPr/>
                </a:tc>
                <a:tc>
                  <a:txBody>
                    <a:bodyPr/>
                    <a:lstStyle/>
                    <a:p>
                      <a:r>
                        <a:rPr lang="en-US" sz="1800" dirty="0" smtClean="0"/>
                        <a:t>.0896</a:t>
                      </a:r>
                      <a:endParaRPr lang="en-US" sz="1800" dirty="0"/>
                    </a:p>
                  </a:txBody>
                  <a:tcPr/>
                </a:tc>
                <a:tc>
                  <a:txBody>
                    <a:bodyPr/>
                    <a:lstStyle/>
                    <a:p>
                      <a:r>
                        <a:rPr lang="en-US" sz="1800" dirty="0" smtClean="0"/>
                        <a:t>.088</a:t>
                      </a:r>
                      <a:endParaRPr lang="en-US" sz="1800" dirty="0"/>
                    </a:p>
                  </a:txBody>
                  <a:tcPr/>
                </a:tc>
              </a:tr>
              <a:tr h="458896">
                <a:tc>
                  <a:txBody>
                    <a:bodyPr/>
                    <a:lstStyle/>
                    <a:p>
                      <a:r>
                        <a:rPr lang="en-US" sz="1800" dirty="0" smtClean="0"/>
                        <a:t>SMMPUNRT</a:t>
                      </a:r>
                      <a:endParaRPr lang="en-US" sz="1800" dirty="0"/>
                    </a:p>
                  </a:txBody>
                  <a:tcPr/>
                </a:tc>
                <a:tc>
                  <a:txBody>
                    <a:bodyPr/>
                    <a:lstStyle/>
                    <a:p>
                      <a:r>
                        <a:rPr lang="en-US" sz="1800" dirty="0" smtClean="0"/>
                        <a:t>.0489</a:t>
                      </a:r>
                      <a:endParaRPr lang="en-US" sz="1800" dirty="0"/>
                    </a:p>
                  </a:txBody>
                  <a:tcPr/>
                </a:tc>
                <a:tc>
                  <a:txBody>
                    <a:bodyPr/>
                    <a:lstStyle/>
                    <a:p>
                      <a:r>
                        <a:rPr lang="en-US" sz="1800" dirty="0" smtClean="0"/>
                        <a:t>.0531</a:t>
                      </a:r>
                      <a:endParaRPr lang="en-US" sz="1800" dirty="0"/>
                    </a:p>
                  </a:txBody>
                  <a:tcPr/>
                </a:tc>
              </a:tr>
              <a:tr h="458896">
                <a:tc>
                  <a:txBody>
                    <a:bodyPr/>
                    <a:lstStyle/>
                    <a:p>
                      <a:r>
                        <a:rPr lang="en-US" sz="1800" dirty="0" smtClean="0"/>
                        <a:t>SMEXPERF</a:t>
                      </a:r>
                      <a:endParaRPr lang="en-US" sz="1800" dirty="0"/>
                    </a:p>
                  </a:txBody>
                  <a:tcPr/>
                </a:tc>
                <a:tc>
                  <a:txBody>
                    <a:bodyPr/>
                    <a:lstStyle/>
                    <a:p>
                      <a:r>
                        <a:rPr lang="en-US" sz="1800" dirty="0" smtClean="0"/>
                        <a:t>.124</a:t>
                      </a:r>
                      <a:endParaRPr lang="en-US" sz="1800" dirty="0"/>
                    </a:p>
                  </a:txBody>
                  <a:tcPr/>
                </a:tc>
                <a:tc>
                  <a:txBody>
                    <a:bodyPr/>
                    <a:lstStyle/>
                    <a:p>
                      <a:r>
                        <a:rPr lang="en-US" sz="1800" dirty="0" smtClean="0"/>
                        <a:t>.1281</a:t>
                      </a:r>
                      <a:endParaRPr lang="en-US" sz="1800" dirty="0"/>
                    </a:p>
                  </a:txBody>
                  <a:tcPr/>
                </a:tc>
              </a:tr>
            </a:tbl>
          </a:graphicData>
        </a:graphic>
      </p:graphicFrame>
      <p:sp>
        <p:nvSpPr>
          <p:cNvPr id="4" name="Rectangle 3"/>
          <p:cNvSpPr/>
          <p:nvPr/>
        </p:nvSpPr>
        <p:spPr>
          <a:xfrm>
            <a:off x="6604346" y="7456903"/>
            <a:ext cx="5779445" cy="1200329"/>
          </a:xfrm>
          <a:prstGeom prst="rect">
            <a:avLst/>
          </a:prstGeom>
        </p:spPr>
        <p:txBody>
          <a:bodyPr wrap="square">
            <a:spAutoFit/>
          </a:bodyPr>
          <a:lstStyle/>
          <a:p>
            <a:r>
              <a:rPr lang="en-US" b="0" dirty="0" smtClean="0">
                <a:solidFill>
                  <a:schemeClr val="tx1"/>
                </a:solidFill>
                <a:latin typeface="Helvetica Neue" charset="0"/>
                <a:ea typeface="Helvetica Neue" charset="0"/>
                <a:cs typeface="Helvetica Neue" charset="0"/>
              </a:rPr>
              <a:t>Information extracted from encoded images results in </a:t>
            </a:r>
            <a:r>
              <a:rPr lang="en-US" dirty="0" smtClean="0">
                <a:solidFill>
                  <a:schemeClr val="tx1"/>
                </a:solidFill>
                <a:latin typeface="Helvetica Neue" charset="0"/>
                <a:ea typeface="Helvetica Neue" charset="0"/>
                <a:cs typeface="Helvetica Neue" charset="0"/>
              </a:rPr>
              <a:t>performance</a:t>
            </a:r>
            <a:r>
              <a:rPr lang="en-US" b="0" dirty="0" smtClean="0">
                <a:solidFill>
                  <a:schemeClr val="tx1"/>
                </a:solidFill>
                <a:latin typeface="Helvetica Neue" charset="0"/>
                <a:ea typeface="Helvetica Neue" charset="0"/>
                <a:cs typeface="Helvetica Neue" charset="0"/>
              </a:rPr>
              <a:t> that is </a:t>
            </a:r>
            <a:r>
              <a:rPr lang="en-US" dirty="0" smtClean="0">
                <a:solidFill>
                  <a:schemeClr val="tx1"/>
                </a:solidFill>
                <a:latin typeface="Helvetica Neue" charset="0"/>
                <a:ea typeface="Helvetica Neue" charset="0"/>
                <a:cs typeface="Helvetica Neue" charset="0"/>
              </a:rPr>
              <a:t>better than chance</a:t>
            </a:r>
            <a:endParaRPr lang="en-US" dirty="0">
              <a:solidFill>
                <a:schemeClr val="tx1"/>
              </a:solidFill>
              <a:latin typeface="Helvetica Neue" charset="0"/>
              <a:ea typeface="Helvetica Neue" charset="0"/>
              <a:cs typeface="Helvetica Neue" charset="0"/>
            </a:endParaRPr>
          </a:p>
        </p:txBody>
      </p:sp>
      <p:sp>
        <p:nvSpPr>
          <p:cNvPr id="8" name="Rectangle"/>
          <p:cNvSpPr/>
          <p:nvPr/>
        </p:nvSpPr>
        <p:spPr>
          <a:xfrm>
            <a:off x="0" y="9290815"/>
            <a:ext cx="12032643" cy="462785"/>
          </a:xfrm>
          <a:prstGeom prst="rect">
            <a:avLst/>
          </a:prstGeom>
          <a:solidFill>
            <a:srgbClr val="003D7C"/>
          </a:solidFill>
          <a:ln w="12700">
            <a:miter lim="400000"/>
          </a:ln>
        </p:spPr>
        <p:txBody>
          <a:bodyPr lIns="50800" tIns="50800" rIns="50800" bIns="50800" anchor="b">
            <a:normAutofit fontScale="32500" lnSpcReduction="20000"/>
          </a:bodyPr>
          <a:lstStyle/>
          <a:p>
            <a:pPr lvl="2" algn="l">
              <a:defRPr sz="8000" b="0">
                <a:solidFill>
                  <a:srgbClr val="FFFFFF"/>
                </a:solidFill>
                <a:latin typeface="+mn-lt"/>
                <a:ea typeface="+mn-ea"/>
                <a:cs typeface="+mn-cs"/>
                <a:sym typeface="Helvetica Neue Medium"/>
              </a:defRPr>
            </a:pPr>
            <a:endParaRPr/>
          </a:p>
        </p:txBody>
      </p:sp>
      <p:sp>
        <p:nvSpPr>
          <p:cNvPr id="2" name="Slide Number Placeholder 1"/>
          <p:cNvSpPr>
            <a:spLocks noGrp="1"/>
          </p:cNvSpPr>
          <p:nvPr>
            <p:ph type="sldNum" sz="quarter" idx="2"/>
          </p:nvPr>
        </p:nvSpPr>
        <p:spPr/>
        <p:txBody>
          <a:bodyPr/>
          <a:lstStyle/>
          <a:p>
            <a:fld id="{86CB4B4D-7CA3-9044-876B-883B54F8677D}" type="slidenum">
              <a:rPr lang="uk-UA" smtClean="0"/>
              <a:t>33</a:t>
            </a:fld>
            <a:endParaRPr lang="uk-UA"/>
          </a:p>
        </p:txBody>
      </p:sp>
    </p:spTree>
    <p:extLst>
      <p:ext uri="{BB962C8B-B14F-4D97-AF65-F5344CB8AC3E}">
        <p14:creationId xmlns:p14="http://schemas.microsoft.com/office/powerpoint/2010/main" val="775890433"/>
      </p:ext>
    </p:extLst>
  </p:cSld>
  <p:clrMapOvr>
    <a:masterClrMapping/>
  </p:clrMapOvr>
  <p:transition spd="med"/>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 name="Outline"/>
          <p:cNvSpPr txBox="1">
            <a:spLocks noGrp="1"/>
          </p:cNvSpPr>
          <p:nvPr>
            <p:ph type="ctrTitle"/>
          </p:nvPr>
        </p:nvSpPr>
        <p:spPr>
          <a:xfrm>
            <a:off x="0" y="810"/>
            <a:ext cx="13004801" cy="763554"/>
          </a:xfrm>
          <a:prstGeom prst="rect">
            <a:avLst/>
          </a:prstGeom>
          <a:solidFill>
            <a:srgbClr val="003D7C"/>
          </a:solidFill>
        </p:spPr>
        <p:txBody>
          <a:bodyPr/>
          <a:lstStyle/>
          <a:p>
            <a:pPr lvl="2" algn="l">
              <a:defRPr sz="4000">
                <a:solidFill>
                  <a:srgbClr val="FFFFFF"/>
                </a:solidFill>
              </a:defRPr>
            </a:pPr>
            <a:r>
              <a:rPr lang="en-US" dirty="0" smtClean="0"/>
              <a:t>Conclusion</a:t>
            </a:r>
            <a:endParaRPr dirty="0"/>
          </a:p>
        </p:txBody>
      </p:sp>
      <p:sp>
        <p:nvSpPr>
          <p:cNvPr id="11" name="1"/>
          <p:cNvSpPr/>
          <p:nvPr/>
        </p:nvSpPr>
        <p:spPr>
          <a:xfrm>
            <a:off x="1150170" y="2400610"/>
            <a:ext cx="292986" cy="469901"/>
          </a:xfrm>
          <a:prstGeom prst="rect">
            <a:avLst/>
          </a:prstGeom>
          <a:solidFill>
            <a:srgbClr val="003D7C"/>
          </a:solidFill>
          <a:ln w="12700">
            <a:miter lim="400000"/>
          </a:ln>
          <a:extLst>
            <a:ext uri="{C572A759-6A51-4108-AA02-DFA0A04FC94B}">
              <ma14:wrappingTextBoxFlag xmlns:ma14="http://schemas.microsoft.com/office/mac/drawingml/2011/main" val="1"/>
            </a:ext>
          </a:extLst>
        </p:spPr>
        <p:txBody>
          <a:bodyPr lIns="50800" tIns="50800" rIns="50800" bIns="50800">
            <a:normAutofit/>
          </a:bodyPr>
          <a:lstStyle/>
          <a:p>
            <a:pPr lvl="2" indent="342900" defTabSz="438150">
              <a:spcBef>
                <a:spcPts val="3100"/>
              </a:spcBef>
              <a:defRPr>
                <a:solidFill>
                  <a:srgbClr val="FFFFFF"/>
                </a:solidFill>
              </a:defRPr>
            </a:pPr>
            <a:endParaRPr dirty="0"/>
          </a:p>
        </p:txBody>
      </p:sp>
      <p:sp>
        <p:nvSpPr>
          <p:cNvPr id="12" name="2"/>
          <p:cNvSpPr/>
          <p:nvPr/>
        </p:nvSpPr>
        <p:spPr>
          <a:xfrm>
            <a:off x="1150170" y="3363930"/>
            <a:ext cx="292986" cy="469900"/>
          </a:xfrm>
          <a:prstGeom prst="rect">
            <a:avLst/>
          </a:prstGeom>
          <a:solidFill>
            <a:srgbClr val="003D7C"/>
          </a:solidFill>
          <a:ln w="12700">
            <a:miter lim="400000"/>
          </a:ln>
          <a:extLst>
            <a:ext uri="{C572A759-6A51-4108-AA02-DFA0A04FC94B}">
              <ma14:wrappingTextBoxFlag xmlns:ma14="http://schemas.microsoft.com/office/mac/drawingml/2011/main" val="1"/>
            </a:ext>
          </a:extLst>
        </p:spPr>
        <p:txBody>
          <a:bodyPr lIns="50800" tIns="50800" rIns="50800" bIns="50800">
            <a:normAutofit/>
          </a:bodyPr>
          <a:lstStyle/>
          <a:p>
            <a:pPr lvl="2" indent="342900" defTabSz="438150">
              <a:spcBef>
                <a:spcPts val="3100"/>
              </a:spcBef>
              <a:defRPr>
                <a:solidFill>
                  <a:srgbClr val="FFFFFF"/>
                </a:solidFill>
              </a:defRPr>
            </a:pPr>
            <a:endParaRPr dirty="0"/>
          </a:p>
        </p:txBody>
      </p:sp>
      <p:sp>
        <p:nvSpPr>
          <p:cNvPr id="13" name="3"/>
          <p:cNvSpPr/>
          <p:nvPr/>
        </p:nvSpPr>
        <p:spPr>
          <a:xfrm>
            <a:off x="1150170" y="4330781"/>
            <a:ext cx="292986" cy="469901"/>
          </a:xfrm>
          <a:prstGeom prst="rect">
            <a:avLst/>
          </a:prstGeom>
          <a:solidFill>
            <a:srgbClr val="003D7C"/>
          </a:solidFill>
          <a:ln w="12700">
            <a:miter lim="400000"/>
          </a:ln>
          <a:extLst>
            <a:ext uri="{C572A759-6A51-4108-AA02-DFA0A04FC94B}">
              <ma14:wrappingTextBoxFlag xmlns:ma14="http://schemas.microsoft.com/office/mac/drawingml/2011/main" val="1"/>
            </a:ext>
          </a:extLst>
        </p:spPr>
        <p:txBody>
          <a:bodyPr lIns="50800" tIns="50800" rIns="50800" bIns="50800">
            <a:normAutofit/>
          </a:bodyPr>
          <a:lstStyle/>
          <a:p>
            <a:pPr lvl="2" indent="342900" defTabSz="438150">
              <a:spcBef>
                <a:spcPts val="3100"/>
              </a:spcBef>
              <a:defRPr>
                <a:solidFill>
                  <a:srgbClr val="FFFFFF"/>
                </a:solidFill>
              </a:defRPr>
            </a:pPr>
            <a:endParaRPr dirty="0"/>
          </a:p>
        </p:txBody>
      </p:sp>
      <p:sp>
        <p:nvSpPr>
          <p:cNvPr id="14" name="4"/>
          <p:cNvSpPr/>
          <p:nvPr/>
        </p:nvSpPr>
        <p:spPr>
          <a:xfrm>
            <a:off x="1150170" y="5297633"/>
            <a:ext cx="292986" cy="469901"/>
          </a:xfrm>
          <a:prstGeom prst="rect">
            <a:avLst/>
          </a:prstGeom>
          <a:solidFill>
            <a:srgbClr val="003D7C"/>
          </a:solidFill>
          <a:ln w="12700">
            <a:miter lim="400000"/>
          </a:ln>
          <a:extLst>
            <a:ext uri="{C572A759-6A51-4108-AA02-DFA0A04FC94B}">
              <ma14:wrappingTextBoxFlag xmlns:ma14="http://schemas.microsoft.com/office/mac/drawingml/2011/main" val="1"/>
            </a:ext>
          </a:extLst>
        </p:spPr>
        <p:txBody>
          <a:bodyPr lIns="50800" tIns="50800" rIns="50800" bIns="50800">
            <a:normAutofit/>
          </a:bodyPr>
          <a:lstStyle/>
          <a:p>
            <a:pPr lvl="2" indent="342900" defTabSz="438150">
              <a:spcBef>
                <a:spcPts val="3100"/>
              </a:spcBef>
              <a:defRPr>
                <a:solidFill>
                  <a:srgbClr val="FFFFFF"/>
                </a:solidFill>
              </a:defRPr>
            </a:pPr>
            <a:endParaRPr dirty="0"/>
          </a:p>
        </p:txBody>
      </p:sp>
      <p:sp>
        <p:nvSpPr>
          <p:cNvPr id="15" name="5"/>
          <p:cNvSpPr/>
          <p:nvPr/>
        </p:nvSpPr>
        <p:spPr>
          <a:xfrm>
            <a:off x="1150170" y="6257420"/>
            <a:ext cx="292986" cy="469901"/>
          </a:xfrm>
          <a:prstGeom prst="rect">
            <a:avLst/>
          </a:prstGeom>
          <a:solidFill>
            <a:srgbClr val="003D7C"/>
          </a:solidFill>
          <a:ln w="12700">
            <a:miter lim="400000"/>
          </a:ln>
          <a:extLst>
            <a:ext uri="{C572A759-6A51-4108-AA02-DFA0A04FC94B}">
              <ma14:wrappingTextBoxFlag xmlns:ma14="http://schemas.microsoft.com/office/mac/drawingml/2011/main" val="1"/>
            </a:ext>
          </a:extLst>
        </p:spPr>
        <p:txBody>
          <a:bodyPr lIns="50800" tIns="50800" rIns="50800" bIns="50800">
            <a:normAutofit/>
          </a:bodyPr>
          <a:lstStyle/>
          <a:p>
            <a:pPr lvl="2" indent="342900" defTabSz="438150">
              <a:spcBef>
                <a:spcPts val="3100"/>
              </a:spcBef>
              <a:defRPr>
                <a:solidFill>
                  <a:srgbClr val="FFFFFF"/>
                </a:solidFill>
              </a:defRPr>
            </a:pPr>
            <a:endParaRPr dirty="0"/>
          </a:p>
        </p:txBody>
      </p:sp>
      <p:sp>
        <p:nvSpPr>
          <p:cNvPr id="16" name="6"/>
          <p:cNvSpPr/>
          <p:nvPr/>
        </p:nvSpPr>
        <p:spPr>
          <a:xfrm>
            <a:off x="1150170" y="7217207"/>
            <a:ext cx="292986" cy="469901"/>
          </a:xfrm>
          <a:prstGeom prst="rect">
            <a:avLst/>
          </a:prstGeom>
          <a:solidFill>
            <a:srgbClr val="003D7C"/>
          </a:solidFill>
          <a:ln w="12700">
            <a:miter lim="400000"/>
          </a:ln>
          <a:extLst>
            <a:ext uri="{C572A759-6A51-4108-AA02-DFA0A04FC94B}">
              <ma14:wrappingTextBoxFlag xmlns:ma14="http://schemas.microsoft.com/office/mac/drawingml/2011/main" val="1"/>
            </a:ext>
          </a:extLst>
        </p:spPr>
        <p:txBody>
          <a:bodyPr lIns="50800" tIns="50800" rIns="50800" bIns="50800">
            <a:normAutofit/>
          </a:bodyPr>
          <a:lstStyle/>
          <a:p>
            <a:pPr lvl="2" indent="342900" defTabSz="438150">
              <a:spcBef>
                <a:spcPts val="3100"/>
              </a:spcBef>
              <a:defRPr>
                <a:solidFill>
                  <a:srgbClr val="FFFFFF"/>
                </a:solidFill>
              </a:defRPr>
            </a:pPr>
            <a:endParaRPr dirty="0"/>
          </a:p>
        </p:txBody>
      </p:sp>
      <p:sp>
        <p:nvSpPr>
          <p:cNvPr id="18" name="Introduction…"/>
          <p:cNvSpPr txBox="1"/>
          <p:nvPr/>
        </p:nvSpPr>
        <p:spPr>
          <a:xfrm>
            <a:off x="1977493" y="1814819"/>
            <a:ext cx="10034398" cy="604444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normAutofit fontScale="92500" lnSpcReduction="10000"/>
          </a:bodyPr>
          <a:lstStyle/>
          <a:p>
            <a:pPr algn="l" defTabSz="554990">
              <a:lnSpc>
                <a:spcPct val="190000"/>
              </a:lnSpc>
              <a:defRPr sz="3800" b="0"/>
            </a:pPr>
            <a:r>
              <a:rPr dirty="0">
                <a:solidFill>
                  <a:schemeClr val="tx1"/>
                </a:solidFill>
              </a:rPr>
              <a:t>Introduction</a:t>
            </a:r>
          </a:p>
          <a:p>
            <a:pPr algn="l" defTabSz="554990">
              <a:lnSpc>
                <a:spcPct val="190000"/>
              </a:lnSpc>
              <a:defRPr sz="3800" b="0">
                <a:solidFill>
                  <a:srgbClr val="D6D5D5"/>
                </a:solidFill>
              </a:defRPr>
            </a:pPr>
            <a:r>
              <a:rPr lang="en-US" dirty="0">
                <a:solidFill>
                  <a:schemeClr val="tx1"/>
                </a:solidFill>
              </a:rPr>
              <a:t>Neural Network Concepts </a:t>
            </a:r>
            <a:endParaRPr lang="en-US" dirty="0" smtClean="0">
              <a:solidFill>
                <a:schemeClr val="tx1"/>
              </a:solidFill>
            </a:endParaRPr>
          </a:p>
          <a:p>
            <a:pPr algn="l" defTabSz="554990">
              <a:lnSpc>
                <a:spcPct val="190000"/>
              </a:lnSpc>
              <a:defRPr sz="3800" b="0">
                <a:solidFill>
                  <a:srgbClr val="D6D5D5"/>
                </a:solidFill>
              </a:defRPr>
            </a:pPr>
            <a:r>
              <a:rPr sz="3800" b="0" dirty="0" smtClean="0">
                <a:solidFill>
                  <a:schemeClr val="tx1"/>
                </a:solidFill>
              </a:rPr>
              <a:t>Genomics </a:t>
            </a:r>
            <a:r>
              <a:rPr sz="3800" b="0" dirty="0">
                <a:solidFill>
                  <a:schemeClr val="tx1"/>
                </a:solidFill>
              </a:rPr>
              <a:t>&amp; Digital Pathology</a:t>
            </a:r>
          </a:p>
          <a:p>
            <a:pPr algn="l" defTabSz="554990">
              <a:lnSpc>
                <a:spcPct val="190000"/>
              </a:lnSpc>
              <a:defRPr sz="3800" b="0">
                <a:solidFill>
                  <a:srgbClr val="D6D5D5"/>
                </a:solidFill>
              </a:defRPr>
            </a:pPr>
            <a:r>
              <a:rPr lang="en-US" sz="3800" b="0" dirty="0">
                <a:solidFill>
                  <a:schemeClr val="tx1"/>
                </a:solidFill>
              </a:rPr>
              <a:t>Classification</a:t>
            </a:r>
            <a:endParaRPr sz="3800" b="0" dirty="0">
              <a:solidFill>
                <a:schemeClr val="tx1"/>
              </a:solidFill>
            </a:endParaRPr>
          </a:p>
          <a:p>
            <a:pPr algn="l" defTabSz="554990">
              <a:lnSpc>
                <a:spcPct val="190000"/>
              </a:lnSpc>
              <a:defRPr sz="3800" b="0">
                <a:solidFill>
                  <a:srgbClr val="D6D5D5"/>
                </a:solidFill>
              </a:defRPr>
            </a:pPr>
            <a:r>
              <a:rPr lang="en-US" sz="3800" b="0" dirty="0">
                <a:solidFill>
                  <a:schemeClr val="tx1"/>
                </a:solidFill>
              </a:rPr>
              <a:t>Encoded Image Covariates for Prediction</a:t>
            </a:r>
            <a:endParaRPr sz="3800" b="0" dirty="0">
              <a:solidFill>
                <a:schemeClr val="tx1"/>
              </a:solidFill>
            </a:endParaRPr>
          </a:p>
          <a:p>
            <a:pPr algn="l" defTabSz="554990">
              <a:lnSpc>
                <a:spcPct val="190000"/>
              </a:lnSpc>
              <a:defRPr sz="3800" b="0">
                <a:solidFill>
                  <a:srgbClr val="D6D5D5"/>
                </a:solidFill>
              </a:defRPr>
            </a:pPr>
            <a:r>
              <a:rPr sz="3800" b="0" dirty="0">
                <a:solidFill>
                  <a:schemeClr val="tx1"/>
                </a:solidFill>
              </a:rPr>
              <a:t>Conclusion</a:t>
            </a:r>
          </a:p>
        </p:txBody>
      </p:sp>
      <p:sp>
        <p:nvSpPr>
          <p:cNvPr id="19" name="Rectangle"/>
          <p:cNvSpPr/>
          <p:nvPr/>
        </p:nvSpPr>
        <p:spPr>
          <a:xfrm>
            <a:off x="0" y="9290815"/>
            <a:ext cx="12032643" cy="462785"/>
          </a:xfrm>
          <a:prstGeom prst="rect">
            <a:avLst/>
          </a:prstGeom>
          <a:solidFill>
            <a:srgbClr val="003D7C"/>
          </a:solidFill>
          <a:ln w="12700">
            <a:miter lim="400000"/>
          </a:ln>
        </p:spPr>
        <p:txBody>
          <a:bodyPr lIns="50800" tIns="50800" rIns="50800" bIns="50800" anchor="b">
            <a:normAutofit fontScale="32500" lnSpcReduction="20000"/>
          </a:bodyPr>
          <a:lstStyle/>
          <a:p>
            <a:pPr lvl="2" algn="l">
              <a:defRPr sz="8000" b="0">
                <a:solidFill>
                  <a:srgbClr val="FFFFFF"/>
                </a:solidFill>
                <a:latin typeface="+mn-lt"/>
                <a:ea typeface="+mn-ea"/>
                <a:cs typeface="+mn-cs"/>
                <a:sym typeface="Helvetica Neue Medium"/>
              </a:defRPr>
            </a:pPr>
            <a:endParaRPr/>
          </a:p>
        </p:txBody>
      </p:sp>
      <p:sp>
        <p:nvSpPr>
          <p:cNvPr id="2" name="Slide Number Placeholder 1"/>
          <p:cNvSpPr>
            <a:spLocks noGrp="1"/>
          </p:cNvSpPr>
          <p:nvPr>
            <p:ph type="sldNum" sz="quarter" idx="2"/>
          </p:nvPr>
        </p:nvSpPr>
        <p:spPr/>
        <p:txBody>
          <a:bodyPr/>
          <a:lstStyle/>
          <a:p>
            <a:fld id="{86CB4B4D-7CA3-9044-876B-883B54F8677D}" type="slidenum">
              <a:rPr lang="uk-UA" smtClean="0"/>
              <a:t>34</a:t>
            </a:fld>
            <a:endParaRPr lang="uk-UA"/>
          </a:p>
        </p:txBody>
      </p:sp>
    </p:spTree>
    <p:extLst>
      <p:ext uri="{BB962C8B-B14F-4D97-AF65-F5344CB8AC3E}">
        <p14:creationId xmlns:p14="http://schemas.microsoft.com/office/powerpoint/2010/main" val="1835775086"/>
      </p:ext>
    </p:extLst>
  </p:cSld>
  <p:clrMapOvr>
    <a:masterClrMapping/>
  </p:clrMapOvr>
  <p:transition spd="med"/>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 name="Neural Network Concepts"/>
          <p:cNvSpPr txBox="1">
            <a:spLocks noGrp="1"/>
          </p:cNvSpPr>
          <p:nvPr>
            <p:ph type="ctrTitle"/>
          </p:nvPr>
        </p:nvSpPr>
        <p:spPr>
          <a:xfrm>
            <a:off x="0" y="810"/>
            <a:ext cx="13004801" cy="763554"/>
          </a:xfrm>
          <a:prstGeom prst="rect">
            <a:avLst/>
          </a:prstGeom>
          <a:solidFill>
            <a:srgbClr val="003D7C"/>
          </a:solidFill>
        </p:spPr>
        <p:txBody>
          <a:bodyPr/>
          <a:lstStyle/>
          <a:p>
            <a:pPr lvl="2" algn="l">
              <a:defRPr sz="4000">
                <a:solidFill>
                  <a:srgbClr val="FFFFFF"/>
                </a:solidFill>
              </a:defRPr>
            </a:pPr>
            <a:r>
              <a:rPr lang="en-US" dirty="0" smtClean="0"/>
              <a:t>Learning Points</a:t>
            </a:r>
            <a:endParaRPr dirty="0"/>
          </a:p>
        </p:txBody>
      </p:sp>
      <p:sp>
        <p:nvSpPr>
          <p:cNvPr id="21" name="River"/>
          <p:cNvSpPr/>
          <p:nvPr/>
        </p:nvSpPr>
        <p:spPr>
          <a:xfrm>
            <a:off x="2472122" y="1586782"/>
            <a:ext cx="2307023" cy="2303597"/>
          </a:xfrm>
          <a:custGeom>
            <a:avLst/>
            <a:gdLst/>
            <a:ahLst/>
            <a:cxnLst>
              <a:cxn ang="0">
                <a:pos x="wd2" y="hd2"/>
              </a:cxn>
              <a:cxn ang="5400000">
                <a:pos x="wd2" y="hd2"/>
              </a:cxn>
              <a:cxn ang="10800000">
                <a:pos x="wd2" y="hd2"/>
              </a:cxn>
              <a:cxn ang="16200000">
                <a:pos x="wd2" y="hd2"/>
              </a:cxn>
            </a:cxnLst>
            <a:rect l="0" t="0" r="r" b="b"/>
            <a:pathLst>
              <a:path w="20137" h="21568" extrusionOk="0">
                <a:moveTo>
                  <a:pt x="9496" y="0"/>
                </a:moveTo>
                <a:cubicBezTo>
                  <a:pt x="9451" y="0"/>
                  <a:pt x="9440" y="80"/>
                  <a:pt x="9485" y="86"/>
                </a:cubicBezTo>
                <a:cubicBezTo>
                  <a:pt x="10244" y="237"/>
                  <a:pt x="13119" y="378"/>
                  <a:pt x="13758" y="1230"/>
                </a:cubicBezTo>
                <a:cubicBezTo>
                  <a:pt x="14311" y="1963"/>
                  <a:pt x="11009" y="2372"/>
                  <a:pt x="8344" y="3505"/>
                </a:cubicBezTo>
                <a:cubicBezTo>
                  <a:pt x="5499" y="4718"/>
                  <a:pt x="4439" y="6939"/>
                  <a:pt x="5504" y="8303"/>
                </a:cubicBezTo>
                <a:cubicBezTo>
                  <a:pt x="6570" y="9668"/>
                  <a:pt x="12015" y="11545"/>
                  <a:pt x="11075" y="13416"/>
                </a:cubicBezTo>
                <a:cubicBezTo>
                  <a:pt x="10135" y="15287"/>
                  <a:pt x="6566" y="15729"/>
                  <a:pt x="3434" y="17923"/>
                </a:cubicBezTo>
                <a:cubicBezTo>
                  <a:pt x="302" y="20118"/>
                  <a:pt x="0" y="21568"/>
                  <a:pt x="0" y="21568"/>
                </a:cubicBezTo>
                <a:lnTo>
                  <a:pt x="12371" y="21568"/>
                </a:lnTo>
                <a:cubicBezTo>
                  <a:pt x="13215" y="20851"/>
                  <a:pt x="14849" y="19670"/>
                  <a:pt x="16317" y="18651"/>
                </a:cubicBezTo>
                <a:cubicBezTo>
                  <a:pt x="18523" y="17120"/>
                  <a:pt x="21600" y="14381"/>
                  <a:pt x="19353" y="12014"/>
                </a:cubicBezTo>
                <a:cubicBezTo>
                  <a:pt x="16035" y="8531"/>
                  <a:pt x="10018" y="7796"/>
                  <a:pt x="10566" y="6152"/>
                </a:cubicBezTo>
                <a:cubicBezTo>
                  <a:pt x="11114" y="4507"/>
                  <a:pt x="17457" y="3457"/>
                  <a:pt x="16397" y="1365"/>
                </a:cubicBezTo>
                <a:cubicBezTo>
                  <a:pt x="15683" y="-32"/>
                  <a:pt x="11024" y="0"/>
                  <a:pt x="9496" y="0"/>
                </a:cubicBezTo>
                <a:close/>
                <a:moveTo>
                  <a:pt x="8475" y="987"/>
                </a:moveTo>
                <a:cubicBezTo>
                  <a:pt x="8394" y="987"/>
                  <a:pt x="8329" y="1056"/>
                  <a:pt x="8329" y="1142"/>
                </a:cubicBezTo>
                <a:cubicBezTo>
                  <a:pt x="8329" y="1228"/>
                  <a:pt x="8394" y="1299"/>
                  <a:pt x="8475" y="1299"/>
                </a:cubicBezTo>
                <a:lnTo>
                  <a:pt x="11653" y="1299"/>
                </a:lnTo>
                <a:cubicBezTo>
                  <a:pt x="11733" y="1299"/>
                  <a:pt x="11797" y="1228"/>
                  <a:pt x="11797" y="1142"/>
                </a:cubicBezTo>
                <a:cubicBezTo>
                  <a:pt x="11797" y="1056"/>
                  <a:pt x="11733" y="987"/>
                  <a:pt x="11653" y="987"/>
                </a:cubicBezTo>
                <a:lnTo>
                  <a:pt x="8475" y="987"/>
                </a:lnTo>
                <a:close/>
                <a:moveTo>
                  <a:pt x="7595" y="1708"/>
                </a:moveTo>
                <a:cubicBezTo>
                  <a:pt x="7515" y="1708"/>
                  <a:pt x="7449" y="1779"/>
                  <a:pt x="7449" y="1865"/>
                </a:cubicBezTo>
                <a:cubicBezTo>
                  <a:pt x="7449" y="1951"/>
                  <a:pt x="7515" y="2022"/>
                  <a:pt x="7595" y="2022"/>
                </a:cubicBezTo>
                <a:lnTo>
                  <a:pt x="10773" y="2022"/>
                </a:lnTo>
                <a:cubicBezTo>
                  <a:pt x="10853" y="2022"/>
                  <a:pt x="10917" y="1951"/>
                  <a:pt x="10917" y="1865"/>
                </a:cubicBezTo>
                <a:cubicBezTo>
                  <a:pt x="10917" y="1779"/>
                  <a:pt x="10853" y="1708"/>
                  <a:pt x="10773" y="1708"/>
                </a:cubicBezTo>
                <a:lnTo>
                  <a:pt x="7595" y="1708"/>
                </a:lnTo>
                <a:close/>
                <a:moveTo>
                  <a:pt x="13677" y="5105"/>
                </a:moveTo>
                <a:cubicBezTo>
                  <a:pt x="13572" y="5105"/>
                  <a:pt x="13481" y="5197"/>
                  <a:pt x="13481" y="5316"/>
                </a:cubicBezTo>
                <a:cubicBezTo>
                  <a:pt x="13481" y="5435"/>
                  <a:pt x="13567" y="5527"/>
                  <a:pt x="13677" y="5527"/>
                </a:cubicBezTo>
                <a:lnTo>
                  <a:pt x="17488" y="5527"/>
                </a:lnTo>
                <a:cubicBezTo>
                  <a:pt x="17599" y="5527"/>
                  <a:pt x="17685" y="5435"/>
                  <a:pt x="17685" y="5316"/>
                </a:cubicBezTo>
                <a:cubicBezTo>
                  <a:pt x="17685" y="5197"/>
                  <a:pt x="17599" y="5105"/>
                  <a:pt x="17488" y="5105"/>
                </a:cubicBezTo>
                <a:lnTo>
                  <a:pt x="13677" y="5105"/>
                </a:lnTo>
                <a:close/>
                <a:moveTo>
                  <a:pt x="12507" y="6103"/>
                </a:moveTo>
                <a:cubicBezTo>
                  <a:pt x="12397" y="6103"/>
                  <a:pt x="12311" y="6195"/>
                  <a:pt x="12311" y="6313"/>
                </a:cubicBezTo>
                <a:cubicBezTo>
                  <a:pt x="12311" y="6432"/>
                  <a:pt x="12397" y="6524"/>
                  <a:pt x="12507" y="6524"/>
                </a:cubicBezTo>
                <a:lnTo>
                  <a:pt x="16317" y="6524"/>
                </a:lnTo>
                <a:cubicBezTo>
                  <a:pt x="16422" y="6524"/>
                  <a:pt x="16513" y="6427"/>
                  <a:pt x="16513" y="6313"/>
                </a:cubicBezTo>
                <a:cubicBezTo>
                  <a:pt x="16513" y="6195"/>
                  <a:pt x="16427" y="6103"/>
                  <a:pt x="16317" y="6103"/>
                </a:cubicBezTo>
                <a:lnTo>
                  <a:pt x="12507" y="6103"/>
                </a:lnTo>
                <a:close/>
                <a:moveTo>
                  <a:pt x="13657" y="7095"/>
                </a:moveTo>
                <a:cubicBezTo>
                  <a:pt x="13546" y="7095"/>
                  <a:pt x="13462" y="7187"/>
                  <a:pt x="13462" y="7306"/>
                </a:cubicBezTo>
                <a:cubicBezTo>
                  <a:pt x="13462" y="7425"/>
                  <a:pt x="13546" y="7517"/>
                  <a:pt x="13657" y="7517"/>
                </a:cubicBezTo>
                <a:lnTo>
                  <a:pt x="17468" y="7517"/>
                </a:lnTo>
                <a:cubicBezTo>
                  <a:pt x="17579" y="7517"/>
                  <a:pt x="17664" y="7425"/>
                  <a:pt x="17664" y="7306"/>
                </a:cubicBezTo>
                <a:cubicBezTo>
                  <a:pt x="17664" y="7187"/>
                  <a:pt x="17579" y="7095"/>
                  <a:pt x="17468" y="7095"/>
                </a:cubicBezTo>
                <a:lnTo>
                  <a:pt x="13657" y="7095"/>
                </a:lnTo>
                <a:close/>
                <a:moveTo>
                  <a:pt x="3786" y="11502"/>
                </a:moveTo>
                <a:cubicBezTo>
                  <a:pt x="3650" y="11502"/>
                  <a:pt x="3539" y="11619"/>
                  <a:pt x="3539" y="11765"/>
                </a:cubicBezTo>
                <a:cubicBezTo>
                  <a:pt x="3539" y="11910"/>
                  <a:pt x="3650" y="12029"/>
                  <a:pt x="3786" y="12029"/>
                </a:cubicBezTo>
                <a:lnTo>
                  <a:pt x="7595" y="12029"/>
                </a:lnTo>
                <a:cubicBezTo>
                  <a:pt x="7731" y="12029"/>
                  <a:pt x="7842" y="11910"/>
                  <a:pt x="7842" y="11765"/>
                </a:cubicBezTo>
                <a:cubicBezTo>
                  <a:pt x="7842" y="11619"/>
                  <a:pt x="7731" y="11502"/>
                  <a:pt x="7595" y="11502"/>
                </a:cubicBezTo>
                <a:lnTo>
                  <a:pt x="3786" y="11502"/>
                </a:lnTo>
                <a:close/>
                <a:moveTo>
                  <a:pt x="5193" y="12796"/>
                </a:moveTo>
                <a:cubicBezTo>
                  <a:pt x="5058" y="12796"/>
                  <a:pt x="4947" y="12913"/>
                  <a:pt x="4947" y="13059"/>
                </a:cubicBezTo>
                <a:cubicBezTo>
                  <a:pt x="4947" y="13204"/>
                  <a:pt x="5058" y="13323"/>
                  <a:pt x="5193" y="13323"/>
                </a:cubicBezTo>
                <a:lnTo>
                  <a:pt x="9003" y="13323"/>
                </a:lnTo>
                <a:cubicBezTo>
                  <a:pt x="9138" y="13323"/>
                  <a:pt x="9249" y="13204"/>
                  <a:pt x="9249" y="13059"/>
                </a:cubicBezTo>
                <a:cubicBezTo>
                  <a:pt x="9249" y="12913"/>
                  <a:pt x="9138" y="12796"/>
                  <a:pt x="9003" y="12796"/>
                </a:cubicBezTo>
                <a:lnTo>
                  <a:pt x="5193" y="12796"/>
                </a:lnTo>
                <a:close/>
                <a:moveTo>
                  <a:pt x="3871" y="14090"/>
                </a:moveTo>
                <a:cubicBezTo>
                  <a:pt x="3735" y="14090"/>
                  <a:pt x="3624" y="14207"/>
                  <a:pt x="3624" y="14353"/>
                </a:cubicBezTo>
                <a:cubicBezTo>
                  <a:pt x="3624" y="14498"/>
                  <a:pt x="3735" y="14617"/>
                  <a:pt x="3871" y="14617"/>
                </a:cubicBezTo>
                <a:lnTo>
                  <a:pt x="7682" y="14617"/>
                </a:lnTo>
                <a:cubicBezTo>
                  <a:pt x="7817" y="14617"/>
                  <a:pt x="7927" y="14498"/>
                  <a:pt x="7927" y="14353"/>
                </a:cubicBezTo>
                <a:cubicBezTo>
                  <a:pt x="7927" y="14207"/>
                  <a:pt x="7817" y="14090"/>
                  <a:pt x="7682" y="14090"/>
                </a:cubicBezTo>
                <a:lnTo>
                  <a:pt x="3871" y="14090"/>
                </a:lnTo>
                <a:close/>
              </a:path>
            </a:pathLst>
          </a:custGeom>
          <a:solidFill>
            <a:schemeClr val="accent4">
              <a:hueOff val="-461056"/>
              <a:satOff val="4338"/>
              <a:lumOff val="-10225"/>
            </a:schemeClr>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22" name="Workflow"/>
          <p:cNvSpPr txBox="1"/>
          <p:nvPr/>
        </p:nvSpPr>
        <p:spPr>
          <a:xfrm>
            <a:off x="2467393" y="3967022"/>
            <a:ext cx="2316481" cy="70916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000" b="0">
                <a:latin typeface="+mn-lt"/>
                <a:ea typeface="+mn-ea"/>
                <a:cs typeface="+mn-cs"/>
                <a:sym typeface="Helvetica Neue Medium"/>
              </a:defRPr>
            </a:lvl1pPr>
          </a:lstStyle>
          <a:p>
            <a:r>
              <a:t>Workflow</a:t>
            </a:r>
          </a:p>
        </p:txBody>
      </p:sp>
      <p:grpSp>
        <p:nvGrpSpPr>
          <p:cNvPr id="23" name="Group"/>
          <p:cNvGrpSpPr/>
          <p:nvPr/>
        </p:nvGrpSpPr>
        <p:grpSpPr>
          <a:xfrm>
            <a:off x="8513280" y="1585943"/>
            <a:ext cx="2316989" cy="3090244"/>
            <a:chOff x="0" y="0"/>
            <a:chExt cx="2316988" cy="3090243"/>
          </a:xfrm>
        </p:grpSpPr>
        <p:sp>
          <p:nvSpPr>
            <p:cNvPr id="24" name="Scatter Graph"/>
            <p:cNvSpPr/>
            <p:nvPr/>
          </p:nvSpPr>
          <p:spPr>
            <a:xfrm>
              <a:off x="2793" y="0"/>
              <a:ext cx="2311402" cy="2305276"/>
            </a:xfrm>
            <a:custGeom>
              <a:avLst/>
              <a:gdLst/>
              <a:ahLst/>
              <a:cxnLst>
                <a:cxn ang="0">
                  <a:pos x="wd2" y="hd2"/>
                </a:cxn>
                <a:cxn ang="5400000">
                  <a:pos x="wd2" y="hd2"/>
                </a:cxn>
                <a:cxn ang="10800000">
                  <a:pos x="wd2" y="hd2"/>
                </a:cxn>
                <a:cxn ang="16200000">
                  <a:pos x="wd2" y="hd2"/>
                </a:cxn>
              </a:cxnLst>
              <a:rect l="0" t="0" r="r" b="b"/>
              <a:pathLst>
                <a:path w="21600" h="21600" extrusionOk="0">
                  <a:moveTo>
                    <a:pt x="194" y="0"/>
                  </a:moveTo>
                  <a:cubicBezTo>
                    <a:pt x="87" y="0"/>
                    <a:pt x="0" y="87"/>
                    <a:pt x="0" y="194"/>
                  </a:cubicBezTo>
                  <a:lnTo>
                    <a:pt x="0" y="21406"/>
                  </a:lnTo>
                  <a:cubicBezTo>
                    <a:pt x="0" y="21513"/>
                    <a:pt x="87" y="21600"/>
                    <a:pt x="194" y="21600"/>
                  </a:cubicBezTo>
                  <a:lnTo>
                    <a:pt x="21406" y="21600"/>
                  </a:lnTo>
                  <a:cubicBezTo>
                    <a:pt x="21513" y="21600"/>
                    <a:pt x="21600" y="21513"/>
                    <a:pt x="21600" y="21406"/>
                  </a:cubicBezTo>
                  <a:lnTo>
                    <a:pt x="21600" y="20822"/>
                  </a:lnTo>
                  <a:cubicBezTo>
                    <a:pt x="21600" y="20715"/>
                    <a:pt x="21513" y="20628"/>
                    <a:pt x="21406" y="20628"/>
                  </a:cubicBezTo>
                  <a:lnTo>
                    <a:pt x="1163" y="20628"/>
                  </a:lnTo>
                  <a:cubicBezTo>
                    <a:pt x="1056" y="20628"/>
                    <a:pt x="970" y="20541"/>
                    <a:pt x="970" y="20434"/>
                  </a:cubicBezTo>
                  <a:lnTo>
                    <a:pt x="970" y="194"/>
                  </a:lnTo>
                  <a:cubicBezTo>
                    <a:pt x="970" y="87"/>
                    <a:pt x="883" y="0"/>
                    <a:pt x="776" y="0"/>
                  </a:cubicBezTo>
                  <a:lnTo>
                    <a:pt x="194" y="0"/>
                  </a:lnTo>
                  <a:close/>
                  <a:moveTo>
                    <a:pt x="14855" y="4365"/>
                  </a:moveTo>
                  <a:cubicBezTo>
                    <a:pt x="14545" y="4365"/>
                    <a:pt x="14235" y="4483"/>
                    <a:pt x="13998" y="4721"/>
                  </a:cubicBezTo>
                  <a:cubicBezTo>
                    <a:pt x="13525" y="5195"/>
                    <a:pt x="13525" y="5964"/>
                    <a:pt x="13998" y="6439"/>
                  </a:cubicBezTo>
                  <a:cubicBezTo>
                    <a:pt x="14472" y="6913"/>
                    <a:pt x="15239" y="6913"/>
                    <a:pt x="15712" y="6439"/>
                  </a:cubicBezTo>
                  <a:cubicBezTo>
                    <a:pt x="16185" y="5964"/>
                    <a:pt x="16185" y="5195"/>
                    <a:pt x="15712" y="4721"/>
                  </a:cubicBezTo>
                  <a:cubicBezTo>
                    <a:pt x="15475" y="4483"/>
                    <a:pt x="15165" y="4365"/>
                    <a:pt x="14855" y="4365"/>
                  </a:cubicBezTo>
                  <a:close/>
                  <a:moveTo>
                    <a:pt x="4336" y="6020"/>
                  </a:moveTo>
                  <a:cubicBezTo>
                    <a:pt x="4026" y="6020"/>
                    <a:pt x="3716" y="6139"/>
                    <a:pt x="3479" y="6376"/>
                  </a:cubicBezTo>
                  <a:cubicBezTo>
                    <a:pt x="3006" y="6851"/>
                    <a:pt x="3006" y="7620"/>
                    <a:pt x="3479" y="8095"/>
                  </a:cubicBezTo>
                  <a:cubicBezTo>
                    <a:pt x="3953" y="8569"/>
                    <a:pt x="4720" y="8569"/>
                    <a:pt x="5193" y="8095"/>
                  </a:cubicBezTo>
                  <a:cubicBezTo>
                    <a:pt x="5666" y="7620"/>
                    <a:pt x="5666" y="6851"/>
                    <a:pt x="5193" y="6376"/>
                  </a:cubicBezTo>
                  <a:cubicBezTo>
                    <a:pt x="4956" y="6139"/>
                    <a:pt x="4646" y="6020"/>
                    <a:pt x="4336" y="6020"/>
                  </a:cubicBezTo>
                  <a:close/>
                  <a:moveTo>
                    <a:pt x="9154" y="9823"/>
                  </a:moveTo>
                  <a:cubicBezTo>
                    <a:pt x="8844" y="9823"/>
                    <a:pt x="8534" y="9942"/>
                    <a:pt x="8297" y="10179"/>
                  </a:cubicBezTo>
                  <a:cubicBezTo>
                    <a:pt x="7824" y="10653"/>
                    <a:pt x="7824" y="11422"/>
                    <a:pt x="8297" y="11897"/>
                  </a:cubicBezTo>
                  <a:cubicBezTo>
                    <a:pt x="8770" y="12372"/>
                    <a:pt x="9537" y="12372"/>
                    <a:pt x="10011" y="11897"/>
                  </a:cubicBezTo>
                  <a:cubicBezTo>
                    <a:pt x="10484" y="11422"/>
                    <a:pt x="10484" y="10653"/>
                    <a:pt x="10011" y="10179"/>
                  </a:cubicBezTo>
                  <a:cubicBezTo>
                    <a:pt x="9774" y="9942"/>
                    <a:pt x="9464" y="9823"/>
                    <a:pt x="9154" y="9823"/>
                  </a:cubicBezTo>
                  <a:close/>
                  <a:moveTo>
                    <a:pt x="16522" y="12697"/>
                  </a:moveTo>
                  <a:cubicBezTo>
                    <a:pt x="16211" y="12697"/>
                    <a:pt x="15901" y="12816"/>
                    <a:pt x="15665" y="13053"/>
                  </a:cubicBezTo>
                  <a:cubicBezTo>
                    <a:pt x="15191" y="13528"/>
                    <a:pt x="15191" y="14297"/>
                    <a:pt x="15665" y="14771"/>
                  </a:cubicBezTo>
                  <a:cubicBezTo>
                    <a:pt x="16138" y="15246"/>
                    <a:pt x="16905" y="15246"/>
                    <a:pt x="17378" y="14771"/>
                  </a:cubicBezTo>
                  <a:cubicBezTo>
                    <a:pt x="17852" y="14297"/>
                    <a:pt x="17852" y="13528"/>
                    <a:pt x="17378" y="13053"/>
                  </a:cubicBezTo>
                  <a:cubicBezTo>
                    <a:pt x="17142" y="12816"/>
                    <a:pt x="16832" y="12697"/>
                    <a:pt x="16522" y="12697"/>
                  </a:cubicBezTo>
                  <a:close/>
                  <a:moveTo>
                    <a:pt x="6257" y="15838"/>
                  </a:moveTo>
                  <a:cubicBezTo>
                    <a:pt x="5947" y="15838"/>
                    <a:pt x="5637" y="15957"/>
                    <a:pt x="5400" y="16194"/>
                  </a:cubicBezTo>
                  <a:cubicBezTo>
                    <a:pt x="4927" y="16669"/>
                    <a:pt x="4927" y="17438"/>
                    <a:pt x="5400" y="17912"/>
                  </a:cubicBezTo>
                  <a:cubicBezTo>
                    <a:pt x="5873" y="18387"/>
                    <a:pt x="6640" y="18387"/>
                    <a:pt x="7114" y="17912"/>
                  </a:cubicBezTo>
                  <a:cubicBezTo>
                    <a:pt x="7587" y="17438"/>
                    <a:pt x="7587" y="16669"/>
                    <a:pt x="7114" y="16194"/>
                  </a:cubicBezTo>
                  <a:cubicBezTo>
                    <a:pt x="6877" y="15957"/>
                    <a:pt x="6567" y="15838"/>
                    <a:pt x="6257" y="15838"/>
                  </a:cubicBezTo>
                  <a:close/>
                </a:path>
              </a:pathLst>
            </a:custGeom>
            <a:solidFill>
              <a:schemeClr val="accent4">
                <a:hueOff val="-461056"/>
                <a:satOff val="4338"/>
                <a:lumOff val="-10225"/>
              </a:schemeClr>
            </a:solidFill>
            <a:ln w="12700" cap="flat">
              <a:noFill/>
              <a:miter lim="400000"/>
            </a:ln>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a:p>
          </p:txBody>
        </p:sp>
        <p:sp>
          <p:nvSpPr>
            <p:cNvPr id="25" name="Accuracy"/>
            <p:cNvSpPr txBox="1"/>
            <p:nvPr/>
          </p:nvSpPr>
          <p:spPr>
            <a:xfrm>
              <a:off x="0" y="2381079"/>
              <a:ext cx="2316988" cy="70916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sz="4000" b="0">
                  <a:latin typeface="+mn-lt"/>
                  <a:ea typeface="+mn-ea"/>
                  <a:cs typeface="+mn-cs"/>
                  <a:sym typeface="Helvetica Neue Medium"/>
                </a:defRPr>
              </a:lvl1pPr>
            </a:lstStyle>
            <a:p>
              <a:r>
                <a:t>Accuracy</a:t>
              </a:r>
            </a:p>
          </p:txBody>
        </p:sp>
      </p:grpSp>
      <p:grpSp>
        <p:nvGrpSpPr>
          <p:cNvPr id="26" name="Group"/>
          <p:cNvGrpSpPr/>
          <p:nvPr/>
        </p:nvGrpSpPr>
        <p:grpSpPr>
          <a:xfrm>
            <a:off x="1883954" y="5239764"/>
            <a:ext cx="3483357" cy="3159858"/>
            <a:chOff x="0" y="0"/>
            <a:chExt cx="3483355" cy="3159857"/>
          </a:xfrm>
        </p:grpSpPr>
        <p:sp>
          <p:nvSpPr>
            <p:cNvPr id="27" name="Microscope"/>
            <p:cNvSpPr/>
            <p:nvPr/>
          </p:nvSpPr>
          <p:spPr>
            <a:xfrm>
              <a:off x="934885" y="0"/>
              <a:ext cx="1613586" cy="2311401"/>
            </a:xfrm>
            <a:custGeom>
              <a:avLst/>
              <a:gdLst/>
              <a:ahLst/>
              <a:cxnLst>
                <a:cxn ang="0">
                  <a:pos x="wd2" y="hd2"/>
                </a:cxn>
                <a:cxn ang="5400000">
                  <a:pos x="wd2" y="hd2"/>
                </a:cxn>
                <a:cxn ang="10800000">
                  <a:pos x="wd2" y="hd2"/>
                </a:cxn>
                <a:cxn ang="16200000">
                  <a:pos x="wd2" y="hd2"/>
                </a:cxn>
              </a:cxnLst>
              <a:rect l="0" t="0" r="r" b="b"/>
              <a:pathLst>
                <a:path w="21600" h="21600" extrusionOk="0">
                  <a:moveTo>
                    <a:pt x="8758" y="0"/>
                  </a:moveTo>
                  <a:lnTo>
                    <a:pt x="5450" y="778"/>
                  </a:lnTo>
                  <a:lnTo>
                    <a:pt x="6641" y="3247"/>
                  </a:lnTo>
                  <a:lnTo>
                    <a:pt x="5792" y="3446"/>
                  </a:lnTo>
                  <a:lnTo>
                    <a:pt x="6104" y="4092"/>
                  </a:lnTo>
                  <a:cubicBezTo>
                    <a:pt x="6260" y="4416"/>
                    <a:pt x="6045" y="4765"/>
                    <a:pt x="5610" y="4922"/>
                  </a:cubicBezTo>
                  <a:cubicBezTo>
                    <a:pt x="2282" y="6123"/>
                    <a:pt x="0" y="8548"/>
                    <a:pt x="0" y="11338"/>
                  </a:cubicBezTo>
                  <a:cubicBezTo>
                    <a:pt x="0" y="13653"/>
                    <a:pt x="1568" y="15716"/>
                    <a:pt x="4002" y="17038"/>
                  </a:cubicBezTo>
                  <a:cubicBezTo>
                    <a:pt x="4586" y="17355"/>
                    <a:pt x="4834" y="17888"/>
                    <a:pt x="4600" y="18378"/>
                  </a:cubicBezTo>
                  <a:lnTo>
                    <a:pt x="4184" y="19249"/>
                  </a:lnTo>
                  <a:lnTo>
                    <a:pt x="1504" y="19249"/>
                  </a:lnTo>
                  <a:lnTo>
                    <a:pt x="383" y="21600"/>
                  </a:lnTo>
                  <a:lnTo>
                    <a:pt x="21600" y="21600"/>
                  </a:lnTo>
                  <a:lnTo>
                    <a:pt x="20479" y="19249"/>
                  </a:lnTo>
                  <a:lnTo>
                    <a:pt x="11598" y="19249"/>
                  </a:lnTo>
                  <a:lnTo>
                    <a:pt x="10562" y="17077"/>
                  </a:lnTo>
                  <a:lnTo>
                    <a:pt x="11571" y="16839"/>
                  </a:lnTo>
                  <a:lnTo>
                    <a:pt x="11765" y="17236"/>
                  </a:lnTo>
                  <a:cubicBezTo>
                    <a:pt x="11884" y="17482"/>
                    <a:pt x="13400" y="17349"/>
                    <a:pt x="15152" y="16937"/>
                  </a:cubicBezTo>
                  <a:cubicBezTo>
                    <a:pt x="16905" y="16524"/>
                    <a:pt x="18230" y="15990"/>
                    <a:pt x="18111" y="15743"/>
                  </a:cubicBezTo>
                  <a:lnTo>
                    <a:pt x="17339" y="14141"/>
                  </a:lnTo>
                  <a:lnTo>
                    <a:pt x="9985" y="15870"/>
                  </a:lnTo>
                  <a:lnTo>
                    <a:pt x="9392" y="14628"/>
                  </a:lnTo>
                  <a:lnTo>
                    <a:pt x="18738" y="12430"/>
                  </a:lnTo>
                  <a:lnTo>
                    <a:pt x="18157" y="11225"/>
                  </a:lnTo>
                  <a:lnTo>
                    <a:pt x="8816" y="13422"/>
                  </a:lnTo>
                  <a:cubicBezTo>
                    <a:pt x="8484" y="12824"/>
                    <a:pt x="7243" y="12835"/>
                    <a:pt x="6947" y="13456"/>
                  </a:cubicBezTo>
                  <a:lnTo>
                    <a:pt x="6503" y="14386"/>
                  </a:lnTo>
                  <a:cubicBezTo>
                    <a:pt x="6304" y="14804"/>
                    <a:pt x="5529" y="14924"/>
                    <a:pt x="5109" y="14596"/>
                  </a:cubicBezTo>
                  <a:cubicBezTo>
                    <a:pt x="4000" y="13729"/>
                    <a:pt x="3324" y="12589"/>
                    <a:pt x="3324" y="11338"/>
                  </a:cubicBezTo>
                  <a:cubicBezTo>
                    <a:pt x="3324" y="9736"/>
                    <a:pt x="4435" y="8310"/>
                    <a:pt x="6145" y="7417"/>
                  </a:cubicBezTo>
                  <a:cubicBezTo>
                    <a:pt x="6760" y="7095"/>
                    <a:pt x="7648" y="7292"/>
                    <a:pt x="7893" y="7801"/>
                  </a:cubicBezTo>
                  <a:lnTo>
                    <a:pt x="8198" y="8499"/>
                  </a:lnTo>
                  <a:cubicBezTo>
                    <a:pt x="7412" y="8705"/>
                    <a:pt x="6996" y="9308"/>
                    <a:pt x="7266" y="9868"/>
                  </a:cubicBezTo>
                  <a:lnTo>
                    <a:pt x="7411" y="10170"/>
                  </a:lnTo>
                  <a:lnTo>
                    <a:pt x="10048" y="9550"/>
                  </a:lnTo>
                  <a:lnTo>
                    <a:pt x="11155" y="11844"/>
                  </a:lnTo>
                  <a:lnTo>
                    <a:pt x="13852" y="11208"/>
                  </a:lnTo>
                  <a:lnTo>
                    <a:pt x="12745" y="8916"/>
                  </a:lnTo>
                  <a:lnTo>
                    <a:pt x="15302" y="8314"/>
                  </a:lnTo>
                  <a:lnTo>
                    <a:pt x="15157" y="8012"/>
                  </a:lnTo>
                  <a:cubicBezTo>
                    <a:pt x="14886" y="7450"/>
                    <a:pt x="14024" y="7146"/>
                    <a:pt x="13218" y="7317"/>
                  </a:cubicBezTo>
                  <a:lnTo>
                    <a:pt x="10821" y="2265"/>
                  </a:lnTo>
                  <a:lnTo>
                    <a:pt x="9949" y="2469"/>
                  </a:lnTo>
                  <a:lnTo>
                    <a:pt x="8758" y="0"/>
                  </a:lnTo>
                  <a:close/>
                  <a:moveTo>
                    <a:pt x="7777" y="15736"/>
                  </a:moveTo>
                  <a:cubicBezTo>
                    <a:pt x="8266" y="15736"/>
                    <a:pt x="8661" y="16014"/>
                    <a:pt x="8661" y="16355"/>
                  </a:cubicBezTo>
                  <a:cubicBezTo>
                    <a:pt x="8661" y="16696"/>
                    <a:pt x="8266" y="16972"/>
                    <a:pt x="7777" y="16972"/>
                  </a:cubicBezTo>
                  <a:cubicBezTo>
                    <a:pt x="7288" y="16972"/>
                    <a:pt x="6891" y="16696"/>
                    <a:pt x="6891" y="16355"/>
                  </a:cubicBezTo>
                  <a:cubicBezTo>
                    <a:pt x="6891" y="16014"/>
                    <a:pt x="7288" y="15736"/>
                    <a:pt x="7777" y="15736"/>
                  </a:cubicBezTo>
                  <a:close/>
                </a:path>
              </a:pathLst>
            </a:custGeom>
            <a:solidFill>
              <a:schemeClr val="accent4">
                <a:hueOff val="-461056"/>
                <a:satOff val="4338"/>
                <a:lumOff val="-10225"/>
              </a:schemeClr>
            </a:solidFill>
            <a:ln w="12700" cap="flat">
              <a:noFill/>
              <a:miter lim="400000"/>
            </a:ln>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a:p>
          </p:txBody>
        </p:sp>
        <p:sp>
          <p:nvSpPr>
            <p:cNvPr id="28" name="Generalization"/>
            <p:cNvSpPr txBox="1"/>
            <p:nvPr/>
          </p:nvSpPr>
          <p:spPr>
            <a:xfrm>
              <a:off x="0" y="2450692"/>
              <a:ext cx="3483356" cy="70916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sz="4000" b="0">
                  <a:latin typeface="+mn-lt"/>
                  <a:ea typeface="+mn-ea"/>
                  <a:cs typeface="+mn-cs"/>
                  <a:sym typeface="Helvetica Neue Medium"/>
                </a:defRPr>
              </a:lvl1pPr>
            </a:lstStyle>
            <a:p>
              <a:r>
                <a:t>Generalization</a:t>
              </a:r>
            </a:p>
          </p:txBody>
        </p:sp>
      </p:grpSp>
      <p:grpSp>
        <p:nvGrpSpPr>
          <p:cNvPr id="29" name="Group"/>
          <p:cNvGrpSpPr/>
          <p:nvPr/>
        </p:nvGrpSpPr>
        <p:grpSpPr>
          <a:xfrm>
            <a:off x="7871676" y="5239764"/>
            <a:ext cx="3249169" cy="3159858"/>
            <a:chOff x="0" y="0"/>
            <a:chExt cx="3249167" cy="3159857"/>
          </a:xfrm>
        </p:grpSpPr>
        <p:sp>
          <p:nvSpPr>
            <p:cNvPr id="30" name="Ballot"/>
            <p:cNvSpPr/>
            <p:nvPr/>
          </p:nvSpPr>
          <p:spPr>
            <a:xfrm>
              <a:off x="932419" y="0"/>
              <a:ext cx="1735357" cy="231140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2342"/>
                  </a:lnTo>
                  <a:lnTo>
                    <a:pt x="18478" y="0"/>
                  </a:lnTo>
                  <a:lnTo>
                    <a:pt x="0" y="0"/>
                  </a:lnTo>
                  <a:close/>
                  <a:moveTo>
                    <a:pt x="2780" y="2106"/>
                  </a:moveTo>
                  <a:lnTo>
                    <a:pt x="15405" y="2106"/>
                  </a:lnTo>
                  <a:lnTo>
                    <a:pt x="15405" y="4225"/>
                  </a:lnTo>
                  <a:lnTo>
                    <a:pt x="2780" y="4225"/>
                  </a:lnTo>
                  <a:lnTo>
                    <a:pt x="2780" y="2106"/>
                  </a:lnTo>
                  <a:close/>
                  <a:moveTo>
                    <a:pt x="17628" y="2106"/>
                  </a:moveTo>
                  <a:cubicBezTo>
                    <a:pt x="18408" y="2106"/>
                    <a:pt x="19040" y="2581"/>
                    <a:pt x="19040" y="3166"/>
                  </a:cubicBezTo>
                  <a:cubicBezTo>
                    <a:pt x="19040" y="3751"/>
                    <a:pt x="18408" y="4225"/>
                    <a:pt x="17628" y="4225"/>
                  </a:cubicBezTo>
                  <a:cubicBezTo>
                    <a:pt x="16849" y="4225"/>
                    <a:pt x="16217" y="3751"/>
                    <a:pt x="16217" y="3166"/>
                  </a:cubicBezTo>
                  <a:cubicBezTo>
                    <a:pt x="16217" y="2581"/>
                    <a:pt x="16849" y="2106"/>
                    <a:pt x="17628" y="2106"/>
                  </a:cubicBezTo>
                  <a:close/>
                  <a:moveTo>
                    <a:pt x="2780" y="5160"/>
                  </a:moveTo>
                  <a:lnTo>
                    <a:pt x="15405" y="5160"/>
                  </a:lnTo>
                  <a:lnTo>
                    <a:pt x="15405" y="7278"/>
                  </a:lnTo>
                  <a:lnTo>
                    <a:pt x="2780" y="7278"/>
                  </a:lnTo>
                  <a:lnTo>
                    <a:pt x="2780" y="5160"/>
                  </a:lnTo>
                  <a:close/>
                  <a:moveTo>
                    <a:pt x="17628" y="5160"/>
                  </a:moveTo>
                  <a:cubicBezTo>
                    <a:pt x="18408" y="5160"/>
                    <a:pt x="19040" y="5635"/>
                    <a:pt x="19040" y="6220"/>
                  </a:cubicBezTo>
                  <a:cubicBezTo>
                    <a:pt x="19040" y="6805"/>
                    <a:pt x="18408" y="7278"/>
                    <a:pt x="17628" y="7278"/>
                  </a:cubicBezTo>
                  <a:cubicBezTo>
                    <a:pt x="16849" y="7278"/>
                    <a:pt x="16217" y="6805"/>
                    <a:pt x="16217" y="6220"/>
                  </a:cubicBezTo>
                  <a:cubicBezTo>
                    <a:pt x="16217" y="5635"/>
                    <a:pt x="16849" y="5160"/>
                    <a:pt x="17628" y="5160"/>
                  </a:cubicBezTo>
                  <a:close/>
                  <a:moveTo>
                    <a:pt x="2780" y="8213"/>
                  </a:moveTo>
                  <a:lnTo>
                    <a:pt x="15405" y="8213"/>
                  </a:lnTo>
                  <a:lnTo>
                    <a:pt x="15405" y="10333"/>
                  </a:lnTo>
                  <a:lnTo>
                    <a:pt x="2780" y="10333"/>
                  </a:lnTo>
                  <a:lnTo>
                    <a:pt x="2780" y="8213"/>
                  </a:lnTo>
                  <a:close/>
                  <a:moveTo>
                    <a:pt x="17628" y="8213"/>
                  </a:moveTo>
                  <a:cubicBezTo>
                    <a:pt x="18408" y="8213"/>
                    <a:pt x="19040" y="8688"/>
                    <a:pt x="19040" y="9273"/>
                  </a:cubicBezTo>
                  <a:cubicBezTo>
                    <a:pt x="19040" y="9858"/>
                    <a:pt x="18408" y="10333"/>
                    <a:pt x="17628" y="10333"/>
                  </a:cubicBezTo>
                  <a:cubicBezTo>
                    <a:pt x="16849" y="10333"/>
                    <a:pt x="16217" y="9858"/>
                    <a:pt x="16217" y="9273"/>
                  </a:cubicBezTo>
                  <a:cubicBezTo>
                    <a:pt x="16217" y="8688"/>
                    <a:pt x="16849" y="8213"/>
                    <a:pt x="17628" y="8213"/>
                  </a:cubicBezTo>
                  <a:close/>
                  <a:moveTo>
                    <a:pt x="18404" y="8667"/>
                  </a:moveTo>
                  <a:cubicBezTo>
                    <a:pt x="18338" y="8670"/>
                    <a:pt x="18273" y="8694"/>
                    <a:pt x="18226" y="8734"/>
                  </a:cubicBezTo>
                  <a:lnTo>
                    <a:pt x="17325" y="9511"/>
                  </a:lnTo>
                  <a:lnTo>
                    <a:pt x="17026" y="9271"/>
                  </a:lnTo>
                  <a:cubicBezTo>
                    <a:pt x="16928" y="9193"/>
                    <a:pt x="16764" y="9189"/>
                    <a:pt x="16660" y="9263"/>
                  </a:cubicBezTo>
                  <a:cubicBezTo>
                    <a:pt x="16555" y="9336"/>
                    <a:pt x="16548" y="9459"/>
                    <a:pt x="16646" y="9538"/>
                  </a:cubicBezTo>
                  <a:lnTo>
                    <a:pt x="17143" y="9934"/>
                  </a:lnTo>
                  <a:cubicBezTo>
                    <a:pt x="17192" y="9974"/>
                    <a:pt x="17260" y="9997"/>
                    <a:pt x="17332" y="9997"/>
                  </a:cubicBezTo>
                  <a:cubicBezTo>
                    <a:pt x="17333" y="9997"/>
                    <a:pt x="17337" y="9997"/>
                    <a:pt x="17338" y="9997"/>
                  </a:cubicBezTo>
                  <a:cubicBezTo>
                    <a:pt x="17412" y="9996"/>
                    <a:pt x="17479" y="9971"/>
                    <a:pt x="17527" y="9929"/>
                  </a:cubicBezTo>
                  <a:lnTo>
                    <a:pt x="18617" y="8989"/>
                  </a:lnTo>
                  <a:cubicBezTo>
                    <a:pt x="18711" y="8908"/>
                    <a:pt x="18701" y="8785"/>
                    <a:pt x="18593" y="8714"/>
                  </a:cubicBezTo>
                  <a:cubicBezTo>
                    <a:pt x="18539" y="8679"/>
                    <a:pt x="18470" y="8664"/>
                    <a:pt x="18404" y="8667"/>
                  </a:cubicBezTo>
                  <a:close/>
                  <a:moveTo>
                    <a:pt x="2780" y="11266"/>
                  </a:moveTo>
                  <a:lnTo>
                    <a:pt x="15405" y="11266"/>
                  </a:lnTo>
                  <a:lnTo>
                    <a:pt x="15405" y="13385"/>
                  </a:lnTo>
                  <a:lnTo>
                    <a:pt x="2780" y="13385"/>
                  </a:lnTo>
                  <a:lnTo>
                    <a:pt x="2780" y="11266"/>
                  </a:lnTo>
                  <a:close/>
                  <a:moveTo>
                    <a:pt x="17628" y="11266"/>
                  </a:moveTo>
                  <a:cubicBezTo>
                    <a:pt x="18408" y="11266"/>
                    <a:pt x="19040" y="11740"/>
                    <a:pt x="19040" y="12326"/>
                  </a:cubicBezTo>
                  <a:cubicBezTo>
                    <a:pt x="19040" y="12911"/>
                    <a:pt x="18408" y="13385"/>
                    <a:pt x="17628" y="13385"/>
                  </a:cubicBezTo>
                  <a:cubicBezTo>
                    <a:pt x="16849" y="13385"/>
                    <a:pt x="16217" y="12911"/>
                    <a:pt x="16217" y="12326"/>
                  </a:cubicBezTo>
                  <a:cubicBezTo>
                    <a:pt x="16217" y="11740"/>
                    <a:pt x="16849" y="11266"/>
                    <a:pt x="17628" y="11266"/>
                  </a:cubicBezTo>
                  <a:close/>
                  <a:moveTo>
                    <a:pt x="2780" y="14320"/>
                  </a:moveTo>
                  <a:lnTo>
                    <a:pt x="15405" y="14320"/>
                  </a:lnTo>
                  <a:lnTo>
                    <a:pt x="15405" y="16440"/>
                  </a:lnTo>
                  <a:lnTo>
                    <a:pt x="2780" y="16440"/>
                  </a:lnTo>
                  <a:lnTo>
                    <a:pt x="2780" y="14320"/>
                  </a:lnTo>
                  <a:close/>
                  <a:moveTo>
                    <a:pt x="17628" y="14320"/>
                  </a:moveTo>
                  <a:cubicBezTo>
                    <a:pt x="18408" y="14320"/>
                    <a:pt x="19040" y="14795"/>
                    <a:pt x="19040" y="15380"/>
                  </a:cubicBezTo>
                  <a:cubicBezTo>
                    <a:pt x="19040" y="15965"/>
                    <a:pt x="18408" y="16440"/>
                    <a:pt x="17628" y="16440"/>
                  </a:cubicBezTo>
                  <a:cubicBezTo>
                    <a:pt x="16849" y="16440"/>
                    <a:pt x="16217" y="15965"/>
                    <a:pt x="16217" y="15380"/>
                  </a:cubicBezTo>
                  <a:cubicBezTo>
                    <a:pt x="16217" y="14795"/>
                    <a:pt x="16849" y="14320"/>
                    <a:pt x="17628" y="14320"/>
                  </a:cubicBezTo>
                  <a:close/>
                  <a:moveTo>
                    <a:pt x="2780" y="17373"/>
                  </a:moveTo>
                  <a:lnTo>
                    <a:pt x="15405" y="17373"/>
                  </a:lnTo>
                  <a:lnTo>
                    <a:pt x="15405" y="19492"/>
                  </a:lnTo>
                  <a:lnTo>
                    <a:pt x="2780" y="19492"/>
                  </a:lnTo>
                  <a:lnTo>
                    <a:pt x="2780" y="17373"/>
                  </a:lnTo>
                  <a:close/>
                  <a:moveTo>
                    <a:pt x="17628" y="17373"/>
                  </a:moveTo>
                  <a:cubicBezTo>
                    <a:pt x="18408" y="17373"/>
                    <a:pt x="19040" y="17847"/>
                    <a:pt x="19040" y="18433"/>
                  </a:cubicBezTo>
                  <a:cubicBezTo>
                    <a:pt x="19040" y="19018"/>
                    <a:pt x="18408" y="19492"/>
                    <a:pt x="17628" y="19492"/>
                  </a:cubicBezTo>
                  <a:cubicBezTo>
                    <a:pt x="16849" y="19492"/>
                    <a:pt x="16217" y="19018"/>
                    <a:pt x="16217" y="18433"/>
                  </a:cubicBezTo>
                  <a:cubicBezTo>
                    <a:pt x="16217" y="17847"/>
                    <a:pt x="16849" y="17373"/>
                    <a:pt x="17628" y="17373"/>
                  </a:cubicBezTo>
                  <a:close/>
                </a:path>
              </a:pathLst>
            </a:custGeom>
            <a:solidFill>
              <a:schemeClr val="accent4">
                <a:hueOff val="-461056"/>
                <a:satOff val="4338"/>
                <a:lumOff val="-10225"/>
              </a:schemeClr>
            </a:solidFill>
            <a:ln w="12700" cap="flat">
              <a:noFill/>
              <a:miter lim="400000"/>
            </a:ln>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a:p>
          </p:txBody>
        </p:sp>
        <p:sp>
          <p:nvSpPr>
            <p:cNvPr id="31" name="Effectiveness"/>
            <p:cNvSpPr txBox="1"/>
            <p:nvPr/>
          </p:nvSpPr>
          <p:spPr>
            <a:xfrm>
              <a:off x="0" y="2450692"/>
              <a:ext cx="3249168" cy="70916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sz="4000" b="0">
                  <a:latin typeface="+mn-lt"/>
                  <a:ea typeface="+mn-ea"/>
                  <a:cs typeface="+mn-cs"/>
                  <a:sym typeface="Helvetica Neue Medium"/>
                </a:defRPr>
              </a:lvl1pPr>
            </a:lstStyle>
            <a:p>
              <a:r>
                <a:t>Effectiveness</a:t>
              </a:r>
            </a:p>
          </p:txBody>
        </p:sp>
      </p:grpSp>
      <p:sp>
        <p:nvSpPr>
          <p:cNvPr id="15" name="Rectangle"/>
          <p:cNvSpPr/>
          <p:nvPr/>
        </p:nvSpPr>
        <p:spPr>
          <a:xfrm>
            <a:off x="0" y="9290815"/>
            <a:ext cx="12032643" cy="462785"/>
          </a:xfrm>
          <a:prstGeom prst="rect">
            <a:avLst/>
          </a:prstGeom>
          <a:solidFill>
            <a:srgbClr val="003D7C"/>
          </a:solidFill>
          <a:ln w="12700">
            <a:miter lim="400000"/>
          </a:ln>
        </p:spPr>
        <p:txBody>
          <a:bodyPr lIns="50800" tIns="50800" rIns="50800" bIns="50800" anchor="b">
            <a:normAutofit fontScale="32500" lnSpcReduction="20000"/>
          </a:bodyPr>
          <a:lstStyle/>
          <a:p>
            <a:pPr lvl="2" algn="l">
              <a:defRPr sz="8000" b="0">
                <a:solidFill>
                  <a:srgbClr val="FFFFFF"/>
                </a:solidFill>
                <a:latin typeface="+mn-lt"/>
                <a:ea typeface="+mn-ea"/>
                <a:cs typeface="+mn-cs"/>
                <a:sym typeface="Helvetica Neue Medium"/>
              </a:defRPr>
            </a:pPr>
            <a:endParaRPr/>
          </a:p>
        </p:txBody>
      </p:sp>
      <p:sp>
        <p:nvSpPr>
          <p:cNvPr id="2" name="Slide Number Placeholder 1"/>
          <p:cNvSpPr>
            <a:spLocks noGrp="1"/>
          </p:cNvSpPr>
          <p:nvPr>
            <p:ph type="sldNum" sz="quarter" idx="2"/>
          </p:nvPr>
        </p:nvSpPr>
        <p:spPr/>
        <p:txBody>
          <a:bodyPr/>
          <a:lstStyle/>
          <a:p>
            <a:fld id="{86CB4B4D-7CA3-9044-876B-883B54F8677D}" type="slidenum">
              <a:rPr lang="uk-UA" smtClean="0"/>
              <a:t>35</a:t>
            </a:fld>
            <a:endParaRPr lang="uk-UA"/>
          </a:p>
        </p:txBody>
      </p:sp>
    </p:spTree>
    <p:extLst>
      <p:ext uri="{BB962C8B-B14F-4D97-AF65-F5344CB8AC3E}">
        <p14:creationId xmlns:p14="http://schemas.microsoft.com/office/powerpoint/2010/main" val="185128760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p:tmAbs val="0"/>
                                  </p:iterate>
                                  <p:childTnLst>
                                    <p:set>
                                      <p:cBhvr>
                                        <p:cTn id="14" fill="hold"/>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advAuto="0"/>
      <p:bldP spid="26" grpId="0" animBg="1" advAuto="0"/>
      <p:bldP spid="29" grpId="0" animBg="1" advAuto="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Blending Genomics with Image Covariates"/>
          <p:cNvSpPr txBox="1">
            <a:spLocks noGrp="1"/>
          </p:cNvSpPr>
          <p:nvPr>
            <p:ph type="ctrTitle"/>
          </p:nvPr>
        </p:nvSpPr>
        <p:spPr>
          <a:xfrm>
            <a:off x="3910914" y="3621024"/>
            <a:ext cx="5182971" cy="1773936"/>
          </a:xfrm>
          <a:prstGeom prst="rect">
            <a:avLst/>
          </a:prstGeom>
        </p:spPr>
        <p:txBody>
          <a:bodyPr>
            <a:normAutofit/>
          </a:bodyPr>
          <a:lstStyle>
            <a:lvl1pPr defTabSz="578358">
              <a:defRPr sz="7919"/>
            </a:lvl1pPr>
          </a:lstStyle>
          <a:p>
            <a:r>
              <a:rPr lang="en-US" dirty="0" smtClean="0"/>
              <a:t>Q&amp;A</a:t>
            </a:r>
            <a:endParaRPr dirty="0"/>
          </a:p>
        </p:txBody>
      </p:sp>
      <p:sp>
        <p:nvSpPr>
          <p:cNvPr id="8" name="Outline"/>
          <p:cNvSpPr txBox="1">
            <a:spLocks/>
          </p:cNvSpPr>
          <p:nvPr/>
        </p:nvSpPr>
        <p:spPr>
          <a:xfrm>
            <a:off x="0" y="810"/>
            <a:ext cx="13004801" cy="763554"/>
          </a:xfrm>
          <a:prstGeom prst="rect">
            <a:avLst/>
          </a:prstGeom>
          <a:solidFill>
            <a:srgbClr val="003D7C"/>
          </a:solidFill>
          <a:ln w="12700">
            <a:miter lim="400000"/>
          </a:ln>
          <a:extLst>
            <a:ext uri="{C572A759-6A51-4108-AA02-DFA0A04FC94B}">
              <ma14:wrappingTextBoxFlag xmlns:ma14="http://schemas.microsoft.com/office/mac/drawingml/2011/main" val="1"/>
            </a:ext>
          </a:extLst>
        </p:spPr>
        <p:txBody>
          <a:bodyPr lIns="50800" tIns="50800" rIns="50800" bIns="50800" anchor="b">
            <a:normAutofit/>
          </a:bodyPr>
          <a:lstStyle>
            <a:lvl1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1pPr>
            <a:lvl2pPr marL="0" marR="0" indent="228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2pPr>
            <a:lvl3pPr marL="0" marR="0" indent="457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3pPr>
            <a:lvl4pPr marL="0" marR="0" indent="685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4pPr>
            <a:lvl5pPr marL="0" marR="0" indent="9144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5pPr>
            <a:lvl6pPr marL="0" marR="0" indent="11430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6pPr>
            <a:lvl7pPr marL="0" marR="0" indent="1371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7pPr>
            <a:lvl8pPr marL="0" marR="0" indent="1600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8pPr>
            <a:lvl9pPr marL="0" marR="0" indent="1828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9pPr>
          </a:lstStyle>
          <a:p>
            <a:pPr lvl="2" algn="l" hangingPunct="1">
              <a:defRPr sz="4000">
                <a:solidFill>
                  <a:srgbClr val="FFFFFF"/>
                </a:solidFill>
              </a:defRPr>
            </a:pPr>
            <a:endParaRPr lang="en-US" sz="4000" dirty="0">
              <a:solidFill>
                <a:srgbClr val="FFFFFF"/>
              </a:solidFill>
            </a:endParaRPr>
          </a:p>
        </p:txBody>
      </p:sp>
      <p:sp>
        <p:nvSpPr>
          <p:cNvPr id="5" name="Rectangle"/>
          <p:cNvSpPr/>
          <p:nvPr/>
        </p:nvSpPr>
        <p:spPr>
          <a:xfrm>
            <a:off x="0" y="9290815"/>
            <a:ext cx="12032643" cy="462785"/>
          </a:xfrm>
          <a:prstGeom prst="rect">
            <a:avLst/>
          </a:prstGeom>
          <a:solidFill>
            <a:srgbClr val="003D7C"/>
          </a:solidFill>
          <a:ln w="12700">
            <a:miter lim="400000"/>
          </a:ln>
        </p:spPr>
        <p:txBody>
          <a:bodyPr lIns="50800" tIns="50800" rIns="50800" bIns="50800" anchor="b">
            <a:normAutofit fontScale="32500" lnSpcReduction="20000"/>
          </a:bodyPr>
          <a:lstStyle/>
          <a:p>
            <a:pPr lvl="2" algn="l">
              <a:defRPr sz="8000" b="0">
                <a:solidFill>
                  <a:srgbClr val="FFFFFF"/>
                </a:solidFill>
                <a:latin typeface="+mn-lt"/>
                <a:ea typeface="+mn-ea"/>
                <a:cs typeface="+mn-cs"/>
                <a:sym typeface="Helvetica Neue Medium"/>
              </a:defRPr>
            </a:pPr>
            <a:endParaRPr/>
          </a:p>
        </p:txBody>
      </p:sp>
      <p:sp>
        <p:nvSpPr>
          <p:cNvPr id="2" name="Slide Number Placeholder 1"/>
          <p:cNvSpPr>
            <a:spLocks noGrp="1"/>
          </p:cNvSpPr>
          <p:nvPr>
            <p:ph type="sldNum" sz="quarter" idx="2"/>
          </p:nvPr>
        </p:nvSpPr>
        <p:spPr/>
        <p:txBody>
          <a:bodyPr/>
          <a:lstStyle/>
          <a:p>
            <a:fld id="{86CB4B4D-7CA3-9044-876B-883B54F8677D}" type="slidenum">
              <a:rPr lang="uk-UA" smtClean="0"/>
              <a:t>36</a:t>
            </a:fld>
            <a:endParaRPr lang="uk-UA"/>
          </a:p>
        </p:txBody>
      </p:sp>
    </p:spTree>
    <p:extLst>
      <p:ext uri="{BB962C8B-B14F-4D97-AF65-F5344CB8AC3E}">
        <p14:creationId xmlns:p14="http://schemas.microsoft.com/office/powerpoint/2010/main" val="440894972"/>
      </p:ext>
    </p:extLst>
  </p:cSld>
  <p:clrMapOvr>
    <a:masterClrMapping/>
  </p:clrMapOvr>
  <p:transition spd="med"/>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 name="Outline"/>
          <p:cNvSpPr txBox="1">
            <a:spLocks noGrp="1"/>
          </p:cNvSpPr>
          <p:nvPr>
            <p:ph type="ctrTitle"/>
          </p:nvPr>
        </p:nvSpPr>
        <p:spPr>
          <a:xfrm>
            <a:off x="0" y="810"/>
            <a:ext cx="13004801" cy="763554"/>
          </a:xfrm>
          <a:prstGeom prst="rect">
            <a:avLst/>
          </a:prstGeom>
          <a:solidFill>
            <a:srgbClr val="003D7C"/>
          </a:solidFill>
        </p:spPr>
        <p:txBody>
          <a:bodyPr/>
          <a:lstStyle/>
          <a:p>
            <a:pPr lvl="2" algn="l">
              <a:defRPr sz="4000">
                <a:solidFill>
                  <a:srgbClr val="FFFFFF"/>
                </a:solidFill>
              </a:defRPr>
            </a:pPr>
            <a:r>
              <a:rPr lang="en-US" dirty="0" smtClean="0"/>
              <a:t>Appendix</a:t>
            </a:r>
            <a:endParaRPr dirty="0"/>
          </a:p>
        </p:txBody>
      </p:sp>
      <p:pic>
        <p:nvPicPr>
          <p:cNvPr id="2" name="Picture 1"/>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816350" y="1331889"/>
            <a:ext cx="5372100" cy="7391400"/>
          </a:xfrm>
          <a:prstGeom prst="rect">
            <a:avLst/>
          </a:prstGeom>
          <a:ln>
            <a:noFill/>
          </a:ln>
          <a:effectLst>
            <a:outerShdw blurRad="292100" dist="139700" dir="2700000" algn="tl" rotWithShape="0">
              <a:srgbClr val="333333">
                <a:alpha val="65000"/>
              </a:srgbClr>
            </a:outerShdw>
          </a:effectLst>
        </p:spPr>
      </p:pic>
      <p:sp>
        <p:nvSpPr>
          <p:cNvPr id="3" name="Slide Number Placeholder 2"/>
          <p:cNvSpPr>
            <a:spLocks noGrp="1"/>
          </p:cNvSpPr>
          <p:nvPr>
            <p:ph type="sldNum" sz="quarter" idx="2"/>
          </p:nvPr>
        </p:nvSpPr>
        <p:spPr/>
        <p:txBody>
          <a:bodyPr/>
          <a:lstStyle/>
          <a:p>
            <a:fld id="{86CB4B4D-7CA3-9044-876B-883B54F8677D}" type="slidenum">
              <a:rPr lang="uk-UA" smtClean="0"/>
              <a:t>37</a:t>
            </a:fld>
            <a:endParaRPr lang="uk-UA"/>
          </a:p>
        </p:txBody>
      </p:sp>
    </p:spTree>
    <p:extLst>
      <p:ext uri="{BB962C8B-B14F-4D97-AF65-F5344CB8AC3E}">
        <p14:creationId xmlns:p14="http://schemas.microsoft.com/office/powerpoint/2010/main" val="575286668"/>
      </p:ext>
    </p:extLst>
  </p:cSld>
  <p:clrMapOvr>
    <a:masterClrMapping/>
  </p:clrMapOvr>
  <p:transition spd="med"/>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6" name="Aims"/>
          <p:cNvSpPr txBox="1">
            <a:spLocks noGrp="1"/>
          </p:cNvSpPr>
          <p:nvPr>
            <p:ph type="ctrTitle"/>
          </p:nvPr>
        </p:nvSpPr>
        <p:spPr>
          <a:xfrm>
            <a:off x="0" y="810"/>
            <a:ext cx="13004801" cy="763554"/>
          </a:xfrm>
          <a:prstGeom prst="rect">
            <a:avLst/>
          </a:prstGeom>
          <a:solidFill>
            <a:srgbClr val="003D7C"/>
          </a:solidFill>
        </p:spPr>
        <p:txBody>
          <a:bodyPr/>
          <a:lstStyle/>
          <a:p>
            <a:pPr lvl="2" algn="l">
              <a:defRPr sz="4000">
                <a:solidFill>
                  <a:srgbClr val="FFFFFF"/>
                </a:solidFill>
              </a:defRPr>
            </a:pPr>
            <a:r>
              <a:t>Aims</a:t>
            </a:r>
          </a:p>
        </p:txBody>
      </p:sp>
      <p:sp>
        <p:nvSpPr>
          <p:cNvPr id="188" name="River"/>
          <p:cNvSpPr/>
          <p:nvPr/>
        </p:nvSpPr>
        <p:spPr>
          <a:xfrm>
            <a:off x="2472122" y="1586782"/>
            <a:ext cx="2307023" cy="2303597"/>
          </a:xfrm>
          <a:custGeom>
            <a:avLst/>
            <a:gdLst/>
            <a:ahLst/>
            <a:cxnLst>
              <a:cxn ang="0">
                <a:pos x="wd2" y="hd2"/>
              </a:cxn>
              <a:cxn ang="5400000">
                <a:pos x="wd2" y="hd2"/>
              </a:cxn>
              <a:cxn ang="10800000">
                <a:pos x="wd2" y="hd2"/>
              </a:cxn>
              <a:cxn ang="16200000">
                <a:pos x="wd2" y="hd2"/>
              </a:cxn>
            </a:cxnLst>
            <a:rect l="0" t="0" r="r" b="b"/>
            <a:pathLst>
              <a:path w="20137" h="21568" extrusionOk="0">
                <a:moveTo>
                  <a:pt x="9496" y="0"/>
                </a:moveTo>
                <a:cubicBezTo>
                  <a:pt x="9451" y="0"/>
                  <a:pt x="9440" y="80"/>
                  <a:pt x="9485" y="86"/>
                </a:cubicBezTo>
                <a:cubicBezTo>
                  <a:pt x="10244" y="237"/>
                  <a:pt x="13119" y="378"/>
                  <a:pt x="13758" y="1230"/>
                </a:cubicBezTo>
                <a:cubicBezTo>
                  <a:pt x="14311" y="1963"/>
                  <a:pt x="11009" y="2372"/>
                  <a:pt x="8344" y="3505"/>
                </a:cubicBezTo>
                <a:cubicBezTo>
                  <a:pt x="5499" y="4718"/>
                  <a:pt x="4439" y="6939"/>
                  <a:pt x="5504" y="8303"/>
                </a:cubicBezTo>
                <a:cubicBezTo>
                  <a:pt x="6570" y="9668"/>
                  <a:pt x="12015" y="11545"/>
                  <a:pt x="11075" y="13416"/>
                </a:cubicBezTo>
                <a:cubicBezTo>
                  <a:pt x="10135" y="15287"/>
                  <a:pt x="6566" y="15729"/>
                  <a:pt x="3434" y="17923"/>
                </a:cubicBezTo>
                <a:cubicBezTo>
                  <a:pt x="302" y="20118"/>
                  <a:pt x="0" y="21568"/>
                  <a:pt x="0" y="21568"/>
                </a:cubicBezTo>
                <a:lnTo>
                  <a:pt x="12371" y="21568"/>
                </a:lnTo>
                <a:cubicBezTo>
                  <a:pt x="13215" y="20851"/>
                  <a:pt x="14849" y="19670"/>
                  <a:pt x="16317" y="18651"/>
                </a:cubicBezTo>
                <a:cubicBezTo>
                  <a:pt x="18523" y="17120"/>
                  <a:pt x="21600" y="14381"/>
                  <a:pt x="19353" y="12014"/>
                </a:cubicBezTo>
                <a:cubicBezTo>
                  <a:pt x="16035" y="8531"/>
                  <a:pt x="10018" y="7796"/>
                  <a:pt x="10566" y="6152"/>
                </a:cubicBezTo>
                <a:cubicBezTo>
                  <a:pt x="11114" y="4507"/>
                  <a:pt x="17457" y="3457"/>
                  <a:pt x="16397" y="1365"/>
                </a:cubicBezTo>
                <a:cubicBezTo>
                  <a:pt x="15683" y="-32"/>
                  <a:pt x="11024" y="0"/>
                  <a:pt x="9496" y="0"/>
                </a:cubicBezTo>
                <a:close/>
                <a:moveTo>
                  <a:pt x="8475" y="987"/>
                </a:moveTo>
                <a:cubicBezTo>
                  <a:pt x="8394" y="987"/>
                  <a:pt x="8329" y="1056"/>
                  <a:pt x="8329" y="1142"/>
                </a:cubicBezTo>
                <a:cubicBezTo>
                  <a:pt x="8329" y="1228"/>
                  <a:pt x="8394" y="1299"/>
                  <a:pt x="8475" y="1299"/>
                </a:cubicBezTo>
                <a:lnTo>
                  <a:pt x="11653" y="1299"/>
                </a:lnTo>
                <a:cubicBezTo>
                  <a:pt x="11733" y="1299"/>
                  <a:pt x="11797" y="1228"/>
                  <a:pt x="11797" y="1142"/>
                </a:cubicBezTo>
                <a:cubicBezTo>
                  <a:pt x="11797" y="1056"/>
                  <a:pt x="11733" y="987"/>
                  <a:pt x="11653" y="987"/>
                </a:cubicBezTo>
                <a:lnTo>
                  <a:pt x="8475" y="987"/>
                </a:lnTo>
                <a:close/>
                <a:moveTo>
                  <a:pt x="7595" y="1708"/>
                </a:moveTo>
                <a:cubicBezTo>
                  <a:pt x="7515" y="1708"/>
                  <a:pt x="7449" y="1779"/>
                  <a:pt x="7449" y="1865"/>
                </a:cubicBezTo>
                <a:cubicBezTo>
                  <a:pt x="7449" y="1951"/>
                  <a:pt x="7515" y="2022"/>
                  <a:pt x="7595" y="2022"/>
                </a:cubicBezTo>
                <a:lnTo>
                  <a:pt x="10773" y="2022"/>
                </a:lnTo>
                <a:cubicBezTo>
                  <a:pt x="10853" y="2022"/>
                  <a:pt x="10917" y="1951"/>
                  <a:pt x="10917" y="1865"/>
                </a:cubicBezTo>
                <a:cubicBezTo>
                  <a:pt x="10917" y="1779"/>
                  <a:pt x="10853" y="1708"/>
                  <a:pt x="10773" y="1708"/>
                </a:cubicBezTo>
                <a:lnTo>
                  <a:pt x="7595" y="1708"/>
                </a:lnTo>
                <a:close/>
                <a:moveTo>
                  <a:pt x="13677" y="5105"/>
                </a:moveTo>
                <a:cubicBezTo>
                  <a:pt x="13572" y="5105"/>
                  <a:pt x="13481" y="5197"/>
                  <a:pt x="13481" y="5316"/>
                </a:cubicBezTo>
                <a:cubicBezTo>
                  <a:pt x="13481" y="5435"/>
                  <a:pt x="13567" y="5527"/>
                  <a:pt x="13677" y="5527"/>
                </a:cubicBezTo>
                <a:lnTo>
                  <a:pt x="17488" y="5527"/>
                </a:lnTo>
                <a:cubicBezTo>
                  <a:pt x="17599" y="5527"/>
                  <a:pt x="17685" y="5435"/>
                  <a:pt x="17685" y="5316"/>
                </a:cubicBezTo>
                <a:cubicBezTo>
                  <a:pt x="17685" y="5197"/>
                  <a:pt x="17599" y="5105"/>
                  <a:pt x="17488" y="5105"/>
                </a:cubicBezTo>
                <a:lnTo>
                  <a:pt x="13677" y="5105"/>
                </a:lnTo>
                <a:close/>
                <a:moveTo>
                  <a:pt x="12507" y="6103"/>
                </a:moveTo>
                <a:cubicBezTo>
                  <a:pt x="12397" y="6103"/>
                  <a:pt x="12311" y="6195"/>
                  <a:pt x="12311" y="6313"/>
                </a:cubicBezTo>
                <a:cubicBezTo>
                  <a:pt x="12311" y="6432"/>
                  <a:pt x="12397" y="6524"/>
                  <a:pt x="12507" y="6524"/>
                </a:cubicBezTo>
                <a:lnTo>
                  <a:pt x="16317" y="6524"/>
                </a:lnTo>
                <a:cubicBezTo>
                  <a:pt x="16422" y="6524"/>
                  <a:pt x="16513" y="6427"/>
                  <a:pt x="16513" y="6313"/>
                </a:cubicBezTo>
                <a:cubicBezTo>
                  <a:pt x="16513" y="6195"/>
                  <a:pt x="16427" y="6103"/>
                  <a:pt x="16317" y="6103"/>
                </a:cubicBezTo>
                <a:lnTo>
                  <a:pt x="12507" y="6103"/>
                </a:lnTo>
                <a:close/>
                <a:moveTo>
                  <a:pt x="13657" y="7095"/>
                </a:moveTo>
                <a:cubicBezTo>
                  <a:pt x="13546" y="7095"/>
                  <a:pt x="13462" y="7187"/>
                  <a:pt x="13462" y="7306"/>
                </a:cubicBezTo>
                <a:cubicBezTo>
                  <a:pt x="13462" y="7425"/>
                  <a:pt x="13546" y="7517"/>
                  <a:pt x="13657" y="7517"/>
                </a:cubicBezTo>
                <a:lnTo>
                  <a:pt x="17468" y="7517"/>
                </a:lnTo>
                <a:cubicBezTo>
                  <a:pt x="17579" y="7517"/>
                  <a:pt x="17664" y="7425"/>
                  <a:pt x="17664" y="7306"/>
                </a:cubicBezTo>
                <a:cubicBezTo>
                  <a:pt x="17664" y="7187"/>
                  <a:pt x="17579" y="7095"/>
                  <a:pt x="17468" y="7095"/>
                </a:cubicBezTo>
                <a:lnTo>
                  <a:pt x="13657" y="7095"/>
                </a:lnTo>
                <a:close/>
                <a:moveTo>
                  <a:pt x="3786" y="11502"/>
                </a:moveTo>
                <a:cubicBezTo>
                  <a:pt x="3650" y="11502"/>
                  <a:pt x="3539" y="11619"/>
                  <a:pt x="3539" y="11765"/>
                </a:cubicBezTo>
                <a:cubicBezTo>
                  <a:pt x="3539" y="11910"/>
                  <a:pt x="3650" y="12029"/>
                  <a:pt x="3786" y="12029"/>
                </a:cubicBezTo>
                <a:lnTo>
                  <a:pt x="7595" y="12029"/>
                </a:lnTo>
                <a:cubicBezTo>
                  <a:pt x="7731" y="12029"/>
                  <a:pt x="7842" y="11910"/>
                  <a:pt x="7842" y="11765"/>
                </a:cubicBezTo>
                <a:cubicBezTo>
                  <a:pt x="7842" y="11619"/>
                  <a:pt x="7731" y="11502"/>
                  <a:pt x="7595" y="11502"/>
                </a:cubicBezTo>
                <a:lnTo>
                  <a:pt x="3786" y="11502"/>
                </a:lnTo>
                <a:close/>
                <a:moveTo>
                  <a:pt x="5193" y="12796"/>
                </a:moveTo>
                <a:cubicBezTo>
                  <a:pt x="5058" y="12796"/>
                  <a:pt x="4947" y="12913"/>
                  <a:pt x="4947" y="13059"/>
                </a:cubicBezTo>
                <a:cubicBezTo>
                  <a:pt x="4947" y="13204"/>
                  <a:pt x="5058" y="13323"/>
                  <a:pt x="5193" y="13323"/>
                </a:cubicBezTo>
                <a:lnTo>
                  <a:pt x="9003" y="13323"/>
                </a:lnTo>
                <a:cubicBezTo>
                  <a:pt x="9138" y="13323"/>
                  <a:pt x="9249" y="13204"/>
                  <a:pt x="9249" y="13059"/>
                </a:cubicBezTo>
                <a:cubicBezTo>
                  <a:pt x="9249" y="12913"/>
                  <a:pt x="9138" y="12796"/>
                  <a:pt x="9003" y="12796"/>
                </a:cubicBezTo>
                <a:lnTo>
                  <a:pt x="5193" y="12796"/>
                </a:lnTo>
                <a:close/>
                <a:moveTo>
                  <a:pt x="3871" y="14090"/>
                </a:moveTo>
                <a:cubicBezTo>
                  <a:pt x="3735" y="14090"/>
                  <a:pt x="3624" y="14207"/>
                  <a:pt x="3624" y="14353"/>
                </a:cubicBezTo>
                <a:cubicBezTo>
                  <a:pt x="3624" y="14498"/>
                  <a:pt x="3735" y="14617"/>
                  <a:pt x="3871" y="14617"/>
                </a:cubicBezTo>
                <a:lnTo>
                  <a:pt x="7682" y="14617"/>
                </a:lnTo>
                <a:cubicBezTo>
                  <a:pt x="7817" y="14617"/>
                  <a:pt x="7927" y="14498"/>
                  <a:pt x="7927" y="14353"/>
                </a:cubicBezTo>
                <a:cubicBezTo>
                  <a:pt x="7927" y="14207"/>
                  <a:pt x="7817" y="14090"/>
                  <a:pt x="7682" y="14090"/>
                </a:cubicBezTo>
                <a:lnTo>
                  <a:pt x="3871" y="14090"/>
                </a:lnTo>
                <a:close/>
              </a:path>
            </a:pathLst>
          </a:custGeom>
          <a:solidFill>
            <a:schemeClr val="accent4">
              <a:hueOff val="-461056"/>
              <a:satOff val="4338"/>
              <a:lumOff val="-10225"/>
            </a:schemeClr>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89" name="Workflow"/>
          <p:cNvSpPr txBox="1"/>
          <p:nvPr/>
        </p:nvSpPr>
        <p:spPr>
          <a:xfrm>
            <a:off x="2467393" y="3967022"/>
            <a:ext cx="2316481" cy="70916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000" b="0">
                <a:latin typeface="+mn-lt"/>
                <a:ea typeface="+mn-ea"/>
                <a:cs typeface="+mn-cs"/>
                <a:sym typeface="Helvetica Neue Medium"/>
              </a:defRPr>
            </a:lvl1pPr>
          </a:lstStyle>
          <a:p>
            <a:r>
              <a:t>Workflow</a:t>
            </a:r>
          </a:p>
        </p:txBody>
      </p:sp>
      <p:grpSp>
        <p:nvGrpSpPr>
          <p:cNvPr id="192" name="Group"/>
          <p:cNvGrpSpPr/>
          <p:nvPr/>
        </p:nvGrpSpPr>
        <p:grpSpPr>
          <a:xfrm>
            <a:off x="8513280" y="1585943"/>
            <a:ext cx="2316989" cy="3090244"/>
            <a:chOff x="0" y="0"/>
            <a:chExt cx="2316988" cy="3090243"/>
          </a:xfrm>
        </p:grpSpPr>
        <p:sp>
          <p:nvSpPr>
            <p:cNvPr id="190" name="Scatter Graph"/>
            <p:cNvSpPr/>
            <p:nvPr/>
          </p:nvSpPr>
          <p:spPr>
            <a:xfrm>
              <a:off x="2793" y="0"/>
              <a:ext cx="2311402" cy="2305276"/>
            </a:xfrm>
            <a:custGeom>
              <a:avLst/>
              <a:gdLst/>
              <a:ahLst/>
              <a:cxnLst>
                <a:cxn ang="0">
                  <a:pos x="wd2" y="hd2"/>
                </a:cxn>
                <a:cxn ang="5400000">
                  <a:pos x="wd2" y="hd2"/>
                </a:cxn>
                <a:cxn ang="10800000">
                  <a:pos x="wd2" y="hd2"/>
                </a:cxn>
                <a:cxn ang="16200000">
                  <a:pos x="wd2" y="hd2"/>
                </a:cxn>
              </a:cxnLst>
              <a:rect l="0" t="0" r="r" b="b"/>
              <a:pathLst>
                <a:path w="21600" h="21600" extrusionOk="0">
                  <a:moveTo>
                    <a:pt x="194" y="0"/>
                  </a:moveTo>
                  <a:cubicBezTo>
                    <a:pt x="87" y="0"/>
                    <a:pt x="0" y="87"/>
                    <a:pt x="0" y="194"/>
                  </a:cubicBezTo>
                  <a:lnTo>
                    <a:pt x="0" y="21406"/>
                  </a:lnTo>
                  <a:cubicBezTo>
                    <a:pt x="0" y="21513"/>
                    <a:pt x="87" y="21600"/>
                    <a:pt x="194" y="21600"/>
                  </a:cubicBezTo>
                  <a:lnTo>
                    <a:pt x="21406" y="21600"/>
                  </a:lnTo>
                  <a:cubicBezTo>
                    <a:pt x="21513" y="21600"/>
                    <a:pt x="21600" y="21513"/>
                    <a:pt x="21600" y="21406"/>
                  </a:cubicBezTo>
                  <a:lnTo>
                    <a:pt x="21600" y="20822"/>
                  </a:lnTo>
                  <a:cubicBezTo>
                    <a:pt x="21600" y="20715"/>
                    <a:pt x="21513" y="20628"/>
                    <a:pt x="21406" y="20628"/>
                  </a:cubicBezTo>
                  <a:lnTo>
                    <a:pt x="1163" y="20628"/>
                  </a:lnTo>
                  <a:cubicBezTo>
                    <a:pt x="1056" y="20628"/>
                    <a:pt x="970" y="20541"/>
                    <a:pt x="970" y="20434"/>
                  </a:cubicBezTo>
                  <a:lnTo>
                    <a:pt x="970" y="194"/>
                  </a:lnTo>
                  <a:cubicBezTo>
                    <a:pt x="970" y="87"/>
                    <a:pt x="883" y="0"/>
                    <a:pt x="776" y="0"/>
                  </a:cubicBezTo>
                  <a:lnTo>
                    <a:pt x="194" y="0"/>
                  </a:lnTo>
                  <a:close/>
                  <a:moveTo>
                    <a:pt x="14855" y="4365"/>
                  </a:moveTo>
                  <a:cubicBezTo>
                    <a:pt x="14545" y="4365"/>
                    <a:pt x="14235" y="4483"/>
                    <a:pt x="13998" y="4721"/>
                  </a:cubicBezTo>
                  <a:cubicBezTo>
                    <a:pt x="13525" y="5195"/>
                    <a:pt x="13525" y="5964"/>
                    <a:pt x="13998" y="6439"/>
                  </a:cubicBezTo>
                  <a:cubicBezTo>
                    <a:pt x="14472" y="6913"/>
                    <a:pt x="15239" y="6913"/>
                    <a:pt x="15712" y="6439"/>
                  </a:cubicBezTo>
                  <a:cubicBezTo>
                    <a:pt x="16185" y="5964"/>
                    <a:pt x="16185" y="5195"/>
                    <a:pt x="15712" y="4721"/>
                  </a:cubicBezTo>
                  <a:cubicBezTo>
                    <a:pt x="15475" y="4483"/>
                    <a:pt x="15165" y="4365"/>
                    <a:pt x="14855" y="4365"/>
                  </a:cubicBezTo>
                  <a:close/>
                  <a:moveTo>
                    <a:pt x="4336" y="6020"/>
                  </a:moveTo>
                  <a:cubicBezTo>
                    <a:pt x="4026" y="6020"/>
                    <a:pt x="3716" y="6139"/>
                    <a:pt x="3479" y="6376"/>
                  </a:cubicBezTo>
                  <a:cubicBezTo>
                    <a:pt x="3006" y="6851"/>
                    <a:pt x="3006" y="7620"/>
                    <a:pt x="3479" y="8095"/>
                  </a:cubicBezTo>
                  <a:cubicBezTo>
                    <a:pt x="3953" y="8569"/>
                    <a:pt x="4720" y="8569"/>
                    <a:pt x="5193" y="8095"/>
                  </a:cubicBezTo>
                  <a:cubicBezTo>
                    <a:pt x="5666" y="7620"/>
                    <a:pt x="5666" y="6851"/>
                    <a:pt x="5193" y="6376"/>
                  </a:cubicBezTo>
                  <a:cubicBezTo>
                    <a:pt x="4956" y="6139"/>
                    <a:pt x="4646" y="6020"/>
                    <a:pt x="4336" y="6020"/>
                  </a:cubicBezTo>
                  <a:close/>
                  <a:moveTo>
                    <a:pt x="9154" y="9823"/>
                  </a:moveTo>
                  <a:cubicBezTo>
                    <a:pt x="8844" y="9823"/>
                    <a:pt x="8534" y="9942"/>
                    <a:pt x="8297" y="10179"/>
                  </a:cubicBezTo>
                  <a:cubicBezTo>
                    <a:pt x="7824" y="10653"/>
                    <a:pt x="7824" y="11422"/>
                    <a:pt x="8297" y="11897"/>
                  </a:cubicBezTo>
                  <a:cubicBezTo>
                    <a:pt x="8770" y="12372"/>
                    <a:pt x="9537" y="12372"/>
                    <a:pt x="10011" y="11897"/>
                  </a:cubicBezTo>
                  <a:cubicBezTo>
                    <a:pt x="10484" y="11422"/>
                    <a:pt x="10484" y="10653"/>
                    <a:pt x="10011" y="10179"/>
                  </a:cubicBezTo>
                  <a:cubicBezTo>
                    <a:pt x="9774" y="9942"/>
                    <a:pt x="9464" y="9823"/>
                    <a:pt x="9154" y="9823"/>
                  </a:cubicBezTo>
                  <a:close/>
                  <a:moveTo>
                    <a:pt x="16522" y="12697"/>
                  </a:moveTo>
                  <a:cubicBezTo>
                    <a:pt x="16211" y="12697"/>
                    <a:pt x="15901" y="12816"/>
                    <a:pt x="15665" y="13053"/>
                  </a:cubicBezTo>
                  <a:cubicBezTo>
                    <a:pt x="15191" y="13528"/>
                    <a:pt x="15191" y="14297"/>
                    <a:pt x="15665" y="14771"/>
                  </a:cubicBezTo>
                  <a:cubicBezTo>
                    <a:pt x="16138" y="15246"/>
                    <a:pt x="16905" y="15246"/>
                    <a:pt x="17378" y="14771"/>
                  </a:cubicBezTo>
                  <a:cubicBezTo>
                    <a:pt x="17852" y="14297"/>
                    <a:pt x="17852" y="13528"/>
                    <a:pt x="17378" y="13053"/>
                  </a:cubicBezTo>
                  <a:cubicBezTo>
                    <a:pt x="17142" y="12816"/>
                    <a:pt x="16832" y="12697"/>
                    <a:pt x="16522" y="12697"/>
                  </a:cubicBezTo>
                  <a:close/>
                  <a:moveTo>
                    <a:pt x="6257" y="15838"/>
                  </a:moveTo>
                  <a:cubicBezTo>
                    <a:pt x="5947" y="15838"/>
                    <a:pt x="5637" y="15957"/>
                    <a:pt x="5400" y="16194"/>
                  </a:cubicBezTo>
                  <a:cubicBezTo>
                    <a:pt x="4927" y="16669"/>
                    <a:pt x="4927" y="17438"/>
                    <a:pt x="5400" y="17912"/>
                  </a:cubicBezTo>
                  <a:cubicBezTo>
                    <a:pt x="5873" y="18387"/>
                    <a:pt x="6640" y="18387"/>
                    <a:pt x="7114" y="17912"/>
                  </a:cubicBezTo>
                  <a:cubicBezTo>
                    <a:pt x="7587" y="17438"/>
                    <a:pt x="7587" y="16669"/>
                    <a:pt x="7114" y="16194"/>
                  </a:cubicBezTo>
                  <a:cubicBezTo>
                    <a:pt x="6877" y="15957"/>
                    <a:pt x="6567" y="15838"/>
                    <a:pt x="6257" y="15838"/>
                  </a:cubicBezTo>
                  <a:close/>
                </a:path>
              </a:pathLst>
            </a:custGeom>
            <a:solidFill>
              <a:schemeClr val="accent4">
                <a:hueOff val="-461056"/>
                <a:satOff val="4338"/>
                <a:lumOff val="-10225"/>
              </a:schemeClr>
            </a:solidFill>
            <a:ln w="12700" cap="flat">
              <a:noFill/>
              <a:miter lim="400000"/>
            </a:ln>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a:p>
          </p:txBody>
        </p:sp>
        <p:sp>
          <p:nvSpPr>
            <p:cNvPr id="191" name="Accuracy"/>
            <p:cNvSpPr txBox="1"/>
            <p:nvPr/>
          </p:nvSpPr>
          <p:spPr>
            <a:xfrm>
              <a:off x="0" y="2381079"/>
              <a:ext cx="2316988" cy="70916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sz="4000" b="0">
                  <a:latin typeface="+mn-lt"/>
                  <a:ea typeface="+mn-ea"/>
                  <a:cs typeface="+mn-cs"/>
                  <a:sym typeface="Helvetica Neue Medium"/>
                </a:defRPr>
              </a:lvl1pPr>
            </a:lstStyle>
            <a:p>
              <a:r>
                <a:t>Accuracy</a:t>
              </a:r>
            </a:p>
          </p:txBody>
        </p:sp>
      </p:grpSp>
      <p:grpSp>
        <p:nvGrpSpPr>
          <p:cNvPr id="195" name="Group"/>
          <p:cNvGrpSpPr/>
          <p:nvPr/>
        </p:nvGrpSpPr>
        <p:grpSpPr>
          <a:xfrm>
            <a:off x="1883954" y="5239764"/>
            <a:ext cx="3483357" cy="3159858"/>
            <a:chOff x="0" y="0"/>
            <a:chExt cx="3483355" cy="3159857"/>
          </a:xfrm>
        </p:grpSpPr>
        <p:sp>
          <p:nvSpPr>
            <p:cNvPr id="193" name="Microscope"/>
            <p:cNvSpPr/>
            <p:nvPr/>
          </p:nvSpPr>
          <p:spPr>
            <a:xfrm>
              <a:off x="934885" y="0"/>
              <a:ext cx="1613586" cy="2311401"/>
            </a:xfrm>
            <a:custGeom>
              <a:avLst/>
              <a:gdLst/>
              <a:ahLst/>
              <a:cxnLst>
                <a:cxn ang="0">
                  <a:pos x="wd2" y="hd2"/>
                </a:cxn>
                <a:cxn ang="5400000">
                  <a:pos x="wd2" y="hd2"/>
                </a:cxn>
                <a:cxn ang="10800000">
                  <a:pos x="wd2" y="hd2"/>
                </a:cxn>
                <a:cxn ang="16200000">
                  <a:pos x="wd2" y="hd2"/>
                </a:cxn>
              </a:cxnLst>
              <a:rect l="0" t="0" r="r" b="b"/>
              <a:pathLst>
                <a:path w="21600" h="21600" extrusionOk="0">
                  <a:moveTo>
                    <a:pt x="8758" y="0"/>
                  </a:moveTo>
                  <a:lnTo>
                    <a:pt x="5450" y="778"/>
                  </a:lnTo>
                  <a:lnTo>
                    <a:pt x="6641" y="3247"/>
                  </a:lnTo>
                  <a:lnTo>
                    <a:pt x="5792" y="3446"/>
                  </a:lnTo>
                  <a:lnTo>
                    <a:pt x="6104" y="4092"/>
                  </a:lnTo>
                  <a:cubicBezTo>
                    <a:pt x="6260" y="4416"/>
                    <a:pt x="6045" y="4765"/>
                    <a:pt x="5610" y="4922"/>
                  </a:cubicBezTo>
                  <a:cubicBezTo>
                    <a:pt x="2282" y="6123"/>
                    <a:pt x="0" y="8548"/>
                    <a:pt x="0" y="11338"/>
                  </a:cubicBezTo>
                  <a:cubicBezTo>
                    <a:pt x="0" y="13653"/>
                    <a:pt x="1568" y="15716"/>
                    <a:pt x="4002" y="17038"/>
                  </a:cubicBezTo>
                  <a:cubicBezTo>
                    <a:pt x="4586" y="17355"/>
                    <a:pt x="4834" y="17888"/>
                    <a:pt x="4600" y="18378"/>
                  </a:cubicBezTo>
                  <a:lnTo>
                    <a:pt x="4184" y="19249"/>
                  </a:lnTo>
                  <a:lnTo>
                    <a:pt x="1504" y="19249"/>
                  </a:lnTo>
                  <a:lnTo>
                    <a:pt x="383" y="21600"/>
                  </a:lnTo>
                  <a:lnTo>
                    <a:pt x="21600" y="21600"/>
                  </a:lnTo>
                  <a:lnTo>
                    <a:pt x="20479" y="19249"/>
                  </a:lnTo>
                  <a:lnTo>
                    <a:pt x="11598" y="19249"/>
                  </a:lnTo>
                  <a:lnTo>
                    <a:pt x="10562" y="17077"/>
                  </a:lnTo>
                  <a:lnTo>
                    <a:pt x="11571" y="16839"/>
                  </a:lnTo>
                  <a:lnTo>
                    <a:pt x="11765" y="17236"/>
                  </a:lnTo>
                  <a:cubicBezTo>
                    <a:pt x="11884" y="17482"/>
                    <a:pt x="13400" y="17349"/>
                    <a:pt x="15152" y="16937"/>
                  </a:cubicBezTo>
                  <a:cubicBezTo>
                    <a:pt x="16905" y="16524"/>
                    <a:pt x="18230" y="15990"/>
                    <a:pt x="18111" y="15743"/>
                  </a:cubicBezTo>
                  <a:lnTo>
                    <a:pt x="17339" y="14141"/>
                  </a:lnTo>
                  <a:lnTo>
                    <a:pt x="9985" y="15870"/>
                  </a:lnTo>
                  <a:lnTo>
                    <a:pt x="9392" y="14628"/>
                  </a:lnTo>
                  <a:lnTo>
                    <a:pt x="18738" y="12430"/>
                  </a:lnTo>
                  <a:lnTo>
                    <a:pt x="18157" y="11225"/>
                  </a:lnTo>
                  <a:lnTo>
                    <a:pt x="8816" y="13422"/>
                  </a:lnTo>
                  <a:cubicBezTo>
                    <a:pt x="8484" y="12824"/>
                    <a:pt x="7243" y="12835"/>
                    <a:pt x="6947" y="13456"/>
                  </a:cubicBezTo>
                  <a:lnTo>
                    <a:pt x="6503" y="14386"/>
                  </a:lnTo>
                  <a:cubicBezTo>
                    <a:pt x="6304" y="14804"/>
                    <a:pt x="5529" y="14924"/>
                    <a:pt x="5109" y="14596"/>
                  </a:cubicBezTo>
                  <a:cubicBezTo>
                    <a:pt x="4000" y="13729"/>
                    <a:pt x="3324" y="12589"/>
                    <a:pt x="3324" y="11338"/>
                  </a:cubicBezTo>
                  <a:cubicBezTo>
                    <a:pt x="3324" y="9736"/>
                    <a:pt x="4435" y="8310"/>
                    <a:pt x="6145" y="7417"/>
                  </a:cubicBezTo>
                  <a:cubicBezTo>
                    <a:pt x="6760" y="7095"/>
                    <a:pt x="7648" y="7292"/>
                    <a:pt x="7893" y="7801"/>
                  </a:cubicBezTo>
                  <a:lnTo>
                    <a:pt x="8198" y="8499"/>
                  </a:lnTo>
                  <a:cubicBezTo>
                    <a:pt x="7412" y="8705"/>
                    <a:pt x="6996" y="9308"/>
                    <a:pt x="7266" y="9868"/>
                  </a:cubicBezTo>
                  <a:lnTo>
                    <a:pt x="7411" y="10170"/>
                  </a:lnTo>
                  <a:lnTo>
                    <a:pt x="10048" y="9550"/>
                  </a:lnTo>
                  <a:lnTo>
                    <a:pt x="11155" y="11844"/>
                  </a:lnTo>
                  <a:lnTo>
                    <a:pt x="13852" y="11208"/>
                  </a:lnTo>
                  <a:lnTo>
                    <a:pt x="12745" y="8916"/>
                  </a:lnTo>
                  <a:lnTo>
                    <a:pt x="15302" y="8314"/>
                  </a:lnTo>
                  <a:lnTo>
                    <a:pt x="15157" y="8012"/>
                  </a:lnTo>
                  <a:cubicBezTo>
                    <a:pt x="14886" y="7450"/>
                    <a:pt x="14024" y="7146"/>
                    <a:pt x="13218" y="7317"/>
                  </a:cubicBezTo>
                  <a:lnTo>
                    <a:pt x="10821" y="2265"/>
                  </a:lnTo>
                  <a:lnTo>
                    <a:pt x="9949" y="2469"/>
                  </a:lnTo>
                  <a:lnTo>
                    <a:pt x="8758" y="0"/>
                  </a:lnTo>
                  <a:close/>
                  <a:moveTo>
                    <a:pt x="7777" y="15736"/>
                  </a:moveTo>
                  <a:cubicBezTo>
                    <a:pt x="8266" y="15736"/>
                    <a:pt x="8661" y="16014"/>
                    <a:pt x="8661" y="16355"/>
                  </a:cubicBezTo>
                  <a:cubicBezTo>
                    <a:pt x="8661" y="16696"/>
                    <a:pt x="8266" y="16972"/>
                    <a:pt x="7777" y="16972"/>
                  </a:cubicBezTo>
                  <a:cubicBezTo>
                    <a:pt x="7288" y="16972"/>
                    <a:pt x="6891" y="16696"/>
                    <a:pt x="6891" y="16355"/>
                  </a:cubicBezTo>
                  <a:cubicBezTo>
                    <a:pt x="6891" y="16014"/>
                    <a:pt x="7288" y="15736"/>
                    <a:pt x="7777" y="15736"/>
                  </a:cubicBezTo>
                  <a:close/>
                </a:path>
              </a:pathLst>
            </a:custGeom>
            <a:solidFill>
              <a:schemeClr val="accent4">
                <a:hueOff val="-461056"/>
                <a:satOff val="4338"/>
                <a:lumOff val="-10225"/>
              </a:schemeClr>
            </a:solidFill>
            <a:ln w="12700" cap="flat">
              <a:noFill/>
              <a:miter lim="400000"/>
            </a:ln>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a:p>
          </p:txBody>
        </p:sp>
        <p:sp>
          <p:nvSpPr>
            <p:cNvPr id="194" name="Generalization"/>
            <p:cNvSpPr txBox="1"/>
            <p:nvPr/>
          </p:nvSpPr>
          <p:spPr>
            <a:xfrm>
              <a:off x="0" y="2450692"/>
              <a:ext cx="3483356" cy="70916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sz="4000" b="0">
                  <a:latin typeface="+mn-lt"/>
                  <a:ea typeface="+mn-ea"/>
                  <a:cs typeface="+mn-cs"/>
                  <a:sym typeface="Helvetica Neue Medium"/>
                </a:defRPr>
              </a:lvl1pPr>
            </a:lstStyle>
            <a:p>
              <a:r>
                <a:t>Generalization</a:t>
              </a:r>
            </a:p>
          </p:txBody>
        </p:sp>
      </p:grpSp>
      <p:grpSp>
        <p:nvGrpSpPr>
          <p:cNvPr id="198" name="Group"/>
          <p:cNvGrpSpPr/>
          <p:nvPr/>
        </p:nvGrpSpPr>
        <p:grpSpPr>
          <a:xfrm>
            <a:off x="7871676" y="5239764"/>
            <a:ext cx="3249169" cy="3159858"/>
            <a:chOff x="0" y="0"/>
            <a:chExt cx="3249167" cy="3159857"/>
          </a:xfrm>
        </p:grpSpPr>
        <p:sp>
          <p:nvSpPr>
            <p:cNvPr id="196" name="Ballot"/>
            <p:cNvSpPr/>
            <p:nvPr/>
          </p:nvSpPr>
          <p:spPr>
            <a:xfrm>
              <a:off x="932419" y="0"/>
              <a:ext cx="1735357" cy="231140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2342"/>
                  </a:lnTo>
                  <a:lnTo>
                    <a:pt x="18478" y="0"/>
                  </a:lnTo>
                  <a:lnTo>
                    <a:pt x="0" y="0"/>
                  </a:lnTo>
                  <a:close/>
                  <a:moveTo>
                    <a:pt x="2780" y="2106"/>
                  </a:moveTo>
                  <a:lnTo>
                    <a:pt x="15405" y="2106"/>
                  </a:lnTo>
                  <a:lnTo>
                    <a:pt x="15405" y="4225"/>
                  </a:lnTo>
                  <a:lnTo>
                    <a:pt x="2780" y="4225"/>
                  </a:lnTo>
                  <a:lnTo>
                    <a:pt x="2780" y="2106"/>
                  </a:lnTo>
                  <a:close/>
                  <a:moveTo>
                    <a:pt x="17628" y="2106"/>
                  </a:moveTo>
                  <a:cubicBezTo>
                    <a:pt x="18408" y="2106"/>
                    <a:pt x="19040" y="2581"/>
                    <a:pt x="19040" y="3166"/>
                  </a:cubicBezTo>
                  <a:cubicBezTo>
                    <a:pt x="19040" y="3751"/>
                    <a:pt x="18408" y="4225"/>
                    <a:pt x="17628" y="4225"/>
                  </a:cubicBezTo>
                  <a:cubicBezTo>
                    <a:pt x="16849" y="4225"/>
                    <a:pt x="16217" y="3751"/>
                    <a:pt x="16217" y="3166"/>
                  </a:cubicBezTo>
                  <a:cubicBezTo>
                    <a:pt x="16217" y="2581"/>
                    <a:pt x="16849" y="2106"/>
                    <a:pt x="17628" y="2106"/>
                  </a:cubicBezTo>
                  <a:close/>
                  <a:moveTo>
                    <a:pt x="2780" y="5160"/>
                  </a:moveTo>
                  <a:lnTo>
                    <a:pt x="15405" y="5160"/>
                  </a:lnTo>
                  <a:lnTo>
                    <a:pt x="15405" y="7278"/>
                  </a:lnTo>
                  <a:lnTo>
                    <a:pt x="2780" y="7278"/>
                  </a:lnTo>
                  <a:lnTo>
                    <a:pt x="2780" y="5160"/>
                  </a:lnTo>
                  <a:close/>
                  <a:moveTo>
                    <a:pt x="17628" y="5160"/>
                  </a:moveTo>
                  <a:cubicBezTo>
                    <a:pt x="18408" y="5160"/>
                    <a:pt x="19040" y="5635"/>
                    <a:pt x="19040" y="6220"/>
                  </a:cubicBezTo>
                  <a:cubicBezTo>
                    <a:pt x="19040" y="6805"/>
                    <a:pt x="18408" y="7278"/>
                    <a:pt x="17628" y="7278"/>
                  </a:cubicBezTo>
                  <a:cubicBezTo>
                    <a:pt x="16849" y="7278"/>
                    <a:pt x="16217" y="6805"/>
                    <a:pt x="16217" y="6220"/>
                  </a:cubicBezTo>
                  <a:cubicBezTo>
                    <a:pt x="16217" y="5635"/>
                    <a:pt x="16849" y="5160"/>
                    <a:pt x="17628" y="5160"/>
                  </a:cubicBezTo>
                  <a:close/>
                  <a:moveTo>
                    <a:pt x="2780" y="8213"/>
                  </a:moveTo>
                  <a:lnTo>
                    <a:pt x="15405" y="8213"/>
                  </a:lnTo>
                  <a:lnTo>
                    <a:pt x="15405" y="10333"/>
                  </a:lnTo>
                  <a:lnTo>
                    <a:pt x="2780" y="10333"/>
                  </a:lnTo>
                  <a:lnTo>
                    <a:pt x="2780" y="8213"/>
                  </a:lnTo>
                  <a:close/>
                  <a:moveTo>
                    <a:pt x="17628" y="8213"/>
                  </a:moveTo>
                  <a:cubicBezTo>
                    <a:pt x="18408" y="8213"/>
                    <a:pt x="19040" y="8688"/>
                    <a:pt x="19040" y="9273"/>
                  </a:cubicBezTo>
                  <a:cubicBezTo>
                    <a:pt x="19040" y="9858"/>
                    <a:pt x="18408" y="10333"/>
                    <a:pt x="17628" y="10333"/>
                  </a:cubicBezTo>
                  <a:cubicBezTo>
                    <a:pt x="16849" y="10333"/>
                    <a:pt x="16217" y="9858"/>
                    <a:pt x="16217" y="9273"/>
                  </a:cubicBezTo>
                  <a:cubicBezTo>
                    <a:pt x="16217" y="8688"/>
                    <a:pt x="16849" y="8213"/>
                    <a:pt x="17628" y="8213"/>
                  </a:cubicBezTo>
                  <a:close/>
                  <a:moveTo>
                    <a:pt x="18404" y="8667"/>
                  </a:moveTo>
                  <a:cubicBezTo>
                    <a:pt x="18338" y="8670"/>
                    <a:pt x="18273" y="8694"/>
                    <a:pt x="18226" y="8734"/>
                  </a:cubicBezTo>
                  <a:lnTo>
                    <a:pt x="17325" y="9511"/>
                  </a:lnTo>
                  <a:lnTo>
                    <a:pt x="17026" y="9271"/>
                  </a:lnTo>
                  <a:cubicBezTo>
                    <a:pt x="16928" y="9193"/>
                    <a:pt x="16764" y="9189"/>
                    <a:pt x="16660" y="9263"/>
                  </a:cubicBezTo>
                  <a:cubicBezTo>
                    <a:pt x="16555" y="9336"/>
                    <a:pt x="16548" y="9459"/>
                    <a:pt x="16646" y="9538"/>
                  </a:cubicBezTo>
                  <a:lnTo>
                    <a:pt x="17143" y="9934"/>
                  </a:lnTo>
                  <a:cubicBezTo>
                    <a:pt x="17192" y="9974"/>
                    <a:pt x="17260" y="9997"/>
                    <a:pt x="17332" y="9997"/>
                  </a:cubicBezTo>
                  <a:cubicBezTo>
                    <a:pt x="17333" y="9997"/>
                    <a:pt x="17337" y="9997"/>
                    <a:pt x="17338" y="9997"/>
                  </a:cubicBezTo>
                  <a:cubicBezTo>
                    <a:pt x="17412" y="9996"/>
                    <a:pt x="17479" y="9971"/>
                    <a:pt x="17527" y="9929"/>
                  </a:cubicBezTo>
                  <a:lnTo>
                    <a:pt x="18617" y="8989"/>
                  </a:lnTo>
                  <a:cubicBezTo>
                    <a:pt x="18711" y="8908"/>
                    <a:pt x="18701" y="8785"/>
                    <a:pt x="18593" y="8714"/>
                  </a:cubicBezTo>
                  <a:cubicBezTo>
                    <a:pt x="18539" y="8679"/>
                    <a:pt x="18470" y="8664"/>
                    <a:pt x="18404" y="8667"/>
                  </a:cubicBezTo>
                  <a:close/>
                  <a:moveTo>
                    <a:pt x="2780" y="11266"/>
                  </a:moveTo>
                  <a:lnTo>
                    <a:pt x="15405" y="11266"/>
                  </a:lnTo>
                  <a:lnTo>
                    <a:pt x="15405" y="13385"/>
                  </a:lnTo>
                  <a:lnTo>
                    <a:pt x="2780" y="13385"/>
                  </a:lnTo>
                  <a:lnTo>
                    <a:pt x="2780" y="11266"/>
                  </a:lnTo>
                  <a:close/>
                  <a:moveTo>
                    <a:pt x="17628" y="11266"/>
                  </a:moveTo>
                  <a:cubicBezTo>
                    <a:pt x="18408" y="11266"/>
                    <a:pt x="19040" y="11740"/>
                    <a:pt x="19040" y="12326"/>
                  </a:cubicBezTo>
                  <a:cubicBezTo>
                    <a:pt x="19040" y="12911"/>
                    <a:pt x="18408" y="13385"/>
                    <a:pt x="17628" y="13385"/>
                  </a:cubicBezTo>
                  <a:cubicBezTo>
                    <a:pt x="16849" y="13385"/>
                    <a:pt x="16217" y="12911"/>
                    <a:pt x="16217" y="12326"/>
                  </a:cubicBezTo>
                  <a:cubicBezTo>
                    <a:pt x="16217" y="11740"/>
                    <a:pt x="16849" y="11266"/>
                    <a:pt x="17628" y="11266"/>
                  </a:cubicBezTo>
                  <a:close/>
                  <a:moveTo>
                    <a:pt x="2780" y="14320"/>
                  </a:moveTo>
                  <a:lnTo>
                    <a:pt x="15405" y="14320"/>
                  </a:lnTo>
                  <a:lnTo>
                    <a:pt x="15405" y="16440"/>
                  </a:lnTo>
                  <a:lnTo>
                    <a:pt x="2780" y="16440"/>
                  </a:lnTo>
                  <a:lnTo>
                    <a:pt x="2780" y="14320"/>
                  </a:lnTo>
                  <a:close/>
                  <a:moveTo>
                    <a:pt x="17628" y="14320"/>
                  </a:moveTo>
                  <a:cubicBezTo>
                    <a:pt x="18408" y="14320"/>
                    <a:pt x="19040" y="14795"/>
                    <a:pt x="19040" y="15380"/>
                  </a:cubicBezTo>
                  <a:cubicBezTo>
                    <a:pt x="19040" y="15965"/>
                    <a:pt x="18408" y="16440"/>
                    <a:pt x="17628" y="16440"/>
                  </a:cubicBezTo>
                  <a:cubicBezTo>
                    <a:pt x="16849" y="16440"/>
                    <a:pt x="16217" y="15965"/>
                    <a:pt x="16217" y="15380"/>
                  </a:cubicBezTo>
                  <a:cubicBezTo>
                    <a:pt x="16217" y="14795"/>
                    <a:pt x="16849" y="14320"/>
                    <a:pt x="17628" y="14320"/>
                  </a:cubicBezTo>
                  <a:close/>
                  <a:moveTo>
                    <a:pt x="2780" y="17373"/>
                  </a:moveTo>
                  <a:lnTo>
                    <a:pt x="15405" y="17373"/>
                  </a:lnTo>
                  <a:lnTo>
                    <a:pt x="15405" y="19492"/>
                  </a:lnTo>
                  <a:lnTo>
                    <a:pt x="2780" y="19492"/>
                  </a:lnTo>
                  <a:lnTo>
                    <a:pt x="2780" y="17373"/>
                  </a:lnTo>
                  <a:close/>
                  <a:moveTo>
                    <a:pt x="17628" y="17373"/>
                  </a:moveTo>
                  <a:cubicBezTo>
                    <a:pt x="18408" y="17373"/>
                    <a:pt x="19040" y="17847"/>
                    <a:pt x="19040" y="18433"/>
                  </a:cubicBezTo>
                  <a:cubicBezTo>
                    <a:pt x="19040" y="19018"/>
                    <a:pt x="18408" y="19492"/>
                    <a:pt x="17628" y="19492"/>
                  </a:cubicBezTo>
                  <a:cubicBezTo>
                    <a:pt x="16849" y="19492"/>
                    <a:pt x="16217" y="19018"/>
                    <a:pt x="16217" y="18433"/>
                  </a:cubicBezTo>
                  <a:cubicBezTo>
                    <a:pt x="16217" y="17847"/>
                    <a:pt x="16849" y="17373"/>
                    <a:pt x="17628" y="17373"/>
                  </a:cubicBezTo>
                  <a:close/>
                </a:path>
              </a:pathLst>
            </a:custGeom>
            <a:solidFill>
              <a:schemeClr val="accent4">
                <a:hueOff val="-461056"/>
                <a:satOff val="4338"/>
                <a:lumOff val="-10225"/>
              </a:schemeClr>
            </a:solidFill>
            <a:ln w="12700" cap="flat">
              <a:noFill/>
              <a:miter lim="400000"/>
            </a:ln>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a:p>
          </p:txBody>
        </p:sp>
        <p:sp>
          <p:nvSpPr>
            <p:cNvPr id="197" name="Effectiveness"/>
            <p:cNvSpPr txBox="1"/>
            <p:nvPr/>
          </p:nvSpPr>
          <p:spPr>
            <a:xfrm>
              <a:off x="0" y="2450692"/>
              <a:ext cx="3249168" cy="70916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sz="4000" b="0">
                  <a:latin typeface="+mn-lt"/>
                  <a:ea typeface="+mn-ea"/>
                  <a:cs typeface="+mn-cs"/>
                  <a:sym typeface="Helvetica Neue Medium"/>
                </a:defRPr>
              </a:lvl1pPr>
            </a:lstStyle>
            <a:p>
              <a:r>
                <a:t>Effectiveness</a:t>
              </a:r>
            </a:p>
          </p:txBody>
        </p:sp>
      </p:grpSp>
      <p:sp>
        <p:nvSpPr>
          <p:cNvPr id="2" name="Slide Number Placeholder 1"/>
          <p:cNvSpPr>
            <a:spLocks noGrp="1"/>
          </p:cNvSpPr>
          <p:nvPr>
            <p:ph type="sldNum" sz="quarter" idx="2"/>
          </p:nvPr>
        </p:nvSpPr>
        <p:spPr/>
        <p:txBody>
          <a:bodyPr/>
          <a:lstStyle/>
          <a:p>
            <a:fld id="{86CB4B4D-7CA3-9044-876B-883B54F8677D}" type="slidenum">
              <a:rPr lang="uk-UA" smtClean="0"/>
              <a:t>38</a:t>
            </a:fld>
            <a:endParaRPr lang="uk-UA"/>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9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19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3" nodeType="clickEffect">
                                  <p:stCondLst>
                                    <p:cond delay="0"/>
                                  </p:stCondLst>
                                  <p:iterate>
                                    <p:tmAbs val="0"/>
                                  </p:iterate>
                                  <p:childTnLst>
                                    <p:set>
                                      <p:cBhvr>
                                        <p:cTn id="14" fill="hold"/>
                                        <p:tgtEl>
                                          <p:spTgt spid="1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2" grpId="1" animBg="1" advAuto="0"/>
      <p:bldP spid="195" grpId="2" animBg="1" advAuto="0"/>
      <p:bldP spid="198" grpId="3" animBg="1" advAuto="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 name="Outline"/>
          <p:cNvSpPr txBox="1">
            <a:spLocks noGrp="1"/>
          </p:cNvSpPr>
          <p:nvPr>
            <p:ph type="ctrTitle"/>
          </p:nvPr>
        </p:nvSpPr>
        <p:spPr>
          <a:xfrm>
            <a:off x="0" y="810"/>
            <a:ext cx="13004801" cy="763554"/>
          </a:xfrm>
          <a:prstGeom prst="rect">
            <a:avLst/>
          </a:prstGeom>
          <a:solidFill>
            <a:srgbClr val="003D7C"/>
          </a:solidFill>
        </p:spPr>
        <p:txBody>
          <a:bodyPr/>
          <a:lstStyle/>
          <a:p>
            <a:pPr lvl="2" algn="l">
              <a:defRPr sz="4000">
                <a:solidFill>
                  <a:srgbClr val="FFFFFF"/>
                </a:solidFill>
              </a:defRPr>
            </a:pPr>
            <a:r>
              <a:t>Outline</a:t>
            </a:r>
          </a:p>
        </p:txBody>
      </p:sp>
      <p:sp>
        <p:nvSpPr>
          <p:cNvPr id="154" name="1"/>
          <p:cNvSpPr/>
          <p:nvPr/>
        </p:nvSpPr>
        <p:spPr>
          <a:xfrm>
            <a:off x="1150170" y="2400610"/>
            <a:ext cx="292986" cy="469901"/>
          </a:xfrm>
          <a:prstGeom prst="rect">
            <a:avLst/>
          </a:prstGeom>
          <a:solidFill>
            <a:srgbClr val="003D7C"/>
          </a:solidFill>
          <a:ln w="12700">
            <a:miter lim="400000"/>
          </a:ln>
          <a:extLst>
            <a:ext uri="{C572A759-6A51-4108-AA02-DFA0A04FC94B}">
              <ma14:wrappingTextBoxFlag xmlns:ma14="http://schemas.microsoft.com/office/mac/drawingml/2011/main" val="1"/>
            </a:ext>
          </a:extLst>
        </p:spPr>
        <p:txBody>
          <a:bodyPr lIns="50800" tIns="50800" rIns="50800" bIns="50800">
            <a:normAutofit/>
          </a:bodyPr>
          <a:lstStyle/>
          <a:p>
            <a:pPr lvl="2" indent="342900" defTabSz="438150">
              <a:spcBef>
                <a:spcPts val="3100"/>
              </a:spcBef>
              <a:defRPr>
                <a:solidFill>
                  <a:srgbClr val="FFFFFF"/>
                </a:solidFill>
              </a:defRPr>
            </a:pPr>
            <a:endParaRPr dirty="0"/>
          </a:p>
        </p:txBody>
      </p:sp>
      <p:sp>
        <p:nvSpPr>
          <p:cNvPr id="155" name="2"/>
          <p:cNvSpPr/>
          <p:nvPr/>
        </p:nvSpPr>
        <p:spPr>
          <a:xfrm>
            <a:off x="1150170" y="3363930"/>
            <a:ext cx="292986" cy="469900"/>
          </a:xfrm>
          <a:prstGeom prst="rect">
            <a:avLst/>
          </a:prstGeom>
          <a:solidFill>
            <a:srgbClr val="003D7C"/>
          </a:solidFill>
          <a:ln w="12700">
            <a:miter lim="400000"/>
          </a:ln>
          <a:extLst>
            <a:ext uri="{C572A759-6A51-4108-AA02-DFA0A04FC94B}">
              <ma14:wrappingTextBoxFlag xmlns:ma14="http://schemas.microsoft.com/office/mac/drawingml/2011/main" val="1"/>
            </a:ext>
          </a:extLst>
        </p:spPr>
        <p:txBody>
          <a:bodyPr lIns="50800" tIns="50800" rIns="50800" bIns="50800">
            <a:normAutofit/>
          </a:bodyPr>
          <a:lstStyle/>
          <a:p>
            <a:pPr lvl="2" indent="342900" defTabSz="438150">
              <a:spcBef>
                <a:spcPts val="3100"/>
              </a:spcBef>
              <a:defRPr>
                <a:solidFill>
                  <a:srgbClr val="FFFFFF"/>
                </a:solidFill>
              </a:defRPr>
            </a:pPr>
            <a:endParaRPr dirty="0"/>
          </a:p>
        </p:txBody>
      </p:sp>
      <p:sp>
        <p:nvSpPr>
          <p:cNvPr id="156" name="3"/>
          <p:cNvSpPr/>
          <p:nvPr/>
        </p:nvSpPr>
        <p:spPr>
          <a:xfrm>
            <a:off x="1150170" y="4330781"/>
            <a:ext cx="292986" cy="469901"/>
          </a:xfrm>
          <a:prstGeom prst="rect">
            <a:avLst/>
          </a:prstGeom>
          <a:solidFill>
            <a:srgbClr val="003D7C"/>
          </a:solidFill>
          <a:ln w="12700">
            <a:miter lim="400000"/>
          </a:ln>
          <a:extLst>
            <a:ext uri="{C572A759-6A51-4108-AA02-DFA0A04FC94B}">
              <ma14:wrappingTextBoxFlag xmlns:ma14="http://schemas.microsoft.com/office/mac/drawingml/2011/main" val="1"/>
            </a:ext>
          </a:extLst>
        </p:spPr>
        <p:txBody>
          <a:bodyPr lIns="50800" tIns="50800" rIns="50800" bIns="50800">
            <a:normAutofit/>
          </a:bodyPr>
          <a:lstStyle/>
          <a:p>
            <a:pPr lvl="2" indent="342900" defTabSz="438150">
              <a:spcBef>
                <a:spcPts val="3100"/>
              </a:spcBef>
              <a:defRPr>
                <a:solidFill>
                  <a:srgbClr val="FFFFFF"/>
                </a:solidFill>
              </a:defRPr>
            </a:pPr>
            <a:endParaRPr dirty="0"/>
          </a:p>
        </p:txBody>
      </p:sp>
      <p:sp>
        <p:nvSpPr>
          <p:cNvPr id="157" name="4"/>
          <p:cNvSpPr/>
          <p:nvPr/>
        </p:nvSpPr>
        <p:spPr>
          <a:xfrm>
            <a:off x="1150170" y="5297633"/>
            <a:ext cx="292986" cy="469901"/>
          </a:xfrm>
          <a:prstGeom prst="rect">
            <a:avLst/>
          </a:prstGeom>
          <a:solidFill>
            <a:srgbClr val="003D7C"/>
          </a:solidFill>
          <a:ln w="12700">
            <a:miter lim="400000"/>
          </a:ln>
          <a:extLst>
            <a:ext uri="{C572A759-6A51-4108-AA02-DFA0A04FC94B}">
              <ma14:wrappingTextBoxFlag xmlns:ma14="http://schemas.microsoft.com/office/mac/drawingml/2011/main" val="1"/>
            </a:ext>
          </a:extLst>
        </p:spPr>
        <p:txBody>
          <a:bodyPr lIns="50800" tIns="50800" rIns="50800" bIns="50800">
            <a:normAutofit/>
          </a:bodyPr>
          <a:lstStyle/>
          <a:p>
            <a:pPr lvl="2" indent="342900" defTabSz="438150">
              <a:spcBef>
                <a:spcPts val="3100"/>
              </a:spcBef>
              <a:defRPr>
                <a:solidFill>
                  <a:srgbClr val="FFFFFF"/>
                </a:solidFill>
              </a:defRPr>
            </a:pPr>
            <a:endParaRPr dirty="0"/>
          </a:p>
        </p:txBody>
      </p:sp>
      <p:sp>
        <p:nvSpPr>
          <p:cNvPr id="158" name="5"/>
          <p:cNvSpPr/>
          <p:nvPr/>
        </p:nvSpPr>
        <p:spPr>
          <a:xfrm>
            <a:off x="1150170" y="6257420"/>
            <a:ext cx="292986" cy="469901"/>
          </a:xfrm>
          <a:prstGeom prst="rect">
            <a:avLst/>
          </a:prstGeom>
          <a:solidFill>
            <a:srgbClr val="003D7C"/>
          </a:solidFill>
          <a:ln w="12700">
            <a:miter lim="400000"/>
          </a:ln>
          <a:extLst>
            <a:ext uri="{C572A759-6A51-4108-AA02-DFA0A04FC94B}">
              <ma14:wrappingTextBoxFlag xmlns:ma14="http://schemas.microsoft.com/office/mac/drawingml/2011/main" val="1"/>
            </a:ext>
          </a:extLst>
        </p:spPr>
        <p:txBody>
          <a:bodyPr lIns="50800" tIns="50800" rIns="50800" bIns="50800">
            <a:normAutofit/>
          </a:bodyPr>
          <a:lstStyle/>
          <a:p>
            <a:pPr lvl="2" indent="342900" defTabSz="438150">
              <a:spcBef>
                <a:spcPts val="3100"/>
              </a:spcBef>
              <a:defRPr>
                <a:solidFill>
                  <a:srgbClr val="FFFFFF"/>
                </a:solidFill>
              </a:defRPr>
            </a:pPr>
            <a:endParaRPr dirty="0"/>
          </a:p>
        </p:txBody>
      </p:sp>
      <p:sp>
        <p:nvSpPr>
          <p:cNvPr id="159" name="6"/>
          <p:cNvSpPr/>
          <p:nvPr/>
        </p:nvSpPr>
        <p:spPr>
          <a:xfrm>
            <a:off x="1150170" y="7217207"/>
            <a:ext cx="292986" cy="469901"/>
          </a:xfrm>
          <a:prstGeom prst="rect">
            <a:avLst/>
          </a:prstGeom>
          <a:solidFill>
            <a:srgbClr val="003D7C"/>
          </a:solidFill>
          <a:ln w="12700">
            <a:miter lim="400000"/>
          </a:ln>
          <a:extLst>
            <a:ext uri="{C572A759-6A51-4108-AA02-DFA0A04FC94B}">
              <ma14:wrappingTextBoxFlag xmlns:ma14="http://schemas.microsoft.com/office/mac/drawingml/2011/main" val="1"/>
            </a:ext>
          </a:extLst>
        </p:spPr>
        <p:txBody>
          <a:bodyPr lIns="50800" tIns="50800" rIns="50800" bIns="50800">
            <a:normAutofit/>
          </a:bodyPr>
          <a:lstStyle/>
          <a:p>
            <a:pPr lvl="2" indent="342900" defTabSz="438150">
              <a:spcBef>
                <a:spcPts val="3100"/>
              </a:spcBef>
              <a:defRPr>
                <a:solidFill>
                  <a:srgbClr val="FFFFFF"/>
                </a:solidFill>
              </a:defRPr>
            </a:pPr>
            <a:endParaRPr dirty="0"/>
          </a:p>
        </p:txBody>
      </p:sp>
      <p:sp>
        <p:nvSpPr>
          <p:cNvPr id="160" name="Introduction…"/>
          <p:cNvSpPr txBox="1"/>
          <p:nvPr/>
        </p:nvSpPr>
        <p:spPr>
          <a:xfrm>
            <a:off x="1977493" y="1814819"/>
            <a:ext cx="10034398" cy="604444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normAutofit fontScale="92500" lnSpcReduction="10000"/>
          </a:bodyPr>
          <a:lstStyle/>
          <a:p>
            <a:pPr algn="l" defTabSz="554990">
              <a:lnSpc>
                <a:spcPct val="190000"/>
              </a:lnSpc>
              <a:defRPr sz="3800" b="0"/>
            </a:pPr>
            <a:r>
              <a:rPr dirty="0"/>
              <a:t>Introduction</a:t>
            </a:r>
          </a:p>
          <a:p>
            <a:pPr algn="l" defTabSz="554990">
              <a:lnSpc>
                <a:spcPct val="190000"/>
              </a:lnSpc>
              <a:defRPr sz="3800" b="0">
                <a:solidFill>
                  <a:srgbClr val="D6D5D5"/>
                </a:solidFill>
              </a:defRPr>
            </a:pPr>
            <a:r>
              <a:rPr lang="en-US" dirty="0" smtClean="0"/>
              <a:t>Neural Network Concepts</a:t>
            </a:r>
            <a:endParaRPr dirty="0"/>
          </a:p>
          <a:p>
            <a:pPr algn="l" defTabSz="554990">
              <a:lnSpc>
                <a:spcPct val="190000"/>
              </a:lnSpc>
              <a:defRPr sz="3800" b="0">
                <a:solidFill>
                  <a:srgbClr val="D6D5D5"/>
                </a:solidFill>
              </a:defRPr>
            </a:pPr>
            <a:r>
              <a:rPr dirty="0"/>
              <a:t>Genomics &amp; Digital Pathology</a:t>
            </a:r>
          </a:p>
          <a:p>
            <a:pPr algn="l" defTabSz="554990">
              <a:lnSpc>
                <a:spcPct val="190000"/>
              </a:lnSpc>
              <a:defRPr sz="3800" b="0">
                <a:solidFill>
                  <a:srgbClr val="D6D5D5"/>
                </a:solidFill>
              </a:defRPr>
            </a:pPr>
            <a:r>
              <a:rPr lang="en-US" dirty="0" smtClean="0"/>
              <a:t>Classification</a:t>
            </a:r>
            <a:endParaRPr dirty="0"/>
          </a:p>
          <a:p>
            <a:pPr algn="l" defTabSz="554990">
              <a:lnSpc>
                <a:spcPct val="190000"/>
              </a:lnSpc>
              <a:defRPr sz="3800" b="0">
                <a:solidFill>
                  <a:srgbClr val="D6D5D5"/>
                </a:solidFill>
              </a:defRPr>
            </a:pPr>
            <a:r>
              <a:rPr lang="en-US" dirty="0"/>
              <a:t>Encoded Image Covariates for </a:t>
            </a:r>
            <a:r>
              <a:rPr lang="en-US" dirty="0" smtClean="0"/>
              <a:t>Prediction</a:t>
            </a:r>
            <a:endParaRPr dirty="0"/>
          </a:p>
          <a:p>
            <a:pPr algn="l" defTabSz="554990">
              <a:lnSpc>
                <a:spcPct val="190000"/>
              </a:lnSpc>
              <a:defRPr sz="3800" b="0">
                <a:solidFill>
                  <a:srgbClr val="D6D5D5"/>
                </a:solidFill>
              </a:defRPr>
            </a:pPr>
            <a:r>
              <a:rPr dirty="0"/>
              <a:t>Conclusion</a:t>
            </a:r>
          </a:p>
        </p:txBody>
      </p:sp>
      <p:sp>
        <p:nvSpPr>
          <p:cNvPr id="12" name="Rectangle"/>
          <p:cNvSpPr/>
          <p:nvPr/>
        </p:nvSpPr>
        <p:spPr>
          <a:xfrm>
            <a:off x="0" y="9290815"/>
            <a:ext cx="12032643" cy="462785"/>
          </a:xfrm>
          <a:prstGeom prst="rect">
            <a:avLst/>
          </a:prstGeom>
          <a:solidFill>
            <a:srgbClr val="003D7C"/>
          </a:solidFill>
          <a:ln w="12700">
            <a:miter lim="400000"/>
          </a:ln>
        </p:spPr>
        <p:txBody>
          <a:bodyPr lIns="50800" tIns="50800" rIns="50800" bIns="50800" anchor="b">
            <a:normAutofit fontScale="32500" lnSpcReduction="20000"/>
          </a:bodyPr>
          <a:lstStyle/>
          <a:p>
            <a:pPr lvl="2" algn="l">
              <a:defRPr sz="8000" b="0">
                <a:solidFill>
                  <a:srgbClr val="FFFFFF"/>
                </a:solidFill>
                <a:latin typeface="+mn-lt"/>
                <a:ea typeface="+mn-ea"/>
                <a:cs typeface="+mn-cs"/>
                <a:sym typeface="Helvetica Neue Medium"/>
              </a:defRPr>
            </a:pPr>
            <a:endParaRPr/>
          </a:p>
        </p:txBody>
      </p:sp>
      <p:sp>
        <p:nvSpPr>
          <p:cNvPr id="2" name="Slide Number Placeholder 1"/>
          <p:cNvSpPr>
            <a:spLocks noGrp="1"/>
          </p:cNvSpPr>
          <p:nvPr>
            <p:ph type="sldNum" sz="quarter" idx="2"/>
          </p:nvPr>
        </p:nvSpPr>
        <p:spPr/>
        <p:txBody>
          <a:bodyPr/>
          <a:lstStyle/>
          <a:p>
            <a:fld id="{86CB4B4D-7CA3-9044-876B-883B54F8677D}" type="slidenum">
              <a:rPr lang="uk-UA" smtClean="0"/>
              <a:t>3</a:t>
            </a:fld>
            <a:endParaRPr lang="uk-UA"/>
          </a:p>
        </p:txBody>
      </p:sp>
    </p:spTree>
  </p:cSld>
  <p:clrMapOvr>
    <a:masterClrMapping/>
  </p:clrMapOvr>
  <p:transition spd="med"/>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 name="Machine Learning Algorithms"/>
          <p:cNvSpPr txBox="1">
            <a:spLocks noGrp="1"/>
          </p:cNvSpPr>
          <p:nvPr>
            <p:ph type="ctrTitle"/>
          </p:nvPr>
        </p:nvSpPr>
        <p:spPr>
          <a:xfrm>
            <a:off x="0" y="810"/>
            <a:ext cx="13004801" cy="763554"/>
          </a:xfrm>
          <a:prstGeom prst="rect">
            <a:avLst/>
          </a:prstGeom>
          <a:solidFill>
            <a:srgbClr val="003D7C"/>
          </a:solidFill>
        </p:spPr>
        <p:txBody>
          <a:bodyPr/>
          <a:lstStyle/>
          <a:p>
            <a:pPr lvl="2" algn="l">
              <a:defRPr sz="4000">
                <a:solidFill>
                  <a:srgbClr val="FFFFFF"/>
                </a:solidFill>
              </a:defRPr>
            </a:pPr>
            <a:r>
              <a:t>Machine Learning Algorithms</a:t>
            </a:r>
          </a:p>
        </p:txBody>
      </p:sp>
      <p:sp>
        <p:nvSpPr>
          <p:cNvPr id="226" name="Supervised…"/>
          <p:cNvSpPr txBox="1"/>
          <p:nvPr/>
        </p:nvSpPr>
        <p:spPr>
          <a:xfrm>
            <a:off x="981038" y="1727086"/>
            <a:ext cx="5182617" cy="3189733"/>
          </a:xfrm>
          <a:prstGeom prst="rect">
            <a:avLst/>
          </a:prstGeom>
          <a:ln w="25400">
            <a:solidFill>
              <a:srgbClr val="D6D5D5"/>
            </a:solidFill>
            <a:custDash>
              <a:ds d="600000" sp="600000"/>
            </a:custDash>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sz="4000" b="0">
                <a:latin typeface="+mn-lt"/>
                <a:ea typeface="+mn-ea"/>
                <a:cs typeface="+mn-cs"/>
                <a:sym typeface="Helvetica Neue Medium"/>
              </a:defRPr>
            </a:pPr>
            <a:r>
              <a:rPr dirty="0"/>
              <a:t>Supervised</a:t>
            </a:r>
          </a:p>
          <a:p>
            <a:pPr>
              <a:defRPr sz="3000" b="0">
                <a:solidFill>
                  <a:srgbClr val="5E5E5E"/>
                </a:solidFill>
              </a:defRPr>
            </a:pPr>
            <a:r>
              <a:rPr dirty="0"/>
              <a:t>(Input Covariates, Output Response/Labels)</a:t>
            </a:r>
          </a:p>
          <a:p>
            <a:pPr>
              <a:defRPr sz="3000" b="0">
                <a:solidFill>
                  <a:srgbClr val="5E5E5E"/>
                </a:solidFill>
              </a:defRPr>
            </a:pPr>
            <a:endParaRPr dirty="0"/>
          </a:p>
          <a:p>
            <a:pPr>
              <a:defRPr sz="4000" b="0">
                <a:latin typeface="+mn-lt"/>
                <a:ea typeface="+mn-ea"/>
                <a:cs typeface="+mn-cs"/>
                <a:sym typeface="Helvetica Neue Medium"/>
              </a:defRPr>
            </a:pPr>
            <a:r>
              <a:rPr dirty="0"/>
              <a:t>Unsupervised</a:t>
            </a:r>
          </a:p>
          <a:p>
            <a:pPr>
              <a:defRPr sz="3000" b="0">
                <a:solidFill>
                  <a:srgbClr val="5E5E5E"/>
                </a:solidFill>
              </a:defRPr>
            </a:pPr>
            <a:r>
              <a:rPr dirty="0"/>
              <a:t>(Input Covariates, ???)</a:t>
            </a:r>
          </a:p>
        </p:txBody>
      </p:sp>
      <p:sp>
        <p:nvSpPr>
          <p:cNvPr id="227" name="1"/>
          <p:cNvSpPr/>
          <p:nvPr/>
        </p:nvSpPr>
        <p:spPr>
          <a:xfrm>
            <a:off x="844231" y="1506869"/>
            <a:ext cx="508001" cy="508001"/>
          </a:xfrm>
          <a:prstGeom prst="ellipse">
            <a:avLst/>
          </a:prstGeom>
          <a:solidFill>
            <a:schemeClr val="accent4">
              <a:hueOff val="-461056"/>
              <a:satOff val="4338"/>
              <a:lumOff val="-10225"/>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sz="2200" b="0">
                <a:solidFill>
                  <a:srgbClr val="FFFFFF"/>
                </a:solidFill>
                <a:latin typeface="+mn-lt"/>
                <a:ea typeface="+mn-ea"/>
                <a:cs typeface="+mn-cs"/>
                <a:sym typeface="Helvetica Neue Medium"/>
              </a:defRPr>
            </a:lvl1pPr>
          </a:lstStyle>
          <a:p>
            <a:r>
              <a:t>1</a:t>
            </a:r>
          </a:p>
        </p:txBody>
      </p:sp>
      <p:grpSp>
        <p:nvGrpSpPr>
          <p:cNvPr id="230" name="Group"/>
          <p:cNvGrpSpPr/>
          <p:nvPr/>
        </p:nvGrpSpPr>
        <p:grpSpPr>
          <a:xfrm>
            <a:off x="6540535" y="1506869"/>
            <a:ext cx="5643052" cy="3418583"/>
            <a:chOff x="0" y="0"/>
            <a:chExt cx="5643051" cy="3418581"/>
          </a:xfrm>
        </p:grpSpPr>
        <p:sp>
          <p:nvSpPr>
            <p:cNvPr id="228" name="Regression, Trees, SVM, Naive Bayes…"/>
            <p:cNvSpPr txBox="1"/>
            <p:nvPr/>
          </p:nvSpPr>
          <p:spPr>
            <a:xfrm>
              <a:off x="140784" y="220216"/>
              <a:ext cx="5502268" cy="3198366"/>
            </a:xfrm>
            <a:prstGeom prst="rect">
              <a:avLst/>
            </a:prstGeom>
            <a:noFill/>
            <a:ln w="25400" cap="flat">
              <a:solidFill>
                <a:srgbClr val="D6D5D5"/>
              </a:solidFill>
              <a:custDash>
                <a:ds d="600000" sp="600000"/>
              </a:custDash>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p>
              <a:pPr>
                <a:defRPr sz="4000" b="0">
                  <a:latin typeface="+mn-lt"/>
                  <a:ea typeface="+mn-ea"/>
                  <a:cs typeface="+mn-cs"/>
                  <a:sym typeface="Helvetica Neue Medium"/>
                </a:defRPr>
              </a:pPr>
              <a:r>
                <a:rPr dirty="0"/>
                <a:t>Regression, Trees, SVM, Naive Bayes</a:t>
              </a:r>
            </a:p>
            <a:p>
              <a:pPr>
                <a:defRPr sz="3900" b="0">
                  <a:latin typeface="+mn-lt"/>
                  <a:ea typeface="+mn-ea"/>
                  <a:cs typeface="+mn-cs"/>
                  <a:sym typeface="Helvetica Neue Medium"/>
                </a:defRPr>
              </a:pPr>
              <a:endParaRPr dirty="0"/>
            </a:p>
            <a:p>
              <a:pPr>
                <a:defRPr sz="4000" b="0">
                  <a:latin typeface="+mn-lt"/>
                  <a:ea typeface="+mn-ea"/>
                  <a:cs typeface="+mn-cs"/>
                  <a:sym typeface="Helvetica Neue Medium"/>
                </a:defRPr>
              </a:pPr>
              <a:r>
                <a:rPr dirty="0"/>
                <a:t>K-Means/Hierarchical Clustering</a:t>
              </a:r>
            </a:p>
          </p:txBody>
        </p:sp>
        <p:sp>
          <p:nvSpPr>
            <p:cNvPr id="229" name="2"/>
            <p:cNvSpPr/>
            <p:nvPr/>
          </p:nvSpPr>
          <p:spPr>
            <a:xfrm>
              <a:off x="0" y="0"/>
              <a:ext cx="508000" cy="508000"/>
            </a:xfrm>
            <a:prstGeom prst="ellipse">
              <a:avLst/>
            </a:prstGeom>
            <a:solidFill>
              <a:schemeClr val="accent4">
                <a:hueOff val="-461056"/>
                <a:satOff val="4338"/>
                <a:lumOff val="-10225"/>
              </a:schemeClr>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2200" b="0">
                  <a:solidFill>
                    <a:srgbClr val="FFFFFF"/>
                  </a:solidFill>
                  <a:latin typeface="+mn-lt"/>
                  <a:ea typeface="+mn-ea"/>
                  <a:cs typeface="+mn-cs"/>
                  <a:sym typeface="Helvetica Neue Medium"/>
                </a:defRPr>
              </a:lvl1pPr>
            </a:lstStyle>
            <a:p>
              <a:r>
                <a:t>2</a:t>
              </a:r>
            </a:p>
          </p:txBody>
        </p:sp>
      </p:grpSp>
      <p:grpSp>
        <p:nvGrpSpPr>
          <p:cNvPr id="233" name="Group"/>
          <p:cNvGrpSpPr/>
          <p:nvPr/>
        </p:nvGrpSpPr>
        <p:grpSpPr>
          <a:xfrm>
            <a:off x="700182" y="5398842"/>
            <a:ext cx="5463473" cy="2829861"/>
            <a:chOff x="0" y="0"/>
            <a:chExt cx="5463471" cy="2829860"/>
          </a:xfrm>
        </p:grpSpPr>
        <p:sp>
          <p:nvSpPr>
            <p:cNvPr id="231" name="Obtain optimal…"/>
            <p:cNvSpPr txBox="1"/>
            <p:nvPr/>
          </p:nvSpPr>
          <p:spPr>
            <a:xfrm>
              <a:off x="280856" y="224328"/>
              <a:ext cx="5182616" cy="2605533"/>
            </a:xfrm>
            <a:prstGeom prst="rect">
              <a:avLst/>
            </a:prstGeom>
            <a:noFill/>
            <a:ln w="25400" cap="flat">
              <a:solidFill>
                <a:srgbClr val="D6D5D5"/>
              </a:solidFill>
              <a:custDash>
                <a:ds d="600000" sp="600000"/>
              </a:custDash>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p>
              <a:pPr>
                <a:defRPr sz="4000" b="0">
                  <a:latin typeface="+mn-lt"/>
                  <a:ea typeface="+mn-ea"/>
                  <a:cs typeface="+mn-cs"/>
                  <a:sym typeface="Helvetica Neue Medium"/>
                </a:defRPr>
              </a:pPr>
              <a:r>
                <a:t>Obtain optimal </a:t>
              </a:r>
            </a:p>
            <a:p>
              <a:pPr>
                <a:defRPr sz="4000" b="0">
                  <a:latin typeface="+mn-lt"/>
                  <a:ea typeface="+mn-ea"/>
                  <a:cs typeface="+mn-cs"/>
                  <a:sym typeface="Helvetica Neue Medium"/>
                </a:defRPr>
              </a:pPr>
              <a:r>
                <a:rPr dirty="0"/>
                <a:t>model parameters</a:t>
              </a:r>
            </a:p>
            <a:p>
              <a:pPr>
                <a:defRPr sz="2000" b="0">
                  <a:latin typeface="+mn-lt"/>
                  <a:ea typeface="+mn-ea"/>
                  <a:cs typeface="+mn-cs"/>
                  <a:sym typeface="Helvetica Neue Medium"/>
                </a:defRPr>
              </a:pPr>
              <a:endParaRPr dirty="0"/>
            </a:p>
            <a:p>
              <a:pPr>
                <a:defRPr sz="3000" b="0">
                  <a:solidFill>
                    <a:srgbClr val="5E5E5E"/>
                  </a:solidFill>
                </a:defRPr>
              </a:pPr>
              <a:r>
                <a:rPr dirty="0"/>
                <a:t>Minimize </a:t>
              </a:r>
              <a:r>
                <a:rPr b="1" dirty="0"/>
                <a:t>loss function </a:t>
              </a:r>
            </a:p>
            <a:p>
              <a:pPr>
                <a:defRPr sz="3000" b="0">
                  <a:solidFill>
                    <a:srgbClr val="5E5E5E"/>
                  </a:solidFill>
                </a:defRPr>
              </a:pPr>
              <a:r>
                <a:rPr dirty="0"/>
                <a:t>during training</a:t>
              </a:r>
            </a:p>
          </p:txBody>
        </p:sp>
        <p:sp>
          <p:nvSpPr>
            <p:cNvPr id="232" name="3"/>
            <p:cNvSpPr/>
            <p:nvPr/>
          </p:nvSpPr>
          <p:spPr>
            <a:xfrm>
              <a:off x="0" y="0"/>
              <a:ext cx="508000" cy="508000"/>
            </a:xfrm>
            <a:prstGeom prst="ellipse">
              <a:avLst/>
            </a:prstGeom>
            <a:solidFill>
              <a:schemeClr val="accent4">
                <a:hueOff val="-461056"/>
                <a:satOff val="4338"/>
                <a:lumOff val="-10225"/>
              </a:schemeClr>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2200" b="0">
                  <a:solidFill>
                    <a:srgbClr val="FFFFFF"/>
                  </a:solidFill>
                  <a:latin typeface="+mn-lt"/>
                  <a:ea typeface="+mn-ea"/>
                  <a:cs typeface="+mn-cs"/>
                  <a:sym typeface="Helvetica Neue Medium"/>
                </a:defRPr>
              </a:lvl1pPr>
            </a:lstStyle>
            <a:p>
              <a:r>
                <a:t>3</a:t>
              </a:r>
            </a:p>
          </p:txBody>
        </p:sp>
      </p:grpSp>
      <p:grpSp>
        <p:nvGrpSpPr>
          <p:cNvPr id="236" name="Group"/>
          <p:cNvGrpSpPr/>
          <p:nvPr/>
        </p:nvGrpSpPr>
        <p:grpSpPr>
          <a:xfrm>
            <a:off x="6540535" y="5398842"/>
            <a:ext cx="5643053" cy="2846834"/>
            <a:chOff x="-153832" y="-108989"/>
            <a:chExt cx="5643051" cy="2846833"/>
          </a:xfrm>
        </p:grpSpPr>
        <p:sp>
          <p:nvSpPr>
            <p:cNvPr id="234" name="Evaluate model performance…"/>
            <p:cNvSpPr txBox="1"/>
            <p:nvPr/>
          </p:nvSpPr>
          <p:spPr>
            <a:xfrm>
              <a:off x="0" y="145011"/>
              <a:ext cx="5489219" cy="2592833"/>
            </a:xfrm>
            <a:prstGeom prst="rect">
              <a:avLst/>
            </a:prstGeom>
            <a:noFill/>
            <a:ln w="25400" cap="flat">
              <a:solidFill>
                <a:srgbClr val="D6D5D5"/>
              </a:solidFill>
              <a:custDash>
                <a:ds d="600000" sp="600000"/>
              </a:custDash>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p>
              <a:pPr>
                <a:defRPr sz="4000" b="0">
                  <a:latin typeface="+mn-lt"/>
                  <a:ea typeface="+mn-ea"/>
                  <a:cs typeface="+mn-cs"/>
                  <a:sym typeface="Helvetica Neue Medium"/>
                </a:defRPr>
              </a:pPr>
              <a:r>
                <a:t>Evaluate model performance</a:t>
              </a:r>
            </a:p>
            <a:p>
              <a:pPr>
                <a:defRPr sz="2000" b="0">
                  <a:latin typeface="+mn-lt"/>
                  <a:ea typeface="+mn-ea"/>
                  <a:cs typeface="+mn-cs"/>
                  <a:sym typeface="Helvetica Neue Medium"/>
                </a:defRPr>
              </a:pPr>
              <a:endParaRPr/>
            </a:p>
            <a:p>
              <a:pPr>
                <a:defRPr sz="3000" b="0">
                  <a:solidFill>
                    <a:srgbClr val="5E5E5E"/>
                  </a:solidFill>
                </a:defRPr>
              </a:pPr>
              <a:r>
                <a:t>Test on ‘unseen’ data and assess diagnostics</a:t>
              </a:r>
            </a:p>
          </p:txBody>
        </p:sp>
        <p:sp>
          <p:nvSpPr>
            <p:cNvPr id="235" name="4"/>
            <p:cNvSpPr/>
            <p:nvPr/>
          </p:nvSpPr>
          <p:spPr>
            <a:xfrm>
              <a:off x="-153832" y="-108989"/>
              <a:ext cx="508000" cy="508000"/>
            </a:xfrm>
            <a:prstGeom prst="ellipse">
              <a:avLst/>
            </a:prstGeom>
            <a:solidFill>
              <a:schemeClr val="accent4">
                <a:hueOff val="-461056"/>
                <a:satOff val="4338"/>
                <a:lumOff val="-10225"/>
              </a:schemeClr>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2200" b="0">
                  <a:solidFill>
                    <a:srgbClr val="FFFFFF"/>
                  </a:solidFill>
                  <a:latin typeface="+mn-lt"/>
                  <a:ea typeface="+mn-ea"/>
                  <a:cs typeface="+mn-cs"/>
                  <a:sym typeface="Helvetica Neue Medium"/>
                </a:defRPr>
              </a:lvl1pPr>
            </a:lstStyle>
            <a:p>
              <a:r>
                <a:t>4</a:t>
              </a:r>
            </a:p>
          </p:txBody>
        </p:sp>
      </p:grpSp>
      <p:sp>
        <p:nvSpPr>
          <p:cNvPr id="2" name="Slide Number Placeholder 1"/>
          <p:cNvSpPr>
            <a:spLocks noGrp="1"/>
          </p:cNvSpPr>
          <p:nvPr>
            <p:ph type="sldNum" sz="quarter" idx="2"/>
          </p:nvPr>
        </p:nvSpPr>
        <p:spPr/>
        <p:txBody>
          <a:bodyPr/>
          <a:lstStyle/>
          <a:p>
            <a:fld id="{86CB4B4D-7CA3-9044-876B-883B54F8677D}" type="slidenum">
              <a:rPr lang="uk-UA" smtClean="0"/>
              <a:t>39</a:t>
            </a:fld>
            <a:endParaRPr lang="uk-UA"/>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2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23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3" nodeType="clickEffect">
                                  <p:stCondLst>
                                    <p:cond delay="0"/>
                                  </p:stCondLst>
                                  <p:iterate>
                                    <p:tmAbs val="0"/>
                                  </p:iterate>
                                  <p:childTnLst>
                                    <p:set>
                                      <p:cBhvr>
                                        <p:cTn id="14" fill="hold"/>
                                        <p:tgtEl>
                                          <p:spTgt spid="2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0" grpId="1" animBg="1" advAuto="0"/>
      <p:bldP spid="233" grpId="2" animBg="1" advAuto="0"/>
      <p:bldP spid="236" grpId="3" animBg="1" advAuto="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 name="Activation Functions"/>
          <p:cNvSpPr txBox="1">
            <a:spLocks noGrp="1"/>
          </p:cNvSpPr>
          <p:nvPr>
            <p:ph type="ctrTitle"/>
          </p:nvPr>
        </p:nvSpPr>
        <p:spPr>
          <a:xfrm>
            <a:off x="0" y="810"/>
            <a:ext cx="13004801" cy="763554"/>
          </a:xfrm>
          <a:prstGeom prst="rect">
            <a:avLst/>
          </a:prstGeom>
          <a:solidFill>
            <a:srgbClr val="003D7C"/>
          </a:solidFill>
        </p:spPr>
        <p:txBody>
          <a:bodyPr/>
          <a:lstStyle/>
          <a:p>
            <a:pPr lvl="2" algn="l">
              <a:defRPr sz="4000">
                <a:solidFill>
                  <a:srgbClr val="FFFFFF"/>
                </a:solidFill>
              </a:defRPr>
            </a:pPr>
            <a:r>
              <a:rPr dirty="0"/>
              <a:t>Activation </a:t>
            </a:r>
            <a:r>
              <a:rPr dirty="0" smtClean="0"/>
              <a:t>Functions</a:t>
            </a:r>
            <a:r>
              <a:rPr lang="en-US" dirty="0" smtClean="0"/>
              <a:t> </a:t>
            </a:r>
            <a:r>
              <a:rPr lang="mr-IN" dirty="0" smtClean="0"/>
              <a:t>–</a:t>
            </a:r>
            <a:r>
              <a:rPr lang="en-US" dirty="0" smtClean="0"/>
              <a:t> 1</a:t>
            </a:r>
            <a:r>
              <a:rPr lang="en-US" baseline="30000" dirty="0" smtClean="0"/>
              <a:t>st</a:t>
            </a:r>
            <a:r>
              <a:rPr lang="en-US" dirty="0" smtClean="0"/>
              <a:t> Derivative</a:t>
            </a:r>
            <a:endParaRPr dirty="0"/>
          </a:p>
        </p:txBody>
      </p:sp>
      <p:sp>
        <p:nvSpPr>
          <p:cNvPr id="255" name="Rectangle"/>
          <p:cNvSpPr/>
          <p:nvPr/>
        </p:nvSpPr>
        <p:spPr>
          <a:xfrm>
            <a:off x="-31143" y="9290815"/>
            <a:ext cx="6502401" cy="469901"/>
          </a:xfrm>
          <a:prstGeom prst="rect">
            <a:avLst/>
          </a:prstGeom>
          <a:solidFill>
            <a:srgbClr val="003D7C"/>
          </a:solidFill>
          <a:ln w="12700">
            <a:miter lim="400000"/>
          </a:ln>
        </p:spPr>
        <p:txBody>
          <a:bodyPr lIns="50800" tIns="50800" rIns="50800" bIns="50800" anchor="b">
            <a:normAutofit/>
          </a:bodyPr>
          <a:lstStyle/>
          <a:p>
            <a:pPr lvl="2" algn="l">
              <a:defRPr sz="8000" b="0">
                <a:solidFill>
                  <a:srgbClr val="FFFFFF"/>
                </a:solidFill>
                <a:latin typeface="+mn-lt"/>
                <a:ea typeface="+mn-ea"/>
                <a:cs typeface="+mn-cs"/>
                <a:sym typeface="Helvetica Neue Medium"/>
              </a:defRPr>
            </a:pPr>
            <a:endParaRPr sz="1800" b="0" dirty="0">
              <a:latin typeface="Helvetica Neue Light" charset="0"/>
              <a:ea typeface="Helvetica Neue Light" charset="0"/>
              <a:cs typeface="Helvetica Neue Light" charset="0"/>
            </a:endParaRPr>
          </a:p>
        </p:txBody>
      </p:sp>
      <p:sp>
        <p:nvSpPr>
          <p:cNvPr id="256" name="Sigmoid"/>
          <p:cNvSpPr txBox="1"/>
          <p:nvPr/>
        </p:nvSpPr>
        <p:spPr>
          <a:xfrm>
            <a:off x="626965" y="1461732"/>
            <a:ext cx="2662071" cy="70916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4000" b="0">
                <a:latin typeface="+mn-lt"/>
                <a:ea typeface="+mn-ea"/>
                <a:cs typeface="+mn-cs"/>
                <a:sym typeface="Helvetica Neue Medium"/>
              </a:defRPr>
            </a:lvl1pPr>
          </a:lstStyle>
          <a:p>
            <a:r>
              <a:rPr dirty="0"/>
              <a:t>Sigmoid</a:t>
            </a:r>
          </a:p>
        </p:txBody>
      </p:sp>
      <p:sp>
        <p:nvSpPr>
          <p:cNvPr id="257" name="ReLU"/>
          <p:cNvSpPr txBox="1"/>
          <p:nvPr/>
        </p:nvSpPr>
        <p:spPr>
          <a:xfrm>
            <a:off x="5104988" y="1461732"/>
            <a:ext cx="2662070" cy="70916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4000" b="0">
                <a:latin typeface="+mn-lt"/>
                <a:ea typeface="+mn-ea"/>
                <a:cs typeface="+mn-cs"/>
                <a:sym typeface="Helvetica Neue Medium"/>
              </a:defRPr>
            </a:lvl1pPr>
          </a:lstStyle>
          <a:p>
            <a:r>
              <a:t>ReLU</a:t>
            </a:r>
          </a:p>
        </p:txBody>
      </p:sp>
      <p:sp>
        <p:nvSpPr>
          <p:cNvPr id="258" name="ELU"/>
          <p:cNvSpPr txBox="1"/>
          <p:nvPr/>
        </p:nvSpPr>
        <p:spPr>
          <a:xfrm>
            <a:off x="9583010" y="1461732"/>
            <a:ext cx="2662071" cy="70916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4000" b="0">
                <a:latin typeface="+mn-lt"/>
                <a:ea typeface="+mn-ea"/>
                <a:cs typeface="+mn-cs"/>
                <a:sym typeface="Helvetica Neue Medium"/>
              </a:defRPr>
            </a:lvl1pPr>
          </a:lstStyle>
          <a:p>
            <a:r>
              <a:t>ELU</a:t>
            </a:r>
          </a:p>
        </p:txBody>
      </p:sp>
      <p:sp>
        <p:nvSpPr>
          <p:cNvPr id="259" name="Line"/>
          <p:cNvSpPr/>
          <p:nvPr/>
        </p:nvSpPr>
        <p:spPr>
          <a:xfrm flipH="1">
            <a:off x="4187717" y="1392670"/>
            <a:ext cx="9294" cy="5628365"/>
          </a:xfrm>
          <a:prstGeom prst="line">
            <a:avLst/>
          </a:prstGeom>
          <a:ln w="25400">
            <a:solidFill>
              <a:srgbClr val="D5D5D5"/>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mc:AlternateContent xmlns:mc="http://schemas.openxmlformats.org/markup-compatibility/2006" xmlns:a14="http://schemas.microsoft.com/office/drawing/2010/main">
        <mc:Choice Requires="a14">
          <p:sp>
            <p:nvSpPr>
              <p:cNvPr id="2" name="TextBox 1"/>
              <p:cNvSpPr txBox="1"/>
              <p:nvPr/>
            </p:nvSpPr>
            <p:spPr>
              <a:xfrm>
                <a:off x="645170" y="2876951"/>
                <a:ext cx="3135386"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14:m>
                  <m:oMathPara xmlns:m="http://schemas.openxmlformats.org/officeDocument/2006/math">
                    <m:oMathParaPr>
                      <m:jc m:val="centerGroup"/>
                    </m:oMathParaPr>
                    <m:oMath xmlns:m="http://schemas.openxmlformats.org/officeDocument/2006/math">
                      <m:r>
                        <a:rPr kumimoji="0" lang="en-US" sz="2400" b="0" i="1" u="none" strike="noStrike" cap="none" spc="0" normalizeH="0" baseline="0" smtClean="0">
                          <a:ln>
                            <a:noFill/>
                          </a:ln>
                          <a:solidFill>
                            <a:srgbClr val="000000"/>
                          </a:solidFill>
                          <a:effectLst/>
                          <a:uFillTx/>
                          <a:latin typeface="Cambria Math" charset="0"/>
                          <a:ea typeface="Helvetica Neue"/>
                          <a:cs typeface="Helvetica Neue"/>
                          <a:sym typeface="Helvetica Neue"/>
                        </a:rPr>
                        <m:t>𝐹</m:t>
                      </m:r>
                      <m:r>
                        <a:rPr kumimoji="0" lang="en-US" sz="2400" b="0" i="1" u="none" strike="noStrike" cap="none" spc="0" normalizeH="0" baseline="0" smtClean="0">
                          <a:ln>
                            <a:noFill/>
                          </a:ln>
                          <a:solidFill>
                            <a:srgbClr val="000000"/>
                          </a:solidFill>
                          <a:effectLst/>
                          <a:uFillTx/>
                          <a:latin typeface="Cambria Math" charset="0"/>
                          <a:ea typeface="Helvetica Neue"/>
                          <a:cs typeface="Helvetica Neue"/>
                          <a:sym typeface="Helvetica Neue"/>
                        </a:rPr>
                        <m:t>′</m:t>
                      </m:r>
                      <m:d>
                        <m:dPr>
                          <m:ctrlPr>
                            <a:rPr kumimoji="0" lang="en-US" sz="2400" b="0" i="1" u="none" strike="noStrike" cap="none" spc="0" normalizeH="0" baseline="0" smtClean="0">
                              <a:ln>
                                <a:noFill/>
                              </a:ln>
                              <a:solidFill>
                                <a:srgbClr val="000000"/>
                              </a:solidFill>
                              <a:effectLst/>
                              <a:uFillTx/>
                              <a:latin typeface="Cambria Math" charset="0"/>
                              <a:ea typeface="Helvetica Neue"/>
                              <a:cs typeface="Helvetica Neue"/>
                              <a:sym typeface="Helvetica Neue"/>
                            </a:rPr>
                          </m:ctrlPr>
                        </m:dPr>
                        <m:e>
                          <m:r>
                            <a:rPr kumimoji="0" lang="en-US" sz="2400" b="0" i="1" u="none" strike="noStrike" cap="none" spc="0" normalizeH="0" baseline="0" smtClean="0">
                              <a:ln>
                                <a:noFill/>
                              </a:ln>
                              <a:solidFill>
                                <a:srgbClr val="000000"/>
                              </a:solidFill>
                              <a:effectLst/>
                              <a:uFillTx/>
                              <a:latin typeface="Cambria Math" charset="0"/>
                              <a:ea typeface="Helvetica Neue"/>
                              <a:cs typeface="Helvetica Neue"/>
                              <a:sym typeface="Helvetica Neue"/>
                            </a:rPr>
                            <m:t>𝑥</m:t>
                          </m:r>
                        </m:e>
                      </m:d>
                      <m:r>
                        <a:rPr kumimoji="0" lang="en-US" sz="2400" b="0" i="1" u="none" strike="noStrike" cap="none" spc="0" normalizeH="0" baseline="0" smtClean="0">
                          <a:ln>
                            <a:noFill/>
                          </a:ln>
                          <a:solidFill>
                            <a:srgbClr val="000000"/>
                          </a:solidFill>
                          <a:effectLst/>
                          <a:uFillTx/>
                          <a:latin typeface="Cambria Math" charset="0"/>
                          <a:ea typeface="Helvetica Neue"/>
                          <a:cs typeface="Helvetica Neue"/>
                          <a:sym typeface="Helvetica Neue"/>
                        </a:rPr>
                        <m:t>=</m:t>
                      </m:r>
                      <m:r>
                        <a:rPr kumimoji="0" lang="en-US" sz="2400" b="0" i="1" u="none" strike="noStrike" cap="none" spc="0" normalizeH="0" baseline="0" smtClean="0">
                          <a:ln>
                            <a:noFill/>
                          </a:ln>
                          <a:solidFill>
                            <a:srgbClr val="000000"/>
                          </a:solidFill>
                          <a:effectLst/>
                          <a:uFillTx/>
                          <a:latin typeface="Cambria Math" charset="0"/>
                          <a:ea typeface="Helvetica Neue"/>
                          <a:cs typeface="Helvetica Neue"/>
                          <a:sym typeface="Helvetica Neue"/>
                        </a:rPr>
                        <m:t>𝐹</m:t>
                      </m:r>
                      <m:d>
                        <m:dPr>
                          <m:ctrlPr>
                            <a:rPr kumimoji="0" lang="en-US" sz="2400" b="0" i="1" u="none" strike="noStrike" cap="none" spc="0" normalizeH="0" baseline="0" smtClean="0">
                              <a:ln>
                                <a:noFill/>
                              </a:ln>
                              <a:solidFill>
                                <a:srgbClr val="000000"/>
                              </a:solidFill>
                              <a:effectLst/>
                              <a:uFillTx/>
                              <a:latin typeface="Cambria Math" charset="0"/>
                              <a:ea typeface="Helvetica Neue"/>
                              <a:cs typeface="Helvetica Neue"/>
                              <a:sym typeface="Helvetica Neue"/>
                            </a:rPr>
                          </m:ctrlPr>
                        </m:dPr>
                        <m:e>
                          <m:r>
                            <a:rPr kumimoji="0" lang="en-US" sz="2400" b="0" i="1" u="none" strike="noStrike" cap="none" spc="0" normalizeH="0" baseline="0" smtClean="0">
                              <a:ln>
                                <a:noFill/>
                              </a:ln>
                              <a:solidFill>
                                <a:srgbClr val="000000"/>
                              </a:solidFill>
                              <a:effectLst/>
                              <a:uFillTx/>
                              <a:latin typeface="Cambria Math" charset="0"/>
                              <a:ea typeface="Helvetica Neue"/>
                              <a:cs typeface="Helvetica Neue"/>
                              <a:sym typeface="Helvetica Neue"/>
                            </a:rPr>
                            <m:t>𝑥</m:t>
                          </m:r>
                        </m:e>
                      </m:d>
                      <m:r>
                        <a:rPr kumimoji="0" lang="en-US" sz="2400" b="0" i="1" u="none" strike="noStrike" cap="none" spc="0" normalizeH="0" baseline="0" smtClean="0">
                          <a:ln>
                            <a:noFill/>
                          </a:ln>
                          <a:solidFill>
                            <a:srgbClr val="000000"/>
                          </a:solidFill>
                          <a:effectLst/>
                          <a:uFillTx/>
                          <a:latin typeface="Cambria Math" charset="0"/>
                          <a:ea typeface="Helvetica Neue"/>
                          <a:cs typeface="Helvetica Neue"/>
                          <a:sym typeface="Helvetica Neue"/>
                        </a:rPr>
                        <m:t>(1−</m:t>
                      </m:r>
                      <m:r>
                        <a:rPr kumimoji="0" lang="en-US" sz="2400" b="0" i="1" u="none" strike="noStrike" cap="none" spc="0" normalizeH="0" baseline="0" smtClean="0">
                          <a:ln>
                            <a:noFill/>
                          </a:ln>
                          <a:solidFill>
                            <a:srgbClr val="000000"/>
                          </a:solidFill>
                          <a:effectLst/>
                          <a:uFillTx/>
                          <a:latin typeface="Cambria Math" charset="0"/>
                          <a:ea typeface="Helvetica Neue"/>
                          <a:cs typeface="Helvetica Neue"/>
                          <a:sym typeface="Helvetica Neue"/>
                        </a:rPr>
                        <m:t>𝐹</m:t>
                      </m:r>
                      <m:d>
                        <m:dPr>
                          <m:ctrlPr>
                            <a:rPr kumimoji="0" lang="en-US" sz="2400" b="0" i="1" u="none" strike="noStrike" cap="none" spc="0" normalizeH="0" baseline="0" smtClean="0">
                              <a:ln>
                                <a:noFill/>
                              </a:ln>
                              <a:solidFill>
                                <a:srgbClr val="000000"/>
                              </a:solidFill>
                              <a:effectLst/>
                              <a:uFillTx/>
                              <a:latin typeface="Cambria Math" charset="0"/>
                              <a:ea typeface="Helvetica Neue"/>
                              <a:cs typeface="Helvetica Neue"/>
                              <a:sym typeface="Helvetica Neue"/>
                            </a:rPr>
                          </m:ctrlPr>
                        </m:dPr>
                        <m:e>
                          <m:r>
                            <a:rPr kumimoji="0" lang="en-US" sz="2400" b="0" i="1" u="none" strike="noStrike" cap="none" spc="0" normalizeH="0" baseline="0" smtClean="0">
                              <a:ln>
                                <a:noFill/>
                              </a:ln>
                              <a:solidFill>
                                <a:srgbClr val="000000"/>
                              </a:solidFill>
                              <a:effectLst/>
                              <a:uFillTx/>
                              <a:latin typeface="Cambria Math" charset="0"/>
                              <a:ea typeface="Helvetica Neue"/>
                              <a:cs typeface="Helvetica Neue"/>
                              <a:sym typeface="Helvetica Neue"/>
                            </a:rPr>
                            <m:t>𝑥</m:t>
                          </m:r>
                        </m:e>
                      </m:d>
                      <m:r>
                        <a:rPr kumimoji="0" lang="en-US" sz="2400" b="0" i="1" u="none" strike="noStrike" cap="none" spc="0" normalizeH="0" baseline="0" smtClean="0">
                          <a:ln>
                            <a:noFill/>
                          </a:ln>
                          <a:solidFill>
                            <a:srgbClr val="000000"/>
                          </a:solidFill>
                          <a:effectLst/>
                          <a:uFillTx/>
                          <a:latin typeface="Cambria Math" charset="0"/>
                          <a:ea typeface="Helvetica Neue"/>
                          <a:cs typeface="Helvetica Neue"/>
                          <a:sym typeface="Helvetica Neue"/>
                        </a:rPr>
                        <m:t>)</m:t>
                      </m:r>
                    </m:oMath>
                  </m:oMathPara>
                </a14:m>
                <a:endParaRPr kumimoji="0" lang="en-US" sz="2400" b="0" i="0" u="none" strike="noStrike" cap="none" spc="0" normalizeH="0" baseline="0" dirty="0">
                  <a:ln>
                    <a:noFill/>
                  </a:ln>
                  <a:solidFill>
                    <a:srgbClr val="000000"/>
                  </a:solidFill>
                  <a:effectLst/>
                  <a:uFillTx/>
                  <a:ea typeface="Helvetica Neue"/>
                  <a:cs typeface="Helvetica Neue"/>
                  <a:sym typeface="Helvetica Neue"/>
                </a:endParaRPr>
              </a:p>
            </p:txBody>
          </p:sp>
        </mc:Choice>
        <mc:Fallback xmlns="">
          <p:sp>
            <p:nvSpPr>
              <p:cNvPr id="2" name="TextBox 1"/>
              <p:cNvSpPr txBox="1">
                <a:spLocks noRot="1" noChangeAspect="1" noMove="1" noResize="1" noEditPoints="1" noAdjustHandles="1" noChangeArrowheads="1" noChangeShapeType="1" noTextEdit="1"/>
              </p:cNvSpPr>
              <p:nvPr/>
            </p:nvSpPr>
            <p:spPr>
              <a:xfrm>
                <a:off x="645170" y="2876951"/>
                <a:ext cx="3135386" cy="369332"/>
              </a:xfrm>
              <a:prstGeom prst="rect">
                <a:avLst/>
              </a:prstGeom>
              <a:blipFill rotWithShape="0">
                <a:blip r:embed="rId3"/>
                <a:stretch>
                  <a:fillRect l="-4864" r="-3113" b="-37705"/>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4834066" y="2711587"/>
                <a:ext cx="3141630" cy="82381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14:m>
                  <m:oMathPara xmlns:m="http://schemas.openxmlformats.org/officeDocument/2006/math">
                    <m:oMathParaPr>
                      <m:jc m:val="centerGroup"/>
                    </m:oMathParaPr>
                    <m:oMath xmlns:m="http://schemas.openxmlformats.org/officeDocument/2006/math">
                      <m:r>
                        <a:rPr kumimoji="0" lang="en-US" sz="2400" b="0" i="1" u="none" strike="noStrike" cap="none" spc="0" normalizeH="0" baseline="0" smtClean="0">
                          <a:ln>
                            <a:noFill/>
                          </a:ln>
                          <a:solidFill>
                            <a:srgbClr val="000000"/>
                          </a:solidFill>
                          <a:effectLst/>
                          <a:uFillTx/>
                          <a:latin typeface="Cambria Math" charset="0"/>
                          <a:ea typeface="Helvetica Neue"/>
                          <a:cs typeface="Helvetica Neue"/>
                          <a:sym typeface="Helvetica Neue"/>
                        </a:rPr>
                        <m:t>𝐹</m:t>
                      </m:r>
                      <m:r>
                        <a:rPr kumimoji="0" lang="en-US" sz="2400" b="0" i="1" u="none" strike="noStrike" cap="none" spc="0" normalizeH="0" baseline="0" smtClean="0">
                          <a:ln>
                            <a:noFill/>
                          </a:ln>
                          <a:solidFill>
                            <a:srgbClr val="000000"/>
                          </a:solidFill>
                          <a:effectLst/>
                          <a:uFillTx/>
                          <a:latin typeface="Cambria Math" charset="0"/>
                          <a:ea typeface="Helvetica Neue"/>
                          <a:cs typeface="Helvetica Neue"/>
                          <a:sym typeface="Helvetica Neue"/>
                        </a:rPr>
                        <m:t>′</m:t>
                      </m:r>
                      <m:d>
                        <m:dPr>
                          <m:ctrlPr>
                            <a:rPr kumimoji="0" lang="mr-IN" sz="2400" b="0" i="1" u="none" strike="noStrike" cap="none" spc="0" normalizeH="0" baseline="0" smtClean="0">
                              <a:ln>
                                <a:noFill/>
                              </a:ln>
                              <a:solidFill>
                                <a:srgbClr val="000000"/>
                              </a:solidFill>
                              <a:effectLst/>
                              <a:uFillTx/>
                              <a:latin typeface="Cambria Math" charset="0"/>
                              <a:ea typeface="Helvetica Neue"/>
                              <a:cs typeface="Helvetica Neue"/>
                              <a:sym typeface="Helvetica Neue"/>
                            </a:rPr>
                          </m:ctrlPr>
                        </m:dPr>
                        <m:e>
                          <m:r>
                            <a:rPr kumimoji="0" lang="mr-IN" sz="2400" b="0" i="1" u="none" strike="noStrike" cap="none" spc="0" normalizeH="0" baseline="0" smtClean="0">
                              <a:ln>
                                <a:noFill/>
                              </a:ln>
                              <a:solidFill>
                                <a:srgbClr val="000000"/>
                              </a:solidFill>
                              <a:effectLst/>
                              <a:uFillTx/>
                              <a:latin typeface="Cambria Math" charset="0"/>
                              <a:ea typeface="Helvetica Neue"/>
                              <a:cs typeface="Helvetica Neue"/>
                              <a:sym typeface="Helvetica Neue"/>
                            </a:rPr>
                            <m:t>𝑥</m:t>
                          </m:r>
                        </m:e>
                      </m:d>
                      <m:r>
                        <a:rPr kumimoji="0" lang="mr-IN" sz="2400" b="0" i="1" u="none" strike="noStrike" cap="none" spc="0" normalizeH="0" baseline="0" smtClean="0">
                          <a:ln>
                            <a:noFill/>
                          </a:ln>
                          <a:solidFill>
                            <a:srgbClr val="000000"/>
                          </a:solidFill>
                          <a:effectLst/>
                          <a:uFillTx/>
                          <a:latin typeface="Cambria Math" charset="0"/>
                          <a:ea typeface="Helvetica Neue"/>
                          <a:cs typeface="Helvetica Neue"/>
                          <a:sym typeface="Helvetica Neue"/>
                        </a:rPr>
                        <m:t>=</m:t>
                      </m:r>
                      <m:d>
                        <m:dPr>
                          <m:begChr m:val="{"/>
                          <m:endChr m:val=""/>
                          <m:ctrlPr>
                            <a:rPr kumimoji="0" lang="mr-IN" sz="2400" b="0" i="1" u="none" strike="noStrike" cap="none" spc="0" normalizeH="0" baseline="0" smtClean="0">
                              <a:ln>
                                <a:noFill/>
                              </a:ln>
                              <a:solidFill>
                                <a:srgbClr val="000000"/>
                              </a:solidFill>
                              <a:effectLst/>
                              <a:uFillTx/>
                              <a:latin typeface="Cambria Math" charset="0"/>
                              <a:ea typeface="Helvetica Neue"/>
                              <a:cs typeface="Helvetica Neue"/>
                              <a:sym typeface="Helvetica Neue"/>
                            </a:rPr>
                          </m:ctrlPr>
                        </m:dPr>
                        <m:e>
                          <m:eqArr>
                            <m:eqArrPr>
                              <m:ctrlPr>
                                <a:rPr kumimoji="0" lang="mr-IN" sz="2400" b="0" i="1" u="none" strike="noStrike" cap="none" spc="0" normalizeH="0" baseline="0" smtClean="0">
                                  <a:ln>
                                    <a:noFill/>
                                  </a:ln>
                                  <a:solidFill>
                                    <a:srgbClr val="000000"/>
                                  </a:solidFill>
                                  <a:effectLst/>
                                  <a:uFillTx/>
                                  <a:latin typeface="Cambria Math" charset="0"/>
                                  <a:ea typeface="Helvetica Neue"/>
                                  <a:cs typeface="Helvetica Neue"/>
                                  <a:sym typeface="Helvetica Neue"/>
                                </a:rPr>
                              </m:ctrlPr>
                            </m:eqArrPr>
                            <m:e>
                              <m:r>
                                <a:rPr kumimoji="0" lang="en-US" sz="2400" b="0" i="1" u="none" strike="noStrike" cap="none" spc="0" normalizeH="0" baseline="0" smtClean="0">
                                  <a:ln>
                                    <a:noFill/>
                                  </a:ln>
                                  <a:solidFill>
                                    <a:srgbClr val="000000"/>
                                  </a:solidFill>
                                  <a:effectLst/>
                                  <a:uFillTx/>
                                  <a:latin typeface="Cambria Math" charset="0"/>
                                  <a:ea typeface="Helvetica Neue"/>
                                  <a:cs typeface="Helvetica Neue"/>
                                  <a:sym typeface="Helvetica Neue"/>
                                </a:rPr>
                                <m:t>0</m:t>
                              </m:r>
                              <m:r>
                                <a:rPr kumimoji="0" lang="mr-IN" sz="2400" b="0" i="1" u="none" strike="noStrike" cap="none" spc="0" normalizeH="0" baseline="0" smtClean="0">
                                  <a:ln>
                                    <a:noFill/>
                                  </a:ln>
                                  <a:solidFill>
                                    <a:srgbClr val="000000"/>
                                  </a:solidFill>
                                  <a:effectLst/>
                                  <a:uFillTx/>
                                  <a:latin typeface="Cambria Math" charset="0"/>
                                  <a:ea typeface="Helvetica Neue"/>
                                  <a:cs typeface="Helvetica Neue"/>
                                  <a:sym typeface="Helvetica Neue"/>
                                </a:rPr>
                                <m:t>,  </m:t>
                              </m:r>
                              <m:r>
                                <a:rPr kumimoji="0" lang="mr-IN" sz="2400" b="0" i="1" u="none" strike="noStrike" cap="none" spc="0" normalizeH="0" baseline="0" smtClean="0">
                                  <a:ln>
                                    <a:noFill/>
                                  </a:ln>
                                  <a:solidFill>
                                    <a:srgbClr val="000000"/>
                                  </a:solidFill>
                                  <a:effectLst/>
                                  <a:uFillTx/>
                                  <a:latin typeface="Cambria Math" charset="0"/>
                                  <a:ea typeface="Helvetica Neue"/>
                                  <a:cs typeface="Helvetica Neue"/>
                                  <a:sym typeface="Helvetica Neue"/>
                                </a:rPr>
                                <m:t>𝑥</m:t>
                              </m:r>
                              <m:r>
                                <a:rPr kumimoji="0" lang="mr-IN" sz="2400" b="0" i="1" u="none" strike="noStrike" cap="none" spc="0" normalizeH="0" baseline="0" smtClean="0">
                                  <a:ln>
                                    <a:noFill/>
                                  </a:ln>
                                  <a:solidFill>
                                    <a:srgbClr val="000000"/>
                                  </a:solidFill>
                                  <a:effectLst/>
                                  <a:uFillTx/>
                                  <a:latin typeface="Cambria Math" charset="0"/>
                                  <a:ea typeface="Helvetica Neue"/>
                                  <a:cs typeface="Helvetica Neue"/>
                                  <a:sym typeface="Helvetica Neue"/>
                                </a:rPr>
                                <m:t>&lt;0</m:t>
                              </m:r>
                            </m:e>
                            <m:e>
                              <m:r>
                                <a:rPr kumimoji="0" lang="mr-IN" sz="2400" b="0" i="1" u="none" strike="noStrike" cap="none" spc="0" normalizeH="0" baseline="0" smtClean="0">
                                  <a:ln>
                                    <a:noFill/>
                                  </a:ln>
                                  <a:solidFill>
                                    <a:srgbClr val="000000"/>
                                  </a:solidFill>
                                  <a:effectLst/>
                                  <a:uFillTx/>
                                  <a:latin typeface="Cambria Math" charset="0"/>
                                  <a:ea typeface="Helvetica Neue"/>
                                  <a:cs typeface="Helvetica Neue"/>
                                  <a:sym typeface="Helvetica Neue"/>
                                </a:rPr>
                                <m:t>&amp;</m:t>
                              </m:r>
                              <m:r>
                                <a:rPr kumimoji="0" lang="en-US" sz="2400" b="0" i="1" u="none" strike="noStrike" cap="none" spc="0" normalizeH="0" baseline="0" smtClean="0">
                                  <a:ln>
                                    <a:noFill/>
                                  </a:ln>
                                  <a:solidFill>
                                    <a:srgbClr val="000000"/>
                                  </a:solidFill>
                                  <a:effectLst/>
                                  <a:uFillTx/>
                                  <a:latin typeface="Cambria Math" charset="0"/>
                                  <a:ea typeface="Helvetica Neue"/>
                                  <a:cs typeface="Helvetica Neue"/>
                                  <a:sym typeface="Helvetica Neue"/>
                                </a:rPr>
                                <m:t>1</m:t>
                              </m:r>
                              <m:r>
                                <a:rPr kumimoji="0" lang="mr-IN" sz="2400" b="0" i="1" u="none" strike="noStrike" cap="none" spc="0" normalizeH="0" baseline="0" smtClean="0">
                                  <a:ln>
                                    <a:noFill/>
                                  </a:ln>
                                  <a:solidFill>
                                    <a:srgbClr val="000000"/>
                                  </a:solidFill>
                                  <a:effectLst/>
                                  <a:uFillTx/>
                                  <a:latin typeface="Cambria Math" charset="0"/>
                                  <a:ea typeface="Helvetica Neue"/>
                                  <a:cs typeface="Helvetica Neue"/>
                                  <a:sym typeface="Helvetica Neue"/>
                                </a:rPr>
                                <m:t>,  </m:t>
                              </m:r>
                              <m:r>
                                <a:rPr kumimoji="0" lang="mr-IN" sz="2400" b="0" i="1" u="none" strike="noStrike" cap="none" spc="0" normalizeH="0" baseline="0" smtClean="0">
                                  <a:ln>
                                    <a:noFill/>
                                  </a:ln>
                                  <a:solidFill>
                                    <a:srgbClr val="000000"/>
                                  </a:solidFill>
                                  <a:effectLst/>
                                  <a:uFillTx/>
                                  <a:latin typeface="Cambria Math" charset="0"/>
                                  <a:ea typeface="Helvetica Neue"/>
                                  <a:cs typeface="Helvetica Neue"/>
                                  <a:sym typeface="Helvetica Neue"/>
                                </a:rPr>
                                <m:t>𝑥</m:t>
                              </m:r>
                              <m:r>
                                <a:rPr kumimoji="0" lang="mr-IN" sz="2400" b="0" i="1" u="none" strike="noStrike" cap="none" spc="0" normalizeH="0" baseline="0" smtClean="0">
                                  <a:ln>
                                    <a:noFill/>
                                  </a:ln>
                                  <a:solidFill>
                                    <a:srgbClr val="000000"/>
                                  </a:solidFill>
                                  <a:effectLst/>
                                  <a:uFillTx/>
                                  <a:latin typeface="Cambria Math" charset="0"/>
                                  <a:ea typeface="Helvetica Neue"/>
                                  <a:cs typeface="Helvetica Neue"/>
                                  <a:sym typeface="Helvetica Neue"/>
                                </a:rPr>
                                <m:t>≥0</m:t>
                              </m:r>
                            </m:e>
                          </m:eqArr>
                        </m:e>
                      </m:d>
                    </m:oMath>
                  </m:oMathPara>
                </a14:m>
                <a:endParaRPr kumimoji="0" lang="en-US" sz="2400" b="0" i="0" u="none" strike="noStrike" cap="none" spc="0" normalizeH="0" baseline="0" dirty="0">
                  <a:ln>
                    <a:noFill/>
                  </a:ln>
                  <a:solidFill>
                    <a:srgbClr val="000000"/>
                  </a:solidFill>
                  <a:effectLst/>
                  <a:uFillTx/>
                  <a:ea typeface="Helvetica Neue"/>
                  <a:cs typeface="Helvetica Neue"/>
                  <a:sym typeface="Helvetica Neue"/>
                </a:endParaRPr>
              </a:p>
            </p:txBody>
          </p:sp>
        </mc:Choice>
        <mc:Fallback xmlns="">
          <p:sp>
            <p:nvSpPr>
              <p:cNvPr id="10" name="TextBox 9"/>
              <p:cNvSpPr txBox="1">
                <a:spLocks noRot="1" noChangeAspect="1" noMove="1" noResize="1" noEditPoints="1" noAdjustHandles="1" noChangeArrowheads="1" noChangeShapeType="1" noTextEdit="1"/>
              </p:cNvSpPr>
              <p:nvPr/>
            </p:nvSpPr>
            <p:spPr>
              <a:xfrm>
                <a:off x="4834066" y="2711587"/>
                <a:ext cx="3141630" cy="823815"/>
              </a:xfrm>
              <a:prstGeom prst="rect">
                <a:avLst/>
              </a:prstGeom>
              <a:blipFill rotWithShape="0">
                <a:blip r:embed="rId4"/>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p:cNvSpPr txBox="1"/>
              <p:nvPr/>
            </p:nvSpPr>
            <p:spPr>
              <a:xfrm>
                <a:off x="8666737" y="2711586"/>
                <a:ext cx="4428975" cy="82381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14:m>
                  <m:oMathPara xmlns:m="http://schemas.openxmlformats.org/officeDocument/2006/math">
                    <m:oMathParaPr>
                      <m:jc m:val="centerGroup"/>
                    </m:oMathParaPr>
                    <m:oMath xmlns:m="http://schemas.openxmlformats.org/officeDocument/2006/math">
                      <m:r>
                        <a:rPr kumimoji="0" lang="en-US" sz="2400" b="0" i="1" u="none" strike="noStrike" cap="none" spc="0" normalizeH="0" baseline="0" smtClean="0">
                          <a:ln>
                            <a:noFill/>
                          </a:ln>
                          <a:solidFill>
                            <a:srgbClr val="000000"/>
                          </a:solidFill>
                          <a:effectLst/>
                          <a:uFillTx/>
                          <a:latin typeface="Cambria Math" charset="0"/>
                          <a:ea typeface="Helvetica Neue"/>
                          <a:cs typeface="Helvetica Neue"/>
                          <a:sym typeface="Helvetica Neue"/>
                        </a:rPr>
                        <m:t>𝐹</m:t>
                      </m:r>
                      <m:r>
                        <a:rPr kumimoji="0" lang="en-US" sz="2400" b="0" i="1" u="none" strike="noStrike" cap="none" spc="0" normalizeH="0" baseline="0" smtClean="0">
                          <a:ln>
                            <a:noFill/>
                          </a:ln>
                          <a:solidFill>
                            <a:srgbClr val="000000"/>
                          </a:solidFill>
                          <a:effectLst/>
                          <a:uFillTx/>
                          <a:latin typeface="Cambria Math" charset="0"/>
                          <a:ea typeface="Helvetica Neue"/>
                          <a:cs typeface="Helvetica Neue"/>
                          <a:sym typeface="Helvetica Neue"/>
                        </a:rPr>
                        <m:t>′</m:t>
                      </m:r>
                      <m:d>
                        <m:dPr>
                          <m:ctrlPr>
                            <a:rPr kumimoji="0" lang="mr-IN" sz="2400" b="0" i="1" u="none" strike="noStrike" cap="none" spc="0" normalizeH="0" baseline="0" smtClean="0">
                              <a:ln>
                                <a:noFill/>
                              </a:ln>
                              <a:solidFill>
                                <a:srgbClr val="000000"/>
                              </a:solidFill>
                              <a:effectLst/>
                              <a:uFillTx/>
                              <a:latin typeface="Cambria Math" charset="0"/>
                              <a:ea typeface="Helvetica Neue"/>
                              <a:cs typeface="Helvetica Neue"/>
                              <a:sym typeface="Helvetica Neue"/>
                            </a:rPr>
                          </m:ctrlPr>
                        </m:dPr>
                        <m:e>
                          <m:r>
                            <a:rPr kumimoji="0" lang="en-US" sz="2400" b="0" i="1" u="none" strike="noStrike" cap="none" spc="0" normalizeH="0" baseline="0" smtClean="0">
                              <a:ln>
                                <a:noFill/>
                              </a:ln>
                              <a:solidFill>
                                <a:srgbClr val="000000"/>
                              </a:solidFill>
                              <a:effectLst/>
                              <a:uFillTx/>
                              <a:latin typeface="Cambria Math" charset="0"/>
                              <a:ea typeface="Helvetica Neue"/>
                              <a:cs typeface="Helvetica Neue"/>
                              <a:sym typeface="Helvetica Neue"/>
                            </a:rPr>
                            <m:t>𝛼</m:t>
                          </m:r>
                          <m:r>
                            <a:rPr kumimoji="0" lang="en-US" sz="2400" b="0" i="1" u="none" strike="noStrike" cap="none" spc="0" normalizeH="0" baseline="0" smtClean="0">
                              <a:ln>
                                <a:noFill/>
                              </a:ln>
                              <a:solidFill>
                                <a:srgbClr val="000000"/>
                              </a:solidFill>
                              <a:effectLst/>
                              <a:uFillTx/>
                              <a:latin typeface="Cambria Math" charset="0"/>
                              <a:ea typeface="Helvetica Neue"/>
                              <a:cs typeface="Helvetica Neue"/>
                              <a:sym typeface="Helvetica Neue"/>
                            </a:rPr>
                            <m:t>,</m:t>
                          </m:r>
                          <m:r>
                            <a:rPr kumimoji="0" lang="mr-IN" sz="2400" b="0" i="1" u="none" strike="noStrike" cap="none" spc="0" normalizeH="0" baseline="0" smtClean="0">
                              <a:ln>
                                <a:noFill/>
                              </a:ln>
                              <a:solidFill>
                                <a:srgbClr val="000000"/>
                              </a:solidFill>
                              <a:effectLst/>
                              <a:uFillTx/>
                              <a:latin typeface="Cambria Math" charset="0"/>
                              <a:ea typeface="Helvetica Neue"/>
                              <a:cs typeface="Helvetica Neue"/>
                              <a:sym typeface="Helvetica Neue"/>
                            </a:rPr>
                            <m:t>𝑥</m:t>
                          </m:r>
                        </m:e>
                      </m:d>
                      <m:r>
                        <a:rPr kumimoji="0" lang="mr-IN" sz="2400" b="0" i="1" u="none" strike="noStrike" cap="none" spc="0" normalizeH="0" baseline="0" smtClean="0">
                          <a:ln>
                            <a:noFill/>
                          </a:ln>
                          <a:solidFill>
                            <a:srgbClr val="000000"/>
                          </a:solidFill>
                          <a:effectLst/>
                          <a:uFillTx/>
                          <a:latin typeface="Cambria Math" charset="0"/>
                          <a:ea typeface="Helvetica Neue"/>
                          <a:cs typeface="Helvetica Neue"/>
                          <a:sym typeface="Helvetica Neue"/>
                        </a:rPr>
                        <m:t>=</m:t>
                      </m:r>
                      <m:d>
                        <m:dPr>
                          <m:begChr m:val="{"/>
                          <m:endChr m:val=""/>
                          <m:ctrlPr>
                            <a:rPr kumimoji="0" lang="mr-IN" sz="2400" b="0" i="1" u="none" strike="noStrike" cap="none" spc="0" normalizeH="0" baseline="0" smtClean="0">
                              <a:ln>
                                <a:noFill/>
                              </a:ln>
                              <a:solidFill>
                                <a:srgbClr val="000000"/>
                              </a:solidFill>
                              <a:effectLst/>
                              <a:uFillTx/>
                              <a:latin typeface="Cambria Math" charset="0"/>
                              <a:ea typeface="Helvetica Neue"/>
                              <a:cs typeface="Helvetica Neue"/>
                              <a:sym typeface="Helvetica Neue"/>
                            </a:rPr>
                          </m:ctrlPr>
                        </m:dPr>
                        <m:e>
                          <m:eqArr>
                            <m:eqArrPr>
                              <m:ctrlPr>
                                <a:rPr kumimoji="0" lang="mr-IN" sz="2400" b="0" i="1" u="none" strike="noStrike" cap="none" spc="0" normalizeH="0" baseline="0" smtClean="0">
                                  <a:ln>
                                    <a:noFill/>
                                  </a:ln>
                                  <a:solidFill>
                                    <a:srgbClr val="000000"/>
                                  </a:solidFill>
                                  <a:effectLst/>
                                  <a:uFillTx/>
                                  <a:latin typeface="Cambria Math" charset="0"/>
                                  <a:ea typeface="Helvetica Neue"/>
                                  <a:cs typeface="Helvetica Neue"/>
                                  <a:sym typeface="Helvetica Neue"/>
                                </a:rPr>
                              </m:ctrlPr>
                            </m:eqArrPr>
                            <m:e>
                              <m:r>
                                <a:rPr lang="en-US" b="0" i="1" smtClean="0">
                                  <a:latin typeface="Cambria Math" charset="0"/>
                                </a:rPr>
                                <m:t>𝐹</m:t>
                              </m:r>
                              <m:d>
                                <m:dPr>
                                  <m:ctrlPr>
                                    <a:rPr lang="en-US" b="0" i="1" smtClean="0">
                                      <a:latin typeface="Cambria Math" charset="0"/>
                                    </a:rPr>
                                  </m:ctrlPr>
                                </m:dPr>
                                <m:e>
                                  <m:r>
                                    <a:rPr lang="en-US" b="0" i="1" smtClean="0">
                                      <a:latin typeface="Cambria Math" charset="0"/>
                                    </a:rPr>
                                    <m:t>𝛼</m:t>
                                  </m:r>
                                  <m:r>
                                    <a:rPr lang="en-US" b="0" i="1" smtClean="0">
                                      <a:latin typeface="Cambria Math" charset="0"/>
                                    </a:rPr>
                                    <m:t>,</m:t>
                                  </m:r>
                                  <m:r>
                                    <a:rPr lang="en-US" b="0" i="1" smtClean="0">
                                      <a:latin typeface="Cambria Math" charset="0"/>
                                    </a:rPr>
                                    <m:t>𝑥</m:t>
                                  </m:r>
                                </m:e>
                              </m:d>
                              <m:r>
                                <a:rPr lang="en-US" b="0" i="1" smtClean="0">
                                  <a:latin typeface="Cambria Math" charset="0"/>
                                </a:rPr>
                                <m:t>+</m:t>
                              </m:r>
                              <m:r>
                                <a:rPr lang="en-US" b="0" i="1" smtClean="0">
                                  <a:latin typeface="Cambria Math" charset="0"/>
                                </a:rPr>
                                <m:t>𝛼</m:t>
                              </m:r>
                              <m:r>
                                <a:rPr lang="en-US" b="0" i="1" smtClean="0">
                                  <a:latin typeface="Cambria Math" charset="0"/>
                                </a:rPr>
                                <m:t> </m:t>
                              </m:r>
                              <m:r>
                                <a:rPr kumimoji="0" lang="mr-IN" sz="2400" b="0" i="1" u="none" strike="noStrike" cap="none" spc="0" normalizeH="0" baseline="0" smtClean="0">
                                  <a:ln>
                                    <a:noFill/>
                                  </a:ln>
                                  <a:solidFill>
                                    <a:srgbClr val="000000"/>
                                  </a:solidFill>
                                  <a:effectLst/>
                                  <a:uFillTx/>
                                  <a:latin typeface="Cambria Math" charset="0"/>
                                  <a:ea typeface="Helvetica Neue"/>
                                  <a:cs typeface="Helvetica Neue"/>
                                  <a:sym typeface="Helvetica Neue"/>
                                </a:rPr>
                                <m:t>  </m:t>
                              </m:r>
                              <m:r>
                                <a:rPr kumimoji="0" lang="mr-IN" sz="2400" b="0" i="1" u="none" strike="noStrike" cap="none" spc="0" normalizeH="0" baseline="0" smtClean="0">
                                  <a:ln>
                                    <a:noFill/>
                                  </a:ln>
                                  <a:solidFill>
                                    <a:srgbClr val="000000"/>
                                  </a:solidFill>
                                  <a:effectLst/>
                                  <a:uFillTx/>
                                  <a:latin typeface="Cambria Math" charset="0"/>
                                  <a:ea typeface="Helvetica Neue"/>
                                  <a:cs typeface="Helvetica Neue"/>
                                  <a:sym typeface="Helvetica Neue"/>
                                </a:rPr>
                                <m:t>𝑥</m:t>
                              </m:r>
                              <m:r>
                                <a:rPr kumimoji="0" lang="mr-IN" sz="2400" b="0" i="1" u="none" strike="noStrike" cap="none" spc="0" normalizeH="0" baseline="0" smtClean="0">
                                  <a:ln>
                                    <a:noFill/>
                                  </a:ln>
                                  <a:solidFill>
                                    <a:srgbClr val="000000"/>
                                  </a:solidFill>
                                  <a:effectLst/>
                                  <a:uFillTx/>
                                  <a:latin typeface="Cambria Math" charset="0"/>
                                  <a:ea typeface="Helvetica Neue"/>
                                  <a:cs typeface="Helvetica Neue"/>
                                  <a:sym typeface="Helvetica Neue"/>
                                </a:rPr>
                                <m:t>&lt;0</m:t>
                              </m:r>
                            </m:e>
                            <m:e>
                              <m:r>
                                <a:rPr kumimoji="0" lang="mr-IN" sz="2400" b="0" i="1" u="none" strike="noStrike" cap="none" spc="0" normalizeH="0" baseline="0" smtClean="0">
                                  <a:ln>
                                    <a:noFill/>
                                  </a:ln>
                                  <a:solidFill>
                                    <a:srgbClr val="000000"/>
                                  </a:solidFill>
                                  <a:effectLst/>
                                  <a:uFillTx/>
                                  <a:latin typeface="Cambria Math" charset="0"/>
                                  <a:ea typeface="Helvetica Neue"/>
                                  <a:cs typeface="Helvetica Neue"/>
                                  <a:sym typeface="Helvetica Neue"/>
                                </a:rPr>
                                <m:t>&amp;</m:t>
                              </m:r>
                              <m:r>
                                <a:rPr kumimoji="0" lang="en-US" sz="2400" b="0" i="1" u="none" strike="noStrike" cap="none" spc="0" normalizeH="0" baseline="0" smtClean="0">
                                  <a:ln>
                                    <a:noFill/>
                                  </a:ln>
                                  <a:solidFill>
                                    <a:srgbClr val="000000"/>
                                  </a:solidFill>
                                  <a:effectLst/>
                                  <a:uFillTx/>
                                  <a:latin typeface="Cambria Math" charset="0"/>
                                  <a:ea typeface="Helvetica Neue"/>
                                  <a:cs typeface="Helvetica Neue"/>
                                  <a:sym typeface="Helvetica Neue"/>
                                </a:rPr>
                                <m:t>1          </m:t>
                              </m:r>
                              <m:r>
                                <a:rPr kumimoji="0" lang="mr-IN" sz="2400" b="0" i="1" u="none" strike="noStrike" cap="none" spc="0" normalizeH="0" baseline="0" smtClean="0">
                                  <a:ln>
                                    <a:noFill/>
                                  </a:ln>
                                  <a:solidFill>
                                    <a:srgbClr val="000000"/>
                                  </a:solidFill>
                                  <a:effectLst/>
                                  <a:uFillTx/>
                                  <a:latin typeface="Cambria Math" charset="0"/>
                                  <a:ea typeface="Helvetica Neue"/>
                                  <a:cs typeface="Helvetica Neue"/>
                                  <a:sym typeface="Helvetica Neue"/>
                                </a:rPr>
                                <m:t>  </m:t>
                              </m:r>
                              <m:r>
                                <a:rPr kumimoji="0" lang="en-US" sz="2400" b="0" i="1" u="none" strike="noStrike" cap="none" spc="0" normalizeH="0" baseline="0" smtClean="0">
                                  <a:ln>
                                    <a:noFill/>
                                  </a:ln>
                                  <a:solidFill>
                                    <a:srgbClr val="000000"/>
                                  </a:solidFill>
                                  <a:effectLst/>
                                  <a:uFillTx/>
                                  <a:latin typeface="Cambria Math" charset="0"/>
                                  <a:ea typeface="Helvetica Neue"/>
                                  <a:cs typeface="Helvetica Neue"/>
                                  <a:sym typeface="Helvetica Neue"/>
                                </a:rPr>
                                <m:t>          </m:t>
                              </m:r>
                              <m:r>
                                <a:rPr kumimoji="0" lang="mr-IN" sz="2400" b="0" i="1" u="none" strike="noStrike" cap="none" spc="0" normalizeH="0" baseline="0" smtClean="0">
                                  <a:ln>
                                    <a:noFill/>
                                  </a:ln>
                                  <a:solidFill>
                                    <a:srgbClr val="000000"/>
                                  </a:solidFill>
                                  <a:effectLst/>
                                  <a:uFillTx/>
                                  <a:latin typeface="Cambria Math" charset="0"/>
                                  <a:ea typeface="Helvetica Neue"/>
                                  <a:cs typeface="Helvetica Neue"/>
                                  <a:sym typeface="Helvetica Neue"/>
                                </a:rPr>
                                <m:t>𝑥</m:t>
                              </m:r>
                              <m:r>
                                <a:rPr kumimoji="0" lang="mr-IN" sz="2400" b="0" i="1" u="none" strike="noStrike" cap="none" spc="0" normalizeH="0" baseline="0" smtClean="0">
                                  <a:ln>
                                    <a:noFill/>
                                  </a:ln>
                                  <a:solidFill>
                                    <a:srgbClr val="000000"/>
                                  </a:solidFill>
                                  <a:effectLst/>
                                  <a:uFillTx/>
                                  <a:latin typeface="Cambria Math" charset="0"/>
                                  <a:ea typeface="Helvetica Neue"/>
                                  <a:cs typeface="Helvetica Neue"/>
                                  <a:sym typeface="Helvetica Neue"/>
                                </a:rPr>
                                <m:t>≥0</m:t>
                              </m:r>
                            </m:e>
                          </m:eqArr>
                        </m:e>
                      </m:d>
                    </m:oMath>
                  </m:oMathPara>
                </a14:m>
                <a:endParaRPr kumimoji="0" lang="en-US" sz="2400" b="0" i="0" u="none" strike="noStrike" cap="none" spc="0" normalizeH="0" baseline="0" dirty="0">
                  <a:ln>
                    <a:noFill/>
                  </a:ln>
                  <a:solidFill>
                    <a:srgbClr val="000000"/>
                  </a:solidFill>
                  <a:effectLst/>
                  <a:uFillTx/>
                  <a:ea typeface="Helvetica Neue"/>
                  <a:cs typeface="Helvetica Neue"/>
                  <a:sym typeface="Helvetica Neue"/>
                </a:endParaRPr>
              </a:p>
            </p:txBody>
          </p:sp>
        </mc:Choice>
        <mc:Fallback xmlns="">
          <p:sp>
            <p:nvSpPr>
              <p:cNvPr id="11" name="TextBox 10"/>
              <p:cNvSpPr txBox="1">
                <a:spLocks noRot="1" noChangeAspect="1" noMove="1" noResize="1" noEditPoints="1" noAdjustHandles="1" noChangeArrowheads="1" noChangeShapeType="1" noTextEdit="1"/>
              </p:cNvSpPr>
              <p:nvPr/>
            </p:nvSpPr>
            <p:spPr>
              <a:xfrm>
                <a:off x="8666737" y="2711586"/>
                <a:ext cx="4428975" cy="823815"/>
              </a:xfrm>
              <a:prstGeom prst="rect">
                <a:avLst/>
              </a:prstGeom>
              <a:blipFill rotWithShape="0">
                <a:blip r:embed="rId5"/>
                <a:stretch>
                  <a:fillRect/>
                </a:stretch>
              </a:blipFill>
              <a:ln w="12700" cap="flat">
                <a:noFill/>
                <a:miter lim="400000"/>
              </a:ln>
              <a:effectLst/>
            </p:spPr>
            <p:txBody>
              <a:bodyPr/>
              <a:lstStyle/>
              <a:p>
                <a:r>
                  <a:rPr lang="en-US">
                    <a:noFill/>
                  </a:rPr>
                  <a:t> </a:t>
                </a:r>
              </a:p>
            </p:txBody>
          </p:sp>
        </mc:Fallback>
      </mc:AlternateContent>
      <p:pic>
        <p:nvPicPr>
          <p:cNvPr id="3" name="Picture 2"/>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368463" y="3952338"/>
            <a:ext cx="3450077" cy="2743762"/>
          </a:xfrm>
          <a:prstGeom prst="rect">
            <a:avLst/>
          </a:prstGeom>
        </p:spPr>
      </p:pic>
      <p:pic>
        <p:nvPicPr>
          <p:cNvPr id="4" name="Picture 3"/>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4721470" y="3952338"/>
            <a:ext cx="3499576" cy="2743762"/>
          </a:xfrm>
          <a:prstGeom prst="rect">
            <a:avLst/>
          </a:prstGeom>
        </p:spPr>
      </p:pic>
      <p:pic>
        <p:nvPicPr>
          <p:cNvPr id="5" name="Picture 4"/>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9096014" y="3952338"/>
            <a:ext cx="3514704" cy="2743762"/>
          </a:xfrm>
          <a:prstGeom prst="rect">
            <a:avLst/>
          </a:prstGeom>
        </p:spPr>
      </p:pic>
      <p:sp>
        <p:nvSpPr>
          <p:cNvPr id="17" name="Line"/>
          <p:cNvSpPr/>
          <p:nvPr/>
        </p:nvSpPr>
        <p:spPr>
          <a:xfrm flipH="1">
            <a:off x="8679559" y="1392669"/>
            <a:ext cx="9294" cy="5628365"/>
          </a:xfrm>
          <a:prstGeom prst="line">
            <a:avLst/>
          </a:prstGeom>
          <a:ln w="25400">
            <a:solidFill>
              <a:srgbClr val="D5D5D5"/>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6" name="Slide Number Placeholder 5"/>
          <p:cNvSpPr>
            <a:spLocks noGrp="1"/>
          </p:cNvSpPr>
          <p:nvPr>
            <p:ph type="sldNum" sz="quarter" idx="2"/>
          </p:nvPr>
        </p:nvSpPr>
        <p:spPr/>
        <p:txBody>
          <a:bodyPr/>
          <a:lstStyle/>
          <a:p>
            <a:fld id="{86CB4B4D-7CA3-9044-876B-883B54F8677D}" type="slidenum">
              <a:rPr lang="uk-UA" smtClean="0"/>
              <a:t>40</a:t>
            </a:fld>
            <a:endParaRPr lang="uk-UA"/>
          </a:p>
        </p:txBody>
      </p:sp>
    </p:spTree>
    <p:extLst>
      <p:ext uri="{BB962C8B-B14F-4D97-AF65-F5344CB8AC3E}">
        <p14:creationId xmlns:p14="http://schemas.microsoft.com/office/powerpoint/2010/main" val="930678110"/>
      </p:ext>
    </p:extLst>
  </p:cSld>
  <p:clrMapOvr>
    <a:masterClrMapping/>
  </p:clrMapOvr>
  <p:transition spd="med"/>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 name="Neural Network Concepts"/>
          <p:cNvSpPr txBox="1">
            <a:spLocks noGrp="1"/>
          </p:cNvSpPr>
          <p:nvPr>
            <p:ph type="ctrTitle"/>
          </p:nvPr>
        </p:nvSpPr>
        <p:spPr>
          <a:xfrm>
            <a:off x="0" y="810"/>
            <a:ext cx="13004801" cy="763554"/>
          </a:xfrm>
          <a:prstGeom prst="rect">
            <a:avLst/>
          </a:prstGeom>
          <a:solidFill>
            <a:srgbClr val="003D7C"/>
          </a:solidFill>
        </p:spPr>
        <p:txBody>
          <a:bodyPr/>
          <a:lstStyle/>
          <a:p>
            <a:pPr lvl="2" algn="l">
              <a:defRPr sz="4000">
                <a:solidFill>
                  <a:srgbClr val="FFFFFF"/>
                </a:solidFill>
              </a:defRPr>
            </a:pPr>
            <a:r>
              <a:rPr lang="en-US" dirty="0" smtClean="0"/>
              <a:t>Convexity</a:t>
            </a:r>
            <a:endParaRPr dirty="0"/>
          </a:p>
        </p:txBody>
      </p:sp>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913085" y="1462836"/>
            <a:ext cx="3918696" cy="3517464"/>
          </a:xfrm>
          <a:prstGeom prst="rect">
            <a:avLst/>
          </a:prstGeom>
        </p:spPr>
      </p:pic>
      <mc:AlternateContent xmlns:mc="http://schemas.openxmlformats.org/markup-compatibility/2006" xmlns:a14="http://schemas.microsoft.com/office/drawing/2010/main">
        <mc:Choice Requires="a14">
          <p:sp>
            <p:nvSpPr>
              <p:cNvPr id="6" name="TextBox 5"/>
              <p:cNvSpPr txBox="1"/>
              <p:nvPr/>
            </p:nvSpPr>
            <p:spPr>
              <a:xfrm>
                <a:off x="617070" y="1922366"/>
                <a:ext cx="6809944" cy="259840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algn="l"/>
                <a:r>
                  <a:rPr kumimoji="0" lang="en-US" sz="2400" u="none" strike="noStrike" cap="none" spc="0" normalizeH="0" baseline="0" dirty="0" smtClean="0">
                    <a:ln>
                      <a:noFill/>
                    </a:ln>
                    <a:solidFill>
                      <a:srgbClr val="000000"/>
                    </a:solidFill>
                    <a:effectLst/>
                    <a:uFillTx/>
                    <a:ea typeface="Helvetica Neue"/>
                    <a:cs typeface="Helvetica Neue"/>
                    <a:sym typeface="Helvetica Neue"/>
                  </a:rPr>
                  <a:t>Definition: </a:t>
                </a:r>
                <a:r>
                  <a:rPr kumimoji="0" lang="en-US" sz="2400" b="0" u="none" strike="noStrike" cap="none" spc="0" normalizeH="0" baseline="0" dirty="0" smtClean="0">
                    <a:ln>
                      <a:noFill/>
                    </a:ln>
                    <a:solidFill>
                      <a:srgbClr val="000000"/>
                    </a:solidFill>
                    <a:effectLst/>
                    <a:uFillTx/>
                    <a:ea typeface="Helvetica Neue"/>
                    <a:cs typeface="Helvetica Neue"/>
                    <a:sym typeface="Helvetica Neue"/>
                  </a:rPr>
                  <a:t>A function </a:t>
                </a:r>
                <a14:m>
                  <m:oMath xmlns:m="http://schemas.openxmlformats.org/officeDocument/2006/math">
                    <m:r>
                      <a:rPr lang="en-US" b="0" i="1">
                        <a:latin typeface="Cambria Math" charset="0"/>
                      </a:rPr>
                      <m:t>𝐹</m:t>
                    </m:r>
                    <m:r>
                      <a:rPr lang="en-US" b="0" i="1">
                        <a:latin typeface="Cambria Math" charset="0"/>
                      </a:rPr>
                      <m:t>:</m:t>
                    </m:r>
                    <m:sSup>
                      <m:sSupPr>
                        <m:ctrlPr>
                          <a:rPr lang="en-US" b="0" i="1">
                            <a:latin typeface="Cambria Math" charset="0"/>
                            <a:ea typeface="Cambria Math" charset="0"/>
                            <a:cs typeface="Cambria Math" charset="0"/>
                          </a:rPr>
                        </m:ctrlPr>
                      </m:sSupPr>
                      <m:e>
                        <m:r>
                          <a:rPr lang="en-US" b="0" i="1">
                            <a:latin typeface="Cambria Math" charset="0"/>
                            <a:ea typeface="Cambria Math" charset="0"/>
                            <a:cs typeface="Cambria Math" charset="0"/>
                          </a:rPr>
                          <m:t>ℝ</m:t>
                        </m:r>
                      </m:e>
                      <m:sup>
                        <m:r>
                          <a:rPr lang="en-US" b="0" i="1">
                            <a:latin typeface="Cambria Math" charset="0"/>
                            <a:ea typeface="Cambria Math" charset="0"/>
                            <a:cs typeface="Cambria Math" charset="0"/>
                          </a:rPr>
                          <m:t>𝑑</m:t>
                        </m:r>
                      </m:sup>
                    </m:sSup>
                    <m:r>
                      <a:rPr lang="en-US" b="0" i="1">
                        <a:latin typeface="Cambria Math" charset="0"/>
                        <a:ea typeface="Cambria Math" charset="0"/>
                        <a:cs typeface="Cambria Math" charset="0"/>
                      </a:rPr>
                      <m:t>→</m:t>
                    </m:r>
                    <m:r>
                      <a:rPr lang="en-US" b="0" i="1">
                        <a:latin typeface="Cambria Math" charset="0"/>
                        <a:ea typeface="Cambria Math" charset="0"/>
                        <a:cs typeface="Cambria Math" charset="0"/>
                      </a:rPr>
                      <m:t>ℝ</m:t>
                    </m:r>
                  </m:oMath>
                </a14:m>
                <a:r>
                  <a:rPr kumimoji="0" lang="en-US" sz="2400" b="0" i="0" u="none" strike="noStrike" cap="none" spc="0" normalizeH="0" baseline="0" dirty="0" smtClean="0">
                    <a:ln>
                      <a:noFill/>
                    </a:ln>
                    <a:solidFill>
                      <a:srgbClr val="000000"/>
                    </a:solidFill>
                    <a:effectLst/>
                    <a:uFillTx/>
                    <a:ea typeface="Helvetica Neue"/>
                    <a:cs typeface="Helvetica Neue"/>
                    <a:sym typeface="Helvetica Neue"/>
                  </a:rPr>
                  <a:t> if</a:t>
                </a:r>
                <a:r>
                  <a:rPr kumimoji="0" lang="en-US" sz="2400" b="0" i="0" u="none" strike="noStrike" cap="none" spc="0" normalizeH="0" dirty="0" smtClean="0">
                    <a:ln>
                      <a:noFill/>
                    </a:ln>
                    <a:solidFill>
                      <a:srgbClr val="000000"/>
                    </a:solidFill>
                    <a:effectLst/>
                    <a:uFillTx/>
                    <a:ea typeface="Helvetica Neue"/>
                    <a:cs typeface="Helvetica Neue"/>
                    <a:sym typeface="Helvetica Neue"/>
                  </a:rPr>
                  <a:t> for any </a:t>
                </a:r>
                <a14:m>
                  <m:oMath xmlns:m="http://schemas.openxmlformats.org/officeDocument/2006/math">
                    <m:r>
                      <a:rPr lang="en-US" b="0" i="1" smtClean="0">
                        <a:latin typeface="Cambria Math" charset="0"/>
                      </a:rPr>
                      <m:t>𝑥</m:t>
                    </m:r>
                    <m:r>
                      <a:rPr lang="en-US" b="0" i="1" smtClean="0">
                        <a:latin typeface="Cambria Math" charset="0"/>
                      </a:rPr>
                      <m:t>≠</m:t>
                    </m:r>
                    <m:r>
                      <a:rPr lang="en-US" b="0" i="1" smtClean="0">
                        <a:latin typeface="Cambria Math" charset="0"/>
                      </a:rPr>
                      <m:t>𝑦</m:t>
                    </m:r>
                    <m:r>
                      <a:rPr lang="en-US" b="0" i="1" smtClean="0">
                        <a:latin typeface="Cambria Math" charset="0"/>
                      </a:rPr>
                      <m:t>∈</m:t>
                    </m:r>
                    <m:sSup>
                      <m:sSupPr>
                        <m:ctrlPr>
                          <a:rPr lang="en-US" b="0" i="1" smtClean="0">
                            <a:latin typeface="Cambria Math" charset="0"/>
                            <a:ea typeface="Cambria Math" charset="0"/>
                            <a:cs typeface="Cambria Math" charset="0"/>
                          </a:rPr>
                        </m:ctrlPr>
                      </m:sSupPr>
                      <m:e>
                        <m:r>
                          <a:rPr lang="en-US" b="0" i="1">
                            <a:latin typeface="Cambria Math" charset="0"/>
                            <a:ea typeface="Cambria Math" charset="0"/>
                            <a:cs typeface="Cambria Math" charset="0"/>
                          </a:rPr>
                          <m:t>ℝ</m:t>
                        </m:r>
                      </m:e>
                      <m:sup>
                        <m:r>
                          <a:rPr lang="en-US" b="0" i="1">
                            <a:latin typeface="Cambria Math" charset="0"/>
                            <a:ea typeface="Cambria Math" charset="0"/>
                            <a:cs typeface="Cambria Math" charset="0"/>
                          </a:rPr>
                          <m:t>𝑑</m:t>
                        </m:r>
                      </m:sup>
                    </m:sSup>
                  </m:oMath>
                </a14:m>
                <a:r>
                  <a:rPr kumimoji="0" lang="en-US" sz="2400" b="0" i="0" u="none" strike="noStrike" cap="none" spc="0" normalizeH="0" baseline="0" dirty="0" smtClean="0">
                    <a:ln>
                      <a:noFill/>
                    </a:ln>
                    <a:solidFill>
                      <a:srgbClr val="000000"/>
                    </a:solidFill>
                    <a:effectLst/>
                    <a:uFillTx/>
                    <a:ea typeface="Helvetica Neue"/>
                    <a:cs typeface="Helvetica Neue"/>
                    <a:sym typeface="Helvetica Neue"/>
                  </a:rPr>
                  <a:t> and </a:t>
                </a:r>
                <a14:m>
                  <m:oMath xmlns:m="http://schemas.openxmlformats.org/officeDocument/2006/math">
                    <m:r>
                      <a:rPr lang="en-US" b="0" i="1" smtClean="0">
                        <a:latin typeface="Cambria Math" charset="0"/>
                      </a:rPr>
                      <m:t>0&lt;</m:t>
                    </m:r>
                    <m:r>
                      <a:rPr lang="en-US" b="0" i="1" smtClean="0">
                        <a:latin typeface="Cambria Math" charset="0"/>
                      </a:rPr>
                      <m:t>𝛼</m:t>
                    </m:r>
                    <m:r>
                      <a:rPr lang="en-US" b="0" i="1" smtClean="0">
                        <a:latin typeface="Cambria Math" charset="0"/>
                      </a:rPr>
                      <m:t>&lt;1</m:t>
                    </m:r>
                  </m:oMath>
                </a14:m>
                <a:r>
                  <a:rPr lang="en-US" b="0" dirty="0" smtClean="0"/>
                  <a:t>, we have:</a:t>
                </a:r>
              </a:p>
              <a:p>
                <a:r>
                  <a:rPr kumimoji="0" lang="en-US" sz="2400" b="0" i="0" u="none" strike="noStrike" cap="none" spc="0" normalizeH="0" baseline="0" dirty="0" smtClean="0">
                    <a:ln>
                      <a:noFill/>
                    </a:ln>
                    <a:solidFill>
                      <a:srgbClr val="000000"/>
                    </a:solidFill>
                    <a:effectLst/>
                    <a:uFillTx/>
                    <a:ea typeface="Helvetica Neue"/>
                    <a:cs typeface="Helvetica Neue"/>
                    <a:sym typeface="Helvetica Neue"/>
                  </a:rPr>
                  <a:t> </a:t>
                </a:r>
                <a14:m>
                  <m:oMath xmlns:m="http://schemas.openxmlformats.org/officeDocument/2006/math">
                    <m:r>
                      <a:rPr lang="en-US" b="0" i="1">
                        <a:latin typeface="Cambria Math" charset="0"/>
                      </a:rPr>
                      <m:t>𝐹</m:t>
                    </m:r>
                    <m:d>
                      <m:dPr>
                        <m:ctrlPr>
                          <a:rPr lang="en-US" b="0" i="1">
                            <a:latin typeface="Cambria Math" charset="0"/>
                          </a:rPr>
                        </m:ctrlPr>
                      </m:dPr>
                      <m:e>
                        <m:r>
                          <a:rPr lang="en-US" b="0" i="1">
                            <a:latin typeface="Cambria Math" charset="0"/>
                          </a:rPr>
                          <m:t>𝛼</m:t>
                        </m:r>
                        <m:r>
                          <a:rPr lang="en-US" b="0" i="1">
                            <a:latin typeface="Cambria Math" charset="0"/>
                          </a:rPr>
                          <m:t>𝑥</m:t>
                        </m:r>
                        <m:r>
                          <a:rPr lang="en-US" b="0" i="1">
                            <a:latin typeface="Cambria Math" charset="0"/>
                          </a:rPr>
                          <m:t>+</m:t>
                        </m:r>
                        <m:d>
                          <m:dPr>
                            <m:ctrlPr>
                              <a:rPr lang="en-US" b="0" i="1">
                                <a:latin typeface="Cambria Math" charset="0"/>
                              </a:rPr>
                            </m:ctrlPr>
                          </m:dPr>
                          <m:e>
                            <m:r>
                              <a:rPr lang="en-US" b="0" i="1">
                                <a:latin typeface="Cambria Math" charset="0"/>
                              </a:rPr>
                              <m:t>1−</m:t>
                            </m:r>
                            <m:r>
                              <a:rPr lang="en-US" b="0" i="1">
                                <a:latin typeface="Cambria Math" charset="0"/>
                              </a:rPr>
                              <m:t>𝛼</m:t>
                            </m:r>
                          </m:e>
                        </m:d>
                        <m:r>
                          <a:rPr lang="en-US" b="0" i="1">
                            <a:latin typeface="Cambria Math" charset="0"/>
                          </a:rPr>
                          <m:t>𝑦</m:t>
                        </m:r>
                      </m:e>
                    </m:d>
                    <m:r>
                      <a:rPr lang="en-US" b="0" i="1">
                        <a:latin typeface="Cambria Math" charset="0"/>
                      </a:rPr>
                      <m:t>≤</m:t>
                    </m:r>
                    <m:r>
                      <a:rPr lang="en-US" b="0" i="1">
                        <a:latin typeface="Cambria Math" charset="0"/>
                      </a:rPr>
                      <m:t>𝛼</m:t>
                    </m:r>
                    <m:r>
                      <a:rPr lang="en-US" b="0" i="1">
                        <a:latin typeface="Cambria Math" charset="0"/>
                      </a:rPr>
                      <m:t>𝐹</m:t>
                    </m:r>
                    <m:d>
                      <m:dPr>
                        <m:ctrlPr>
                          <a:rPr lang="en-US" b="0" i="1">
                            <a:latin typeface="Cambria Math" charset="0"/>
                          </a:rPr>
                        </m:ctrlPr>
                      </m:dPr>
                      <m:e>
                        <m:r>
                          <a:rPr lang="en-US" b="0" i="1">
                            <a:latin typeface="Cambria Math" charset="0"/>
                          </a:rPr>
                          <m:t>𝑥</m:t>
                        </m:r>
                      </m:e>
                    </m:d>
                    <m:r>
                      <a:rPr lang="en-US" b="0" i="1">
                        <a:latin typeface="Cambria Math" charset="0"/>
                      </a:rPr>
                      <m:t>+</m:t>
                    </m:r>
                    <m:d>
                      <m:dPr>
                        <m:ctrlPr>
                          <a:rPr lang="en-US" b="0" i="1">
                            <a:latin typeface="Cambria Math" charset="0"/>
                          </a:rPr>
                        </m:ctrlPr>
                      </m:dPr>
                      <m:e>
                        <m:r>
                          <a:rPr lang="en-US" b="0" i="1">
                            <a:latin typeface="Cambria Math" charset="0"/>
                          </a:rPr>
                          <m:t>1−</m:t>
                        </m:r>
                        <m:r>
                          <a:rPr lang="en-US" b="0" i="1">
                            <a:latin typeface="Cambria Math" charset="0"/>
                          </a:rPr>
                          <m:t>𝛼</m:t>
                        </m:r>
                      </m:e>
                    </m:d>
                    <m:r>
                      <a:rPr lang="en-US" b="0" i="1">
                        <a:latin typeface="Cambria Math" charset="0"/>
                      </a:rPr>
                      <m:t>𝐹</m:t>
                    </m:r>
                    <m:r>
                      <a:rPr lang="en-US" b="0" i="1">
                        <a:latin typeface="Cambria Math" charset="0"/>
                      </a:rPr>
                      <m:t>(</m:t>
                    </m:r>
                    <m:r>
                      <a:rPr lang="en-US" b="0" i="1">
                        <a:latin typeface="Cambria Math" charset="0"/>
                      </a:rPr>
                      <m:t>𝑦</m:t>
                    </m:r>
                    <m:r>
                      <a:rPr lang="en-US" b="0" i="1">
                        <a:latin typeface="Cambria Math" charset="0"/>
                      </a:rPr>
                      <m:t>)</m:t>
                    </m:r>
                  </m:oMath>
                </a14:m>
                <a:r>
                  <a:rPr lang="en-US" b="0" dirty="0"/>
                  <a:t>,</a:t>
                </a:r>
              </a:p>
              <a:p>
                <a:pPr algn="l"/>
                <a:endParaRPr kumimoji="0" lang="en-US" sz="2400" b="0" i="0" u="none" strike="noStrike" cap="none" spc="0" normalizeH="0" baseline="0" dirty="0" smtClean="0">
                  <a:ln>
                    <a:noFill/>
                  </a:ln>
                  <a:solidFill>
                    <a:srgbClr val="000000"/>
                  </a:solidFill>
                  <a:effectLst/>
                  <a:uFillTx/>
                  <a:ea typeface="Helvetica Neue"/>
                  <a:cs typeface="Helvetica Neue"/>
                  <a:sym typeface="Helvetica Neue"/>
                </a:endParaRPr>
              </a:p>
              <a:p>
                <a:pPr algn="l"/>
                <a:r>
                  <a:rPr kumimoji="0" lang="en-US" sz="2400" b="0" i="0" u="none" strike="noStrike" cap="none" spc="0" normalizeH="0" baseline="0" dirty="0" smtClean="0">
                    <a:ln>
                      <a:noFill/>
                    </a:ln>
                    <a:solidFill>
                      <a:srgbClr val="000000"/>
                    </a:solidFill>
                    <a:effectLst/>
                    <a:uFillTx/>
                    <a:ea typeface="Helvetica Neue"/>
                    <a:cs typeface="Helvetica Neue"/>
                    <a:sym typeface="Helvetica Neue"/>
                  </a:rPr>
                  <a:t>For twice differentiable (multivariate) functions: If</a:t>
                </a:r>
                <a:r>
                  <a:rPr kumimoji="0" lang="en-US" sz="2400" b="0" i="0" u="none" strike="noStrike" cap="none" spc="0" normalizeH="0" dirty="0" smtClean="0">
                    <a:ln>
                      <a:noFill/>
                    </a:ln>
                    <a:solidFill>
                      <a:srgbClr val="000000"/>
                    </a:solidFill>
                    <a:effectLst/>
                    <a:uFillTx/>
                    <a:ea typeface="Helvetica Neue"/>
                    <a:cs typeface="Helvetica Neue"/>
                    <a:sym typeface="Helvetica Neue"/>
                  </a:rPr>
                  <a:t> </a:t>
                </a:r>
                <a14:m>
                  <m:oMath xmlns:m="http://schemas.openxmlformats.org/officeDocument/2006/math">
                    <m:sSup>
                      <m:sSupPr>
                        <m:ctrlPr>
                          <a:rPr lang="en-US" b="0" i="1" smtClean="0">
                            <a:latin typeface="Cambria Math" charset="0"/>
                          </a:rPr>
                        </m:ctrlPr>
                      </m:sSupPr>
                      <m:e>
                        <m:r>
                          <a:rPr lang="en-US" b="0" i="0" smtClean="0">
                            <a:latin typeface="Cambria Math" charset="0"/>
                          </a:rPr>
                          <m:t>𝛻</m:t>
                        </m:r>
                      </m:e>
                      <m:sup>
                        <m:r>
                          <a:rPr lang="en-US" b="0" i="1" smtClean="0">
                            <a:latin typeface="Cambria Math" charset="0"/>
                          </a:rPr>
                          <m:t>2</m:t>
                        </m:r>
                      </m:sup>
                    </m:sSup>
                    <m:r>
                      <a:rPr lang="en-US" b="0" i="1" smtClean="0">
                        <a:latin typeface="Cambria Math" charset="0"/>
                      </a:rPr>
                      <m:t>𝐹</m:t>
                    </m:r>
                    <m:d>
                      <m:dPr>
                        <m:ctrlPr>
                          <a:rPr lang="en-US" b="0" i="1" smtClean="0">
                            <a:latin typeface="Cambria Math" charset="0"/>
                          </a:rPr>
                        </m:ctrlPr>
                      </m:dPr>
                      <m:e>
                        <m:r>
                          <a:rPr lang="en-US" b="0" i="1" smtClean="0">
                            <a:latin typeface="Cambria Math" charset="0"/>
                          </a:rPr>
                          <m:t>𝑥</m:t>
                        </m:r>
                      </m:e>
                    </m:d>
                    <m:r>
                      <a:rPr lang="en-US" b="0" i="1" smtClean="0">
                        <a:latin typeface="Cambria Math" charset="0"/>
                        <a:ea typeface="Cambria Math" charset="0"/>
                        <a:cs typeface="Cambria Math" charset="0"/>
                      </a:rPr>
                      <m:t>≽0</m:t>
                    </m:r>
                  </m:oMath>
                </a14:m>
                <a:r>
                  <a:rPr kumimoji="0" lang="en-US" sz="2400" b="0" i="0" u="none" strike="noStrike" cap="none" spc="0" normalizeH="0" baseline="0" dirty="0" smtClean="0">
                    <a:ln>
                      <a:noFill/>
                    </a:ln>
                    <a:solidFill>
                      <a:srgbClr val="000000"/>
                    </a:solidFill>
                    <a:effectLst/>
                    <a:uFillTx/>
                    <a:ea typeface="Helvetica Neue"/>
                    <a:cs typeface="Helvetica Neue"/>
                    <a:sym typeface="Helvetica Neue"/>
                  </a:rPr>
                  <a:t>, (i.e.</a:t>
                </a:r>
                <a:r>
                  <a:rPr kumimoji="0" lang="en-US" sz="2400" b="0" i="0" u="none" strike="noStrike" cap="none" spc="0" normalizeH="0" dirty="0" smtClean="0">
                    <a:ln>
                      <a:noFill/>
                    </a:ln>
                    <a:solidFill>
                      <a:srgbClr val="000000"/>
                    </a:solidFill>
                    <a:effectLst/>
                    <a:uFillTx/>
                    <a:ea typeface="Helvetica Neue"/>
                    <a:cs typeface="Helvetica Neue"/>
                    <a:sym typeface="Helvetica Neue"/>
                  </a:rPr>
                  <a:t> Hessian is positive semi-definite), then </a:t>
                </a:r>
                <a14:m>
                  <m:oMath xmlns:m="http://schemas.openxmlformats.org/officeDocument/2006/math">
                    <m:r>
                      <a:rPr lang="en-US" b="0" i="1">
                        <a:latin typeface="Cambria Math" charset="0"/>
                      </a:rPr>
                      <m:t>𝐹</m:t>
                    </m:r>
                  </m:oMath>
                </a14:m>
                <a:r>
                  <a:rPr kumimoji="0" lang="en-US" sz="2400" b="0" i="0" u="none" strike="noStrike" cap="none" spc="0" normalizeH="0" baseline="0" dirty="0" smtClean="0">
                    <a:ln>
                      <a:noFill/>
                    </a:ln>
                    <a:solidFill>
                      <a:srgbClr val="000000"/>
                    </a:solidFill>
                    <a:effectLst/>
                    <a:uFillTx/>
                    <a:ea typeface="Helvetica Neue"/>
                    <a:cs typeface="Helvetica Neue"/>
                    <a:sym typeface="Helvetica Neue"/>
                  </a:rPr>
                  <a:t> is convex.</a:t>
                </a:r>
                <a:endParaRPr kumimoji="0" lang="en-US" sz="2400" b="0" i="0" u="none" strike="noStrike" cap="none" spc="0" normalizeH="0" baseline="0" dirty="0">
                  <a:ln>
                    <a:noFill/>
                  </a:ln>
                  <a:solidFill>
                    <a:srgbClr val="000000"/>
                  </a:solidFill>
                  <a:effectLst/>
                  <a:uFillTx/>
                  <a:ea typeface="Helvetica Neue"/>
                  <a:cs typeface="Helvetica Neue"/>
                  <a:sym typeface="Helvetica Neue"/>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617070" y="1922366"/>
                <a:ext cx="6809944" cy="2598404"/>
              </a:xfrm>
              <a:prstGeom prst="rect">
                <a:avLst/>
              </a:prstGeom>
              <a:blipFill rotWithShape="0">
                <a:blip r:embed="rId4"/>
                <a:stretch>
                  <a:fillRect l="-2686" t="-2810" r="-3671" b="-6557"/>
                </a:stretch>
              </a:blipFill>
              <a:ln w="12700" cap="flat">
                <a:noFill/>
                <a:miter lim="400000"/>
              </a:ln>
              <a:effectLst/>
            </p:spPr>
            <p:txBody>
              <a:bodyPr/>
              <a:lstStyle/>
              <a:p>
                <a:r>
                  <a:rPr lang="en-US">
                    <a:noFill/>
                  </a:rPr>
                  <a:t> </a:t>
                </a:r>
              </a:p>
            </p:txBody>
          </p:sp>
        </mc:Fallback>
      </mc:AlternateContent>
      <p:sp>
        <p:nvSpPr>
          <p:cNvPr id="2" name="Slide Number Placeholder 1"/>
          <p:cNvSpPr>
            <a:spLocks noGrp="1"/>
          </p:cNvSpPr>
          <p:nvPr>
            <p:ph type="sldNum" sz="quarter" idx="2"/>
          </p:nvPr>
        </p:nvSpPr>
        <p:spPr/>
        <p:txBody>
          <a:bodyPr/>
          <a:lstStyle/>
          <a:p>
            <a:fld id="{86CB4B4D-7CA3-9044-876B-883B54F8677D}" type="slidenum">
              <a:rPr lang="uk-UA" smtClean="0"/>
              <a:t>41</a:t>
            </a:fld>
            <a:endParaRPr lang="uk-UA"/>
          </a:p>
        </p:txBody>
      </p:sp>
      <mc:AlternateContent xmlns:mc="http://schemas.openxmlformats.org/markup-compatibility/2006" xmlns:a14="http://schemas.microsoft.com/office/drawing/2010/main">
        <mc:Choice Requires="a14">
          <p:sp>
            <p:nvSpPr>
              <p:cNvPr id="3" name="Rectangle 2"/>
              <p:cNvSpPr/>
              <p:nvPr/>
            </p:nvSpPr>
            <p:spPr>
              <a:xfrm>
                <a:off x="617070" y="5346262"/>
                <a:ext cx="11214711" cy="2677656"/>
              </a:xfrm>
              <a:prstGeom prst="rect">
                <a:avLst/>
              </a:prstGeom>
            </p:spPr>
            <p:txBody>
              <a:bodyPr wrap="square">
                <a:spAutoFit/>
              </a:bodyPr>
              <a:lstStyle/>
              <a:p>
                <a:pPr algn="l"/>
                <a:r>
                  <a:rPr lang="en-US" dirty="0" smtClean="0"/>
                  <a:t>NOTE: </a:t>
                </a:r>
                <a:r>
                  <a:rPr lang="en-US" b="0" dirty="0" smtClean="0"/>
                  <a:t>MSE &amp; Cross-Entropy loss are convex with respect to </a:t>
                </a:r>
                <a14:m>
                  <m:oMath xmlns:m="http://schemas.openxmlformats.org/officeDocument/2006/math">
                    <m:acc>
                      <m:accPr>
                        <m:chr m:val="̂"/>
                        <m:ctrlPr>
                          <a:rPr lang="en-US" b="0" i="1" dirty="0" smtClean="0">
                            <a:latin typeface="Cambria Math" charset="0"/>
                          </a:rPr>
                        </m:ctrlPr>
                      </m:accPr>
                      <m:e>
                        <m:r>
                          <a:rPr lang="en-US" b="0" i="1" dirty="0" smtClean="0">
                            <a:latin typeface="Cambria Math" charset="0"/>
                          </a:rPr>
                          <m:t>𝑦</m:t>
                        </m:r>
                      </m:e>
                    </m:acc>
                  </m:oMath>
                </a14:m>
                <a:r>
                  <a:rPr lang="en-US" b="0" dirty="0" smtClean="0"/>
                  <a:t> </a:t>
                </a:r>
              </a:p>
              <a:p>
                <a:pPr algn="l"/>
                <a:endParaRPr lang="en-US" b="0" dirty="0"/>
              </a:p>
              <a:p>
                <a:pPr algn="l"/>
                <a:r>
                  <a:rPr lang="en-US" b="0" dirty="0" smtClean="0"/>
                  <a:t>For NN, we are interested in the loss function with respect to weight parameters</a:t>
                </a:r>
              </a:p>
              <a:p>
                <a:pPr algn="l"/>
                <a:endParaRPr lang="en-US" b="0" dirty="0"/>
              </a:p>
              <a:p>
                <a:pPr algn="l"/>
                <a:r>
                  <a:rPr lang="en-US" b="0" dirty="0" smtClean="0"/>
                  <a:t>Let  </a:t>
                </a:r>
                <a14:m>
                  <m:oMath xmlns:m="http://schemas.openxmlformats.org/officeDocument/2006/math">
                    <m:acc>
                      <m:accPr>
                        <m:chr m:val="̂"/>
                        <m:ctrlPr>
                          <a:rPr lang="en-US" b="0" i="1" dirty="0">
                            <a:latin typeface="Cambria Math" charset="0"/>
                          </a:rPr>
                        </m:ctrlPr>
                      </m:accPr>
                      <m:e>
                        <m:r>
                          <a:rPr lang="en-US" b="0" i="1" dirty="0">
                            <a:latin typeface="Cambria Math" charset="0"/>
                          </a:rPr>
                          <m:t>𝑦</m:t>
                        </m:r>
                      </m:e>
                    </m:acc>
                    <m:r>
                      <a:rPr lang="en-US" b="0" i="1" dirty="0" smtClean="0">
                        <a:latin typeface="Cambria Math" charset="0"/>
                      </a:rPr>
                      <m:t>=</m:t>
                    </m:r>
                    <m:r>
                      <a:rPr lang="en-US" b="0" i="1" dirty="0" smtClean="0">
                        <a:latin typeface="Cambria Math" charset="0"/>
                      </a:rPr>
                      <m:t>𝑓</m:t>
                    </m:r>
                    <m:r>
                      <a:rPr lang="en-US" b="0" i="1" dirty="0" smtClean="0">
                        <a:latin typeface="Cambria Math" charset="0"/>
                      </a:rPr>
                      <m:t>(</m:t>
                    </m:r>
                    <m:r>
                      <a:rPr lang="en-US" b="1" i="1" dirty="0" smtClean="0">
                        <a:latin typeface="Cambria Math" charset="0"/>
                      </a:rPr>
                      <m:t>𝒘</m:t>
                    </m:r>
                    <m:r>
                      <a:rPr lang="en-US" b="0" i="1" dirty="0" smtClean="0">
                        <a:latin typeface="Cambria Math" charset="0"/>
                      </a:rPr>
                      <m:t>,</m:t>
                    </m:r>
                    <m:r>
                      <a:rPr lang="en-US" b="1" i="0" dirty="0" smtClean="0">
                        <a:latin typeface="Cambria Math" charset="0"/>
                      </a:rPr>
                      <m:t>𝐱</m:t>
                    </m:r>
                    <m:r>
                      <a:rPr lang="en-US" b="0" i="1" dirty="0" smtClean="0">
                        <a:latin typeface="Cambria Math" charset="0"/>
                      </a:rPr>
                      <m:t>)</m:t>
                    </m:r>
                  </m:oMath>
                </a14:m>
                <a:r>
                  <a:rPr lang="en-US" b="0" dirty="0" smtClean="0"/>
                  <a:t>, interested in </a:t>
                </a:r>
                <a14:m>
                  <m:oMath xmlns:m="http://schemas.openxmlformats.org/officeDocument/2006/math">
                    <m:r>
                      <a:rPr lang="en-US" b="0" i="1" dirty="0" smtClean="0">
                        <a:latin typeface="Cambria Math" charset="0"/>
                      </a:rPr>
                      <m:t>𝑔</m:t>
                    </m:r>
                    <m:d>
                      <m:dPr>
                        <m:ctrlPr>
                          <a:rPr lang="en-US" b="0" i="1" dirty="0" smtClean="0">
                            <a:latin typeface="Cambria Math" charset="0"/>
                          </a:rPr>
                        </m:ctrlPr>
                      </m:dPr>
                      <m:e>
                        <m:r>
                          <a:rPr lang="en-US" b="0" i="1" dirty="0" smtClean="0">
                            <a:latin typeface="Cambria Math" charset="0"/>
                          </a:rPr>
                          <m:t>𝑥</m:t>
                        </m:r>
                        <m:r>
                          <a:rPr lang="en-US" b="0" i="1" dirty="0" smtClean="0">
                            <a:latin typeface="Cambria Math" charset="0"/>
                          </a:rPr>
                          <m:t>,</m:t>
                        </m:r>
                        <m:r>
                          <a:rPr lang="en-US" b="0" i="1" dirty="0" smtClean="0">
                            <a:latin typeface="Cambria Math" charset="0"/>
                          </a:rPr>
                          <m:t>𝑦</m:t>
                        </m:r>
                        <m:r>
                          <a:rPr lang="en-US" b="0" i="1" dirty="0" smtClean="0">
                            <a:latin typeface="Cambria Math" charset="0"/>
                          </a:rPr>
                          <m:t>,</m:t>
                        </m:r>
                        <m:r>
                          <a:rPr lang="en-US" b="0" i="1" dirty="0" smtClean="0">
                            <a:latin typeface="Cambria Math" charset="0"/>
                          </a:rPr>
                          <m:t>𝑤</m:t>
                        </m:r>
                      </m:e>
                    </m:d>
                    <m:r>
                      <a:rPr lang="en-US" b="0" i="1" dirty="0" smtClean="0">
                        <a:latin typeface="Cambria Math" charset="0"/>
                      </a:rPr>
                      <m:t>=</m:t>
                    </m:r>
                    <m:r>
                      <a:rPr lang="en-US" b="0" i="1" dirty="0" smtClean="0">
                        <a:latin typeface="Cambria Math" charset="0"/>
                      </a:rPr>
                      <m:t>𝐿</m:t>
                    </m:r>
                    <m:d>
                      <m:dPr>
                        <m:ctrlPr>
                          <a:rPr lang="en-US" b="0" i="1" dirty="0" smtClean="0">
                            <a:latin typeface="Cambria Math" charset="0"/>
                          </a:rPr>
                        </m:ctrlPr>
                      </m:dPr>
                      <m:e>
                        <m:acc>
                          <m:accPr>
                            <m:chr m:val="̂"/>
                            <m:ctrlPr>
                              <a:rPr lang="en-US" b="0" i="1" dirty="0" smtClean="0">
                                <a:latin typeface="Cambria Math" charset="0"/>
                              </a:rPr>
                            </m:ctrlPr>
                          </m:accPr>
                          <m:e>
                            <m:r>
                              <a:rPr lang="en-US" b="0" i="1" dirty="0" smtClean="0">
                                <a:latin typeface="Cambria Math" charset="0"/>
                              </a:rPr>
                              <m:t>𝑦</m:t>
                            </m:r>
                          </m:e>
                        </m:acc>
                        <m:r>
                          <a:rPr lang="en-US" b="0" i="1" dirty="0" smtClean="0">
                            <a:latin typeface="Cambria Math" charset="0"/>
                          </a:rPr>
                          <m:t>,</m:t>
                        </m:r>
                        <m:r>
                          <a:rPr lang="en-US" b="0" i="1" dirty="0" smtClean="0">
                            <a:latin typeface="Cambria Math" charset="0"/>
                          </a:rPr>
                          <m:t>𝑦</m:t>
                        </m:r>
                      </m:e>
                    </m:d>
                    <m:r>
                      <a:rPr lang="en-US" b="0" i="1" dirty="0" smtClean="0">
                        <a:latin typeface="Cambria Math" charset="0"/>
                      </a:rPr>
                      <m:t>=</m:t>
                    </m:r>
                    <m:r>
                      <a:rPr lang="en-US" b="0" i="1" dirty="0" smtClean="0">
                        <a:latin typeface="Cambria Math" charset="0"/>
                      </a:rPr>
                      <m:t>𝐿</m:t>
                    </m:r>
                    <m:d>
                      <m:dPr>
                        <m:ctrlPr>
                          <a:rPr lang="en-US" b="0" i="1" dirty="0" smtClean="0">
                            <a:latin typeface="Cambria Math" charset="0"/>
                          </a:rPr>
                        </m:ctrlPr>
                      </m:dPr>
                      <m:e>
                        <m:r>
                          <a:rPr lang="en-US" b="0" i="1" dirty="0" smtClean="0">
                            <a:latin typeface="Cambria Math" charset="0"/>
                          </a:rPr>
                          <m:t>𝑓</m:t>
                        </m:r>
                        <m:d>
                          <m:dPr>
                            <m:ctrlPr>
                              <a:rPr lang="en-US" b="0" i="1" dirty="0" smtClean="0">
                                <a:latin typeface="Cambria Math" charset="0"/>
                              </a:rPr>
                            </m:ctrlPr>
                          </m:dPr>
                          <m:e>
                            <m:r>
                              <a:rPr lang="en-US" b="0" i="1" dirty="0" smtClean="0">
                                <a:latin typeface="Cambria Math" charset="0"/>
                              </a:rPr>
                              <m:t>𝑤</m:t>
                            </m:r>
                            <m:r>
                              <a:rPr lang="en-US" b="0" i="1" dirty="0" smtClean="0">
                                <a:latin typeface="Cambria Math" charset="0"/>
                              </a:rPr>
                              <m:t>,</m:t>
                            </m:r>
                            <m:r>
                              <a:rPr lang="en-US" b="0" i="1" dirty="0" smtClean="0">
                                <a:latin typeface="Cambria Math" charset="0"/>
                              </a:rPr>
                              <m:t>𝑥</m:t>
                            </m:r>
                          </m:e>
                        </m:d>
                        <m:r>
                          <a:rPr lang="en-US" b="0" i="1" dirty="0" smtClean="0">
                            <a:latin typeface="Cambria Math" charset="0"/>
                          </a:rPr>
                          <m:t>,</m:t>
                        </m:r>
                        <m:r>
                          <a:rPr lang="en-US" b="0" i="1" dirty="0" smtClean="0">
                            <a:latin typeface="Cambria Math" charset="0"/>
                          </a:rPr>
                          <m:t>𝑦</m:t>
                        </m:r>
                      </m:e>
                    </m:d>
                  </m:oMath>
                </a14:m>
                <a:r>
                  <a:rPr lang="en-US" b="0" dirty="0" smtClean="0"/>
                  <a:t>. Since </a:t>
                </a:r>
                <a14:m>
                  <m:oMath xmlns:m="http://schemas.openxmlformats.org/officeDocument/2006/math">
                    <m:r>
                      <a:rPr lang="en-US" b="0" i="1" smtClean="0">
                        <a:latin typeface="Cambria Math" charset="0"/>
                      </a:rPr>
                      <m:t>𝑓</m:t>
                    </m:r>
                    <m:r>
                      <a:rPr lang="en-US" b="0" i="1" smtClean="0">
                        <a:latin typeface="Cambria Math" charset="0"/>
                      </a:rPr>
                      <m:t>(</m:t>
                    </m:r>
                    <m:r>
                      <a:rPr lang="en-US" b="0" i="1" smtClean="0">
                        <a:latin typeface="Cambria Math" charset="0"/>
                      </a:rPr>
                      <m:t>𝑤</m:t>
                    </m:r>
                    <m:r>
                      <a:rPr lang="en-US" b="0" i="1" smtClean="0">
                        <a:latin typeface="Cambria Math" charset="0"/>
                      </a:rPr>
                      <m:t>,</m:t>
                    </m:r>
                    <m:r>
                      <a:rPr lang="en-US" b="0" i="1" smtClean="0">
                        <a:latin typeface="Cambria Math" charset="0"/>
                      </a:rPr>
                      <m:t>𝑥</m:t>
                    </m:r>
                    <m:r>
                      <a:rPr lang="en-US" b="0" i="1" smtClean="0">
                        <a:latin typeface="Cambria Math" charset="0"/>
                      </a:rPr>
                      <m:t>)</m:t>
                    </m:r>
                  </m:oMath>
                </a14:m>
                <a:r>
                  <a:rPr lang="en-US" b="0" dirty="0" smtClean="0"/>
                  <a:t> is not convex, </a:t>
                </a:r>
                <a14:m>
                  <m:oMath xmlns:m="http://schemas.openxmlformats.org/officeDocument/2006/math">
                    <m:r>
                      <a:rPr lang="en-US" b="0" i="1" dirty="0">
                        <a:latin typeface="Cambria Math" charset="0"/>
                      </a:rPr>
                      <m:t>𝑔</m:t>
                    </m:r>
                    <m:d>
                      <m:dPr>
                        <m:ctrlPr>
                          <a:rPr lang="en-US" b="0" i="1" dirty="0">
                            <a:latin typeface="Cambria Math" charset="0"/>
                          </a:rPr>
                        </m:ctrlPr>
                      </m:dPr>
                      <m:e>
                        <m:r>
                          <a:rPr lang="en-US" b="0" i="1" dirty="0">
                            <a:latin typeface="Cambria Math" charset="0"/>
                          </a:rPr>
                          <m:t>𝑥</m:t>
                        </m:r>
                        <m:r>
                          <a:rPr lang="en-US" b="0" i="1" dirty="0">
                            <a:latin typeface="Cambria Math" charset="0"/>
                          </a:rPr>
                          <m:t>,</m:t>
                        </m:r>
                        <m:r>
                          <a:rPr lang="en-US" b="0" i="1" dirty="0">
                            <a:latin typeface="Cambria Math" charset="0"/>
                          </a:rPr>
                          <m:t>𝑦</m:t>
                        </m:r>
                        <m:r>
                          <a:rPr lang="en-US" b="0" i="1" dirty="0">
                            <a:latin typeface="Cambria Math" charset="0"/>
                          </a:rPr>
                          <m:t>,</m:t>
                        </m:r>
                        <m:r>
                          <a:rPr lang="en-US" b="0" i="1" dirty="0">
                            <a:latin typeface="Cambria Math" charset="0"/>
                          </a:rPr>
                          <m:t>𝑤</m:t>
                        </m:r>
                      </m:e>
                    </m:d>
                  </m:oMath>
                </a14:m>
                <a:r>
                  <a:rPr lang="en-US" b="0" dirty="0" smtClean="0"/>
                  <a:t> also not convex. Thus MSE loss (implicitly referring to </a:t>
                </a:r>
                <a14:m>
                  <m:oMath xmlns:m="http://schemas.openxmlformats.org/officeDocument/2006/math">
                    <m:r>
                      <a:rPr lang="en-US" b="0" i="1" dirty="0">
                        <a:latin typeface="Cambria Math" charset="0"/>
                      </a:rPr>
                      <m:t>𝑔</m:t>
                    </m:r>
                    <m:d>
                      <m:dPr>
                        <m:ctrlPr>
                          <a:rPr lang="en-US" b="0" i="1" dirty="0">
                            <a:latin typeface="Cambria Math" charset="0"/>
                          </a:rPr>
                        </m:ctrlPr>
                      </m:dPr>
                      <m:e>
                        <m:r>
                          <a:rPr lang="en-US" b="0" i="1" dirty="0">
                            <a:latin typeface="Cambria Math" charset="0"/>
                          </a:rPr>
                          <m:t>𝑥</m:t>
                        </m:r>
                        <m:r>
                          <a:rPr lang="en-US" b="0" i="1" dirty="0">
                            <a:latin typeface="Cambria Math" charset="0"/>
                          </a:rPr>
                          <m:t>,</m:t>
                        </m:r>
                        <m:r>
                          <a:rPr lang="en-US" b="0" i="1" dirty="0">
                            <a:latin typeface="Cambria Math" charset="0"/>
                          </a:rPr>
                          <m:t>𝑦</m:t>
                        </m:r>
                        <m:r>
                          <a:rPr lang="en-US" b="0" i="1" dirty="0">
                            <a:latin typeface="Cambria Math" charset="0"/>
                          </a:rPr>
                          <m:t>,</m:t>
                        </m:r>
                        <m:r>
                          <a:rPr lang="en-US" b="0" i="1" dirty="0">
                            <a:latin typeface="Cambria Math" charset="0"/>
                          </a:rPr>
                          <m:t>𝑤</m:t>
                        </m:r>
                      </m:e>
                    </m:d>
                  </m:oMath>
                </a14:m>
                <a:r>
                  <a:rPr lang="en-US" b="0" dirty="0" smtClean="0"/>
                  <a:t> not </a:t>
                </a:r>
                <a14:m>
                  <m:oMath xmlns:m="http://schemas.openxmlformats.org/officeDocument/2006/math">
                    <m:r>
                      <a:rPr lang="en-US" b="0" i="1" dirty="0" smtClean="0">
                        <a:latin typeface="Cambria Math" charset="0"/>
                      </a:rPr>
                      <m:t>𝐿</m:t>
                    </m:r>
                  </m:oMath>
                </a14:m>
                <a:r>
                  <a:rPr lang="en-US" b="0" dirty="0" smtClean="0"/>
                  <a:t>), not convex for NN .</a:t>
                </a:r>
                <a:endParaRPr lang="en-US" b="0" dirty="0"/>
              </a:p>
            </p:txBody>
          </p:sp>
        </mc:Choice>
        <mc:Fallback xmlns="">
          <p:sp>
            <p:nvSpPr>
              <p:cNvPr id="3" name="Rectangle 2"/>
              <p:cNvSpPr>
                <a:spLocks noRot="1" noChangeAspect="1" noMove="1" noResize="1" noEditPoints="1" noAdjustHandles="1" noChangeArrowheads="1" noChangeShapeType="1" noTextEdit="1"/>
              </p:cNvSpPr>
              <p:nvPr/>
            </p:nvSpPr>
            <p:spPr>
              <a:xfrm>
                <a:off x="617070" y="5346262"/>
                <a:ext cx="11214711" cy="2677656"/>
              </a:xfrm>
              <a:prstGeom prst="rect">
                <a:avLst/>
              </a:prstGeom>
              <a:blipFill rotWithShape="0">
                <a:blip r:embed="rId5"/>
                <a:stretch>
                  <a:fillRect l="-815" t="-1822" r="-435" b="-4328"/>
                </a:stretch>
              </a:blipFill>
            </p:spPr>
            <p:txBody>
              <a:bodyPr/>
              <a:lstStyle/>
              <a:p>
                <a:r>
                  <a:rPr lang="en-US">
                    <a:noFill/>
                  </a:rPr>
                  <a:t> </a:t>
                </a:r>
              </a:p>
            </p:txBody>
          </p:sp>
        </mc:Fallback>
      </mc:AlternateContent>
    </p:spTree>
    <p:extLst>
      <p:ext uri="{BB962C8B-B14F-4D97-AF65-F5344CB8AC3E}">
        <p14:creationId xmlns:p14="http://schemas.microsoft.com/office/powerpoint/2010/main" val="1256141716"/>
      </p:ext>
    </p:extLst>
  </p:cSld>
  <p:clrMapOvr>
    <a:masterClrMapping/>
  </p:clrMapOvr>
  <p:transition spd="med"/>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 name="Neural Network Concepts"/>
          <p:cNvSpPr txBox="1">
            <a:spLocks noGrp="1"/>
          </p:cNvSpPr>
          <p:nvPr>
            <p:ph type="ctrTitle"/>
          </p:nvPr>
        </p:nvSpPr>
        <p:spPr>
          <a:xfrm>
            <a:off x="0" y="810"/>
            <a:ext cx="13004801" cy="763554"/>
          </a:xfrm>
          <a:prstGeom prst="rect">
            <a:avLst/>
          </a:prstGeom>
          <a:solidFill>
            <a:srgbClr val="003D7C"/>
          </a:solidFill>
        </p:spPr>
        <p:txBody>
          <a:bodyPr/>
          <a:lstStyle/>
          <a:p>
            <a:pPr lvl="2" algn="l">
              <a:defRPr sz="4000">
                <a:solidFill>
                  <a:srgbClr val="FFFFFF"/>
                </a:solidFill>
              </a:defRPr>
            </a:pPr>
            <a:r>
              <a:rPr lang="en-US" dirty="0" smtClean="0"/>
              <a:t>Stochastic Gradient Descent</a:t>
            </a:r>
            <a:endParaRPr dirty="0"/>
          </a:p>
        </p:txBody>
      </p:sp>
      <p:pic>
        <p:nvPicPr>
          <p:cNvPr id="3" name="Picture 2"/>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583259" y="1925829"/>
            <a:ext cx="9838281" cy="5356861"/>
          </a:xfrm>
          <a:prstGeom prst="rect">
            <a:avLst/>
          </a:prstGeom>
          <a:ln w="57150">
            <a:solidFill>
              <a:schemeClr val="accent3">
                <a:lumMod val="75000"/>
              </a:schemeClr>
            </a:solidFill>
          </a:ln>
        </p:spPr>
      </p:pic>
      <p:sp>
        <p:nvSpPr>
          <p:cNvPr id="4" name="Slide Number Placeholder 3"/>
          <p:cNvSpPr>
            <a:spLocks noGrp="1"/>
          </p:cNvSpPr>
          <p:nvPr>
            <p:ph type="sldNum" sz="quarter" idx="2"/>
          </p:nvPr>
        </p:nvSpPr>
        <p:spPr/>
        <p:txBody>
          <a:bodyPr/>
          <a:lstStyle/>
          <a:p>
            <a:fld id="{86CB4B4D-7CA3-9044-876B-883B54F8677D}" type="slidenum">
              <a:rPr lang="uk-UA" smtClean="0"/>
              <a:t>42</a:t>
            </a:fld>
            <a:endParaRPr lang="uk-UA"/>
          </a:p>
        </p:txBody>
      </p:sp>
    </p:spTree>
    <p:extLst>
      <p:ext uri="{BB962C8B-B14F-4D97-AF65-F5344CB8AC3E}">
        <p14:creationId xmlns:p14="http://schemas.microsoft.com/office/powerpoint/2010/main" val="916618850"/>
      </p:ext>
    </p:extLst>
  </p:cSld>
  <p:clrMapOvr>
    <a:masterClrMapping/>
  </p:clrMapOvr>
  <p:transition spd="med"/>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 name="Neural Network Concepts"/>
          <p:cNvSpPr txBox="1">
            <a:spLocks noGrp="1"/>
          </p:cNvSpPr>
          <p:nvPr>
            <p:ph type="ctrTitle"/>
          </p:nvPr>
        </p:nvSpPr>
        <p:spPr>
          <a:xfrm>
            <a:off x="0" y="810"/>
            <a:ext cx="13004801" cy="763554"/>
          </a:xfrm>
          <a:prstGeom prst="rect">
            <a:avLst/>
          </a:prstGeom>
          <a:solidFill>
            <a:srgbClr val="003D7C"/>
          </a:solidFill>
        </p:spPr>
        <p:txBody>
          <a:bodyPr/>
          <a:lstStyle/>
          <a:p>
            <a:pPr lvl="2" algn="l">
              <a:defRPr sz="4000">
                <a:solidFill>
                  <a:srgbClr val="FFFFFF"/>
                </a:solidFill>
              </a:defRPr>
            </a:pPr>
            <a:r>
              <a:rPr lang="en-US" dirty="0" smtClean="0"/>
              <a:t>Backpropagation </a:t>
            </a:r>
            <a:r>
              <a:rPr lang="mr-IN" dirty="0" smtClean="0"/>
              <a:t>–</a:t>
            </a:r>
            <a:r>
              <a:rPr lang="en-US" dirty="0" smtClean="0"/>
              <a:t> Forward Pass</a:t>
            </a:r>
            <a:endParaRPr dirty="0"/>
          </a:p>
        </p:txBody>
      </p:sp>
      <p:sp>
        <p:nvSpPr>
          <p:cNvPr id="55" name="Oval 54"/>
          <p:cNvSpPr>
            <a:spLocks/>
          </p:cNvSpPr>
          <p:nvPr/>
        </p:nvSpPr>
        <p:spPr>
          <a:xfrm>
            <a:off x="4324399" y="4131745"/>
            <a:ext cx="1359808" cy="1338919"/>
          </a:xfrm>
          <a:prstGeom prst="ellipse">
            <a:avLst/>
          </a:prstGeom>
          <a:ln/>
        </p:spPr>
        <p:style>
          <a:lnRef idx="2">
            <a:schemeClr val="accent5">
              <a:shade val="50000"/>
            </a:schemeClr>
          </a:lnRef>
          <a:fillRef idx="1">
            <a:schemeClr val="accent5"/>
          </a:fillRef>
          <a:effectRef idx="0">
            <a:schemeClr val="accent5"/>
          </a:effectRef>
          <a:fontRef idx="minor">
            <a:schemeClr val="lt1"/>
          </a:fontRef>
        </p:style>
        <p:txBody>
          <a:bodyPr rot="0" spcFirstLastPara="1" vertOverflow="overflow" horzOverflow="overflow" vert="horz" wrap="square" lIns="50800" tIns="50800" rIns="50800" bIns="50800" numCol="1" spcCol="38100" rtlCol="0" anchor="ctr">
            <a:spAutoFit/>
          </a:bodyPr>
          <a:lstStyle/>
          <a:p>
            <a:endParaRPr kumimoji="0" lang="en-US" sz="2200" b="0" i="0" u="none" strike="noStrike" cap="none" spc="0" normalizeH="0" baseline="0" dirty="0">
              <a:ln>
                <a:noFill/>
              </a:ln>
              <a:solidFill>
                <a:srgbClr val="FFFFFF"/>
              </a:solidFill>
              <a:effectLst/>
              <a:uFillTx/>
              <a:latin typeface="+mn-lt"/>
              <a:ea typeface="+mn-ea"/>
              <a:cs typeface="+mn-cs"/>
              <a:sym typeface="Helvetica Neue Medium"/>
            </a:endParaRPr>
          </a:p>
        </p:txBody>
      </p:sp>
      <p:sp>
        <p:nvSpPr>
          <p:cNvPr id="56" name="Oval 55"/>
          <p:cNvSpPr>
            <a:spLocks/>
          </p:cNvSpPr>
          <p:nvPr/>
        </p:nvSpPr>
        <p:spPr>
          <a:xfrm>
            <a:off x="4324399" y="6021070"/>
            <a:ext cx="1359808" cy="1338919"/>
          </a:xfrm>
          <a:prstGeom prst="ellipse">
            <a:avLst/>
          </a:prstGeom>
          <a:ln/>
        </p:spPr>
        <p:style>
          <a:lnRef idx="2">
            <a:schemeClr val="accent5">
              <a:shade val="50000"/>
            </a:schemeClr>
          </a:lnRef>
          <a:fillRef idx="1">
            <a:schemeClr val="accent5"/>
          </a:fillRef>
          <a:effectRef idx="0">
            <a:schemeClr val="accent5"/>
          </a:effectRef>
          <a:fontRef idx="minor">
            <a:schemeClr val="lt1"/>
          </a:fontRef>
        </p:style>
        <p:txBody>
          <a:bodyPr rot="0" spcFirstLastPara="1" vertOverflow="overflow" horzOverflow="overflow" vert="horz" wrap="square" lIns="50800" tIns="50800" rIns="50800" bIns="50800" numCol="1" spcCol="38100" rtlCol="0" anchor="ctr">
            <a:spAutoFit/>
          </a:bodyPr>
          <a:lstStyle/>
          <a:p>
            <a:endParaRPr kumimoji="0" lang="en-US" sz="2200" b="0" i="0" u="none" strike="noStrike" cap="none" spc="0" normalizeH="0" baseline="0" dirty="0">
              <a:ln>
                <a:noFill/>
              </a:ln>
              <a:solidFill>
                <a:schemeClr val="tx1"/>
              </a:solidFill>
              <a:effectLst/>
              <a:uFillTx/>
              <a:latin typeface="+mn-lt"/>
              <a:ea typeface="+mn-ea"/>
              <a:cs typeface="+mn-cs"/>
              <a:sym typeface="Helvetica Neue Medium"/>
            </a:endParaRPr>
          </a:p>
        </p:txBody>
      </p:sp>
      <p:grpSp>
        <p:nvGrpSpPr>
          <p:cNvPr id="2" name="Group 1"/>
          <p:cNvGrpSpPr/>
          <p:nvPr/>
        </p:nvGrpSpPr>
        <p:grpSpPr>
          <a:xfrm>
            <a:off x="414020" y="4131745"/>
            <a:ext cx="1426497" cy="3228244"/>
            <a:chOff x="414020" y="4131745"/>
            <a:chExt cx="1426497" cy="3228244"/>
          </a:xfrm>
        </p:grpSpPr>
        <p:sp>
          <p:nvSpPr>
            <p:cNvPr id="58" name="Oval 57"/>
            <p:cNvSpPr>
              <a:spLocks/>
            </p:cNvSpPr>
            <p:nvPr/>
          </p:nvSpPr>
          <p:spPr>
            <a:xfrm>
              <a:off x="431853" y="4131745"/>
              <a:ext cx="1359808" cy="1338919"/>
            </a:xfrm>
            <a:prstGeom prst="ellipse">
              <a:avLst/>
            </a:prstGeom>
            <a:ln/>
          </p:spPr>
          <p:style>
            <a:lnRef idx="2">
              <a:schemeClr val="accent4">
                <a:shade val="50000"/>
              </a:schemeClr>
            </a:lnRef>
            <a:fillRef idx="1">
              <a:schemeClr val="accent4"/>
            </a:fillRef>
            <a:effectRef idx="0">
              <a:schemeClr val="accent4"/>
            </a:effectRef>
            <a:fontRef idx="minor">
              <a:schemeClr val="lt1"/>
            </a:fontRef>
          </p:style>
          <p:txBody>
            <a:bodyPr rot="0" spcFirstLastPara="1" vertOverflow="overflow" horzOverflow="overflow" vert="horz" wrap="square" lIns="50800" tIns="50800" rIns="50800" bIns="50800" numCol="1" spcCol="38100" rtlCol="0" anchor="ctr">
              <a:spAutoFit/>
            </a:bodyPr>
            <a:lstStyle/>
            <a:p>
              <a:endParaRPr lang="en-US" sz="2200" b="0" dirty="0">
                <a:solidFill>
                  <a:srgbClr val="FFFFFF"/>
                </a:solidFill>
                <a:sym typeface="Helvetica Neue Medium"/>
              </a:endParaRPr>
            </a:p>
          </p:txBody>
        </p:sp>
        <p:sp>
          <p:nvSpPr>
            <p:cNvPr id="59" name="Oval 58"/>
            <p:cNvSpPr>
              <a:spLocks/>
            </p:cNvSpPr>
            <p:nvPr/>
          </p:nvSpPr>
          <p:spPr>
            <a:xfrm>
              <a:off x="414020" y="6021070"/>
              <a:ext cx="1359808" cy="1338919"/>
            </a:xfrm>
            <a:prstGeom prst="ellipse">
              <a:avLst/>
            </a:prstGeom>
            <a:ln/>
          </p:spPr>
          <p:style>
            <a:lnRef idx="2">
              <a:schemeClr val="accent4">
                <a:shade val="50000"/>
              </a:schemeClr>
            </a:lnRef>
            <a:fillRef idx="1">
              <a:schemeClr val="accent4"/>
            </a:fillRef>
            <a:effectRef idx="0">
              <a:schemeClr val="accent4"/>
            </a:effectRef>
            <a:fontRef idx="minor">
              <a:schemeClr val="lt1"/>
            </a:fontRef>
          </p:style>
          <p:txBody>
            <a:bodyPr rot="0" spcFirstLastPara="1" vertOverflow="overflow" horzOverflow="overflow" vert="horz" wrap="square" lIns="50800" tIns="50800" rIns="50800" bIns="50800" numCol="1" spcCol="38100" rtlCol="0" anchor="ctr">
              <a:spAutoFit/>
            </a:bodyPr>
            <a:lstStyle/>
            <a:p>
              <a:endParaRPr lang="en-US" sz="2200" b="0" dirty="0">
                <a:solidFill>
                  <a:srgbClr val="FFFFFF"/>
                </a:solidFill>
                <a:sym typeface="Helvetica Neue Medium"/>
              </a:endParaRPr>
            </a:p>
          </p:txBody>
        </p:sp>
        <mc:AlternateContent xmlns:mc="http://schemas.openxmlformats.org/markup-compatibility/2006" xmlns:a14="http://schemas.microsoft.com/office/drawing/2010/main">
          <mc:Choice Requires="a14">
            <p:sp>
              <p:nvSpPr>
                <p:cNvPr id="45" name="TextBox 44"/>
                <p:cNvSpPr txBox="1"/>
                <p:nvPr/>
              </p:nvSpPr>
              <p:spPr>
                <a:xfrm>
                  <a:off x="498542" y="4682384"/>
                  <a:ext cx="1341975" cy="30777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14:m>
                    <m:oMathPara xmlns:m="http://schemas.openxmlformats.org/officeDocument/2006/math">
                      <m:oMathParaPr>
                        <m:jc m:val="centerGroup"/>
                      </m:oMathParaPr>
                      <m:oMath xmlns:m="http://schemas.openxmlformats.org/officeDocument/2006/math">
                        <m:sSub>
                          <m:sSubPr>
                            <m:ctrlPr>
                              <a:rPr kumimoji="0" lang="en-US" sz="2000" b="0" i="1" u="none" strike="noStrike" cap="none" spc="0" normalizeH="0" baseline="0" smtClean="0">
                                <a:ln>
                                  <a:noFill/>
                                </a:ln>
                                <a:solidFill>
                                  <a:schemeClr val="tx1"/>
                                </a:solidFill>
                                <a:effectLst/>
                                <a:uFillTx/>
                                <a:latin typeface="Cambria Math" charset="0"/>
                                <a:sym typeface="Helvetica Neue"/>
                              </a:rPr>
                            </m:ctrlPr>
                          </m:sSubPr>
                          <m:e>
                            <m:r>
                              <a:rPr kumimoji="0" lang="en-US" sz="2000" b="0" i="1" u="none" strike="noStrike" cap="none" spc="0" normalizeH="0" baseline="0" smtClean="0">
                                <a:ln>
                                  <a:noFill/>
                                </a:ln>
                                <a:solidFill>
                                  <a:schemeClr val="tx1"/>
                                </a:solidFill>
                                <a:effectLst/>
                                <a:uFillTx/>
                                <a:latin typeface="Cambria Math" charset="0"/>
                                <a:sym typeface="Helvetica Neue"/>
                              </a:rPr>
                              <m:t>𝑥</m:t>
                            </m:r>
                          </m:e>
                          <m:sub>
                            <m:r>
                              <a:rPr kumimoji="0" lang="en-US" sz="2000" b="0" i="1" u="none" strike="noStrike" cap="none" spc="0" normalizeH="0" baseline="0" smtClean="0">
                                <a:ln>
                                  <a:noFill/>
                                </a:ln>
                                <a:solidFill>
                                  <a:schemeClr val="tx1"/>
                                </a:solidFill>
                                <a:effectLst/>
                                <a:uFillTx/>
                                <a:latin typeface="Cambria Math" charset="0"/>
                                <a:sym typeface="Helvetica Neue"/>
                              </a:rPr>
                              <m:t>1</m:t>
                            </m:r>
                          </m:sub>
                        </m:sSub>
                        <m:r>
                          <a:rPr kumimoji="0" lang="en-US" sz="2000" b="0" i="1" u="none" strike="noStrike" cap="none" spc="0" normalizeH="0" baseline="0" smtClean="0">
                            <a:ln>
                              <a:noFill/>
                            </a:ln>
                            <a:solidFill>
                              <a:schemeClr val="tx1"/>
                            </a:solidFill>
                            <a:effectLst/>
                            <a:uFillTx/>
                            <a:latin typeface="Cambria Math" charset="0"/>
                            <a:sym typeface="Helvetica Neue"/>
                          </a:rPr>
                          <m:t>=0.45</m:t>
                        </m:r>
                      </m:oMath>
                    </m:oMathPara>
                  </a14:m>
                  <a:endParaRPr kumimoji="0" lang="en-US" sz="2000" b="0" i="0" u="none" strike="noStrike" cap="none" spc="0" normalizeH="0" baseline="0" dirty="0">
                    <a:ln>
                      <a:noFill/>
                    </a:ln>
                    <a:solidFill>
                      <a:schemeClr val="tx1"/>
                    </a:solidFill>
                    <a:effectLst/>
                    <a:uFillTx/>
                    <a:sym typeface="Helvetica Neue"/>
                  </a:endParaRPr>
                </a:p>
              </p:txBody>
            </p:sp>
          </mc:Choice>
          <mc:Fallback xmlns="">
            <p:sp>
              <p:nvSpPr>
                <p:cNvPr id="45" name="TextBox 44"/>
                <p:cNvSpPr txBox="1">
                  <a:spLocks noRot="1" noChangeAspect="1" noMove="1" noResize="1" noEditPoints="1" noAdjustHandles="1" noChangeArrowheads="1" noChangeShapeType="1" noTextEdit="1"/>
                </p:cNvSpPr>
                <p:nvPr/>
              </p:nvSpPr>
              <p:spPr>
                <a:xfrm>
                  <a:off x="498542" y="4682384"/>
                  <a:ext cx="1341975" cy="307777"/>
                </a:xfrm>
                <a:prstGeom prst="rect">
                  <a:avLst/>
                </a:prstGeom>
                <a:blipFill rotWithShape="0">
                  <a:blip r:embed="rId2"/>
                  <a:stretch>
                    <a:fillRect b="-17647"/>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Box 45"/>
                <p:cNvSpPr txBox="1"/>
                <p:nvPr/>
              </p:nvSpPr>
              <p:spPr>
                <a:xfrm>
                  <a:off x="576696" y="6536639"/>
                  <a:ext cx="1185666" cy="30777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solidFill>
                                  <a:schemeClr val="tx1"/>
                                </a:solidFill>
                                <a:latin typeface="Cambria Math" charset="0"/>
                              </a:rPr>
                            </m:ctrlPr>
                          </m:sSubPr>
                          <m:e>
                            <m:r>
                              <a:rPr lang="en-US" sz="2000" b="0" i="1">
                                <a:solidFill>
                                  <a:schemeClr val="tx1"/>
                                </a:solidFill>
                                <a:latin typeface="Cambria Math" charset="0"/>
                              </a:rPr>
                              <m:t>𝑥</m:t>
                            </m:r>
                          </m:e>
                          <m:sub>
                            <m:r>
                              <a:rPr lang="en-US" sz="2000" b="0" i="1" smtClean="0">
                                <a:solidFill>
                                  <a:schemeClr val="tx1"/>
                                </a:solidFill>
                                <a:latin typeface="Cambria Math" charset="0"/>
                              </a:rPr>
                              <m:t>2</m:t>
                            </m:r>
                          </m:sub>
                        </m:sSub>
                        <m:r>
                          <a:rPr lang="en-US" sz="2000" b="0" i="1">
                            <a:solidFill>
                              <a:schemeClr val="tx1"/>
                            </a:solidFill>
                            <a:latin typeface="Cambria Math" charset="0"/>
                          </a:rPr>
                          <m:t>=0.</m:t>
                        </m:r>
                        <m:r>
                          <a:rPr lang="en-US" sz="2000" b="0" i="1" smtClean="0">
                            <a:solidFill>
                              <a:schemeClr val="tx1"/>
                            </a:solidFill>
                            <a:latin typeface="Cambria Math" charset="0"/>
                          </a:rPr>
                          <m:t>6</m:t>
                        </m:r>
                      </m:oMath>
                    </m:oMathPara>
                  </a14:m>
                  <a:endParaRPr lang="en-US" sz="2000" b="0" dirty="0">
                    <a:solidFill>
                      <a:schemeClr val="tx1"/>
                    </a:solidFill>
                  </a:endParaRPr>
                </a:p>
              </p:txBody>
            </p:sp>
          </mc:Choice>
          <mc:Fallback xmlns="">
            <p:sp>
              <p:nvSpPr>
                <p:cNvPr id="46" name="TextBox 45"/>
                <p:cNvSpPr txBox="1">
                  <a:spLocks noRot="1" noChangeAspect="1" noMove="1" noResize="1" noEditPoints="1" noAdjustHandles="1" noChangeArrowheads="1" noChangeShapeType="1" noTextEdit="1"/>
                </p:cNvSpPr>
                <p:nvPr/>
              </p:nvSpPr>
              <p:spPr>
                <a:xfrm>
                  <a:off x="576696" y="6536639"/>
                  <a:ext cx="1185666" cy="307777"/>
                </a:xfrm>
                <a:prstGeom prst="rect">
                  <a:avLst/>
                </a:prstGeom>
                <a:blipFill rotWithShape="0">
                  <a:blip r:embed="rId3"/>
                  <a:stretch>
                    <a:fillRect b="-19608"/>
                  </a:stretch>
                </a:blipFill>
                <a:ln w="12700" cap="flat">
                  <a:noFill/>
                  <a:miter lim="400000"/>
                </a:ln>
                <a:effectLst/>
              </p:spPr>
              <p:txBody>
                <a:bodyPr/>
                <a:lstStyle/>
                <a:p>
                  <a:r>
                    <a:rPr lang="en-US">
                      <a:noFill/>
                    </a:rPr>
                    <a:t> </a:t>
                  </a:r>
                </a:p>
              </p:txBody>
            </p:sp>
          </mc:Fallback>
        </mc:AlternateContent>
      </p:grpSp>
      <p:cxnSp>
        <p:nvCxnSpPr>
          <p:cNvPr id="63" name="Straight Arrow Connector 62"/>
          <p:cNvCxnSpPr>
            <a:stCxn id="56" idx="6"/>
            <a:endCxn id="52" idx="2"/>
          </p:cNvCxnSpPr>
          <p:nvPr/>
        </p:nvCxnSpPr>
        <p:spPr>
          <a:xfrm>
            <a:off x="1791661" y="2732738"/>
            <a:ext cx="2532738" cy="3957790"/>
          </a:xfrm>
          <a:prstGeom prst="straightConnector1">
            <a:avLst/>
          </a:prstGeom>
          <a:noFill/>
          <a:ln w="57150" cap="flat">
            <a:solidFill>
              <a:schemeClr val="bg2"/>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57" name="Oval 56"/>
          <p:cNvSpPr>
            <a:spLocks/>
          </p:cNvSpPr>
          <p:nvPr/>
        </p:nvSpPr>
        <p:spPr>
          <a:xfrm>
            <a:off x="431853" y="2063280"/>
            <a:ext cx="1359808" cy="1338919"/>
          </a:xfrm>
          <a:prstGeom prst="ellipse">
            <a:avLst/>
          </a:prstGeom>
          <a:ln/>
        </p:spPr>
        <p:style>
          <a:lnRef idx="2">
            <a:schemeClr val="accent2">
              <a:shade val="50000"/>
            </a:schemeClr>
          </a:lnRef>
          <a:fillRef idx="1">
            <a:schemeClr val="accent2"/>
          </a:fillRef>
          <a:effectRef idx="0">
            <a:schemeClr val="accent2"/>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dirty="0">
              <a:ln>
                <a:noFill/>
              </a:ln>
              <a:solidFill>
                <a:srgbClr val="FFFFFF"/>
              </a:solidFill>
              <a:effectLst/>
              <a:uFillTx/>
              <a:ea typeface="+mn-ea"/>
              <a:cs typeface="+mn-cs"/>
              <a:sym typeface="Helvetica Neue Medium"/>
            </a:endParaRPr>
          </a:p>
        </p:txBody>
      </p:sp>
      <p:cxnSp>
        <p:nvCxnSpPr>
          <p:cNvPr id="62" name="Straight Arrow Connector 61"/>
          <p:cNvCxnSpPr>
            <a:stCxn id="57" idx="6"/>
            <a:endCxn id="55" idx="2"/>
          </p:cNvCxnSpPr>
          <p:nvPr/>
        </p:nvCxnSpPr>
        <p:spPr>
          <a:xfrm>
            <a:off x="1791661" y="2732740"/>
            <a:ext cx="2532738" cy="2068465"/>
          </a:xfrm>
          <a:prstGeom prst="straightConnector1">
            <a:avLst/>
          </a:prstGeom>
          <a:noFill/>
          <a:ln w="57150" cap="flat">
            <a:solidFill>
              <a:schemeClr val="bg2"/>
            </a:solidFill>
            <a:prstDash val="solid"/>
            <a:miter lim="400000"/>
            <a:tailEnd type="triangle"/>
          </a:ln>
          <a:effectLst/>
          <a:sp3d/>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44" name="TextBox 43"/>
              <p:cNvSpPr txBox="1"/>
              <p:nvPr/>
            </p:nvSpPr>
            <p:spPr>
              <a:xfrm>
                <a:off x="955655" y="2403686"/>
                <a:ext cx="446355" cy="6148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14:m>
                  <m:oMathPara xmlns:m="http://schemas.openxmlformats.org/officeDocument/2006/math">
                    <m:oMathParaPr>
                      <m:jc m:val="centerGroup"/>
                    </m:oMathParaPr>
                    <m:oMath xmlns:m="http://schemas.openxmlformats.org/officeDocument/2006/math">
                      <m:r>
                        <a:rPr kumimoji="0" lang="en-US" sz="4400" b="0" i="1" u="none" strike="noStrike" cap="none" spc="0" normalizeH="0" baseline="0" smtClean="0">
                          <a:ln>
                            <a:noFill/>
                          </a:ln>
                          <a:solidFill>
                            <a:schemeClr val="tx1"/>
                          </a:solidFill>
                          <a:effectLst/>
                          <a:uFillTx/>
                          <a:latin typeface="Cambria Math" charset="0"/>
                          <a:sym typeface="Helvetica Neue"/>
                        </a:rPr>
                        <m:t>1</m:t>
                      </m:r>
                    </m:oMath>
                  </m:oMathPara>
                </a14:m>
                <a:endParaRPr kumimoji="0" lang="en-US" sz="4400" b="0" i="0" u="none" strike="noStrike" cap="none" spc="0" normalizeH="0" baseline="0" dirty="0">
                  <a:ln>
                    <a:noFill/>
                  </a:ln>
                  <a:solidFill>
                    <a:schemeClr val="tx1"/>
                  </a:solidFill>
                  <a:effectLst/>
                  <a:uFillTx/>
                  <a:sym typeface="Helvetica Neue"/>
                </a:endParaRPr>
              </a:p>
            </p:txBody>
          </p:sp>
        </mc:Choice>
        <mc:Fallback xmlns="">
          <p:sp>
            <p:nvSpPr>
              <p:cNvPr id="44" name="TextBox 43"/>
              <p:cNvSpPr txBox="1">
                <a:spLocks noRot="1" noChangeAspect="1" noMove="1" noResize="1" noEditPoints="1" noAdjustHandles="1" noChangeArrowheads="1" noChangeShapeType="1" noTextEdit="1"/>
              </p:cNvSpPr>
              <p:nvPr/>
            </p:nvSpPr>
            <p:spPr>
              <a:xfrm>
                <a:off x="955655" y="2403686"/>
                <a:ext cx="446355" cy="614831"/>
              </a:xfrm>
              <a:prstGeom prst="rect">
                <a:avLst/>
              </a:prstGeom>
              <a:blipFill rotWithShape="0">
                <a:blip r:embed="rId4"/>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p:cNvSpPr txBox="1"/>
              <p:nvPr/>
            </p:nvSpPr>
            <p:spPr>
              <a:xfrm>
                <a:off x="2466051" y="2827066"/>
                <a:ext cx="446355" cy="30777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14:m>
                  <m:oMathPara xmlns:m="http://schemas.openxmlformats.org/officeDocument/2006/math">
                    <m:oMathParaPr>
                      <m:jc m:val="centerGroup"/>
                    </m:oMathParaPr>
                    <m:oMath xmlns:m="http://schemas.openxmlformats.org/officeDocument/2006/math">
                      <m:r>
                        <a:rPr kumimoji="0" lang="en-US" sz="2000" b="0" i="1" u="none" strike="noStrike" cap="none" spc="0" normalizeH="0" baseline="0" smtClean="0">
                          <a:ln>
                            <a:noFill/>
                          </a:ln>
                          <a:solidFill>
                            <a:schemeClr val="tx1"/>
                          </a:solidFill>
                          <a:effectLst/>
                          <a:uFillTx/>
                          <a:latin typeface="Cambria Math" charset="0"/>
                          <a:sym typeface="Helvetica Neue"/>
                        </a:rPr>
                        <m:t>0.5</m:t>
                      </m:r>
                    </m:oMath>
                  </m:oMathPara>
                </a14:m>
                <a:endParaRPr kumimoji="0" lang="en-US" sz="2000" b="0" i="0" u="none" strike="noStrike" cap="none" spc="0" normalizeH="0" baseline="0" dirty="0">
                  <a:ln>
                    <a:noFill/>
                  </a:ln>
                  <a:solidFill>
                    <a:schemeClr val="tx1"/>
                  </a:solidFill>
                  <a:effectLst/>
                  <a:uFillTx/>
                  <a:sym typeface="Helvetica Neue"/>
                </a:endParaRPr>
              </a:p>
            </p:txBody>
          </p:sp>
        </mc:Choice>
        <mc:Fallback xmlns="">
          <p:sp>
            <p:nvSpPr>
              <p:cNvPr id="47" name="TextBox 46"/>
              <p:cNvSpPr txBox="1">
                <a:spLocks noRot="1" noChangeAspect="1" noMove="1" noResize="1" noEditPoints="1" noAdjustHandles="1" noChangeArrowheads="1" noChangeShapeType="1" noTextEdit="1"/>
              </p:cNvSpPr>
              <p:nvPr/>
            </p:nvSpPr>
            <p:spPr>
              <a:xfrm>
                <a:off x="2466051" y="2827066"/>
                <a:ext cx="446355" cy="307777"/>
              </a:xfrm>
              <a:prstGeom prst="rect">
                <a:avLst/>
              </a:prstGeom>
              <a:blipFill rotWithShape="0">
                <a:blip r:embed="rId5"/>
                <a:stretch>
                  <a:fillRect l="-16438" b="-16000"/>
                </a:stretch>
              </a:blipFill>
              <a:ln w="12700" cap="flat">
                <a:noFill/>
                <a:miter lim="400000"/>
              </a:ln>
              <a:effectLst/>
            </p:spPr>
            <p:txBody>
              <a:bodyPr/>
              <a:lstStyle/>
              <a:p>
                <a:r>
                  <a:rPr lang="en-US">
                    <a:noFill/>
                  </a:rPr>
                  <a:t> </a:t>
                </a:r>
              </a:p>
            </p:txBody>
          </p:sp>
        </mc:Fallback>
      </mc:AlternateContent>
      <p:grpSp>
        <p:nvGrpSpPr>
          <p:cNvPr id="31" name="Group 30"/>
          <p:cNvGrpSpPr/>
          <p:nvPr/>
        </p:nvGrpSpPr>
        <p:grpSpPr>
          <a:xfrm>
            <a:off x="1773828" y="4453670"/>
            <a:ext cx="2550571" cy="2236861"/>
            <a:chOff x="1773828" y="4453670"/>
            <a:chExt cx="2550571" cy="2236861"/>
          </a:xfrm>
        </p:grpSpPr>
        <p:cxnSp>
          <p:nvCxnSpPr>
            <p:cNvPr id="60" name="Straight Arrow Connector 59"/>
            <p:cNvCxnSpPr>
              <a:stCxn id="58" idx="6"/>
              <a:endCxn id="55" idx="2"/>
            </p:cNvCxnSpPr>
            <p:nvPr/>
          </p:nvCxnSpPr>
          <p:spPr>
            <a:xfrm>
              <a:off x="1791661" y="4801205"/>
              <a:ext cx="2532738" cy="0"/>
            </a:xfrm>
            <a:prstGeom prst="straightConnector1">
              <a:avLst/>
            </a:prstGeom>
            <a:noFill/>
            <a:ln w="57150" cap="flat">
              <a:solidFill>
                <a:schemeClr val="tx2"/>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64" name="Straight Arrow Connector 63"/>
            <p:cNvCxnSpPr>
              <a:stCxn id="59" idx="6"/>
              <a:endCxn id="55" idx="2"/>
            </p:cNvCxnSpPr>
            <p:nvPr/>
          </p:nvCxnSpPr>
          <p:spPr>
            <a:xfrm flipV="1">
              <a:off x="1773828" y="4801205"/>
              <a:ext cx="2550571" cy="1889326"/>
            </a:xfrm>
            <a:prstGeom prst="straightConnector1">
              <a:avLst/>
            </a:prstGeom>
            <a:noFill/>
            <a:ln w="57150" cap="flat">
              <a:solidFill>
                <a:schemeClr val="tx2"/>
              </a:solidFill>
              <a:prstDash val="solid"/>
              <a:miter lim="400000"/>
              <a:tailEnd type="triangle"/>
            </a:ln>
            <a:effectLst/>
            <a:sp3d/>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48" name="TextBox 47"/>
                <p:cNvSpPr txBox="1"/>
                <p:nvPr/>
              </p:nvSpPr>
              <p:spPr>
                <a:xfrm>
                  <a:off x="2770660" y="4453670"/>
                  <a:ext cx="1114776" cy="30777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14:m>
                    <m:oMathPara xmlns:m="http://schemas.openxmlformats.org/officeDocument/2006/math">
                      <m:oMathParaPr>
                        <m:jc m:val="centerGroup"/>
                      </m:oMathParaPr>
                      <m:oMath xmlns:m="http://schemas.openxmlformats.org/officeDocument/2006/math">
                        <m:sSub>
                          <m:sSubPr>
                            <m:ctrlPr>
                              <a:rPr kumimoji="0" lang="en-US" sz="2000" b="0" i="1" u="none" strike="noStrike" cap="none" spc="0" normalizeH="0" baseline="0" smtClean="0">
                                <a:ln>
                                  <a:noFill/>
                                </a:ln>
                                <a:solidFill>
                                  <a:schemeClr val="tx1"/>
                                </a:solidFill>
                                <a:effectLst/>
                                <a:uFillTx/>
                                <a:latin typeface="Cambria Math" charset="0"/>
                                <a:sym typeface="Helvetica Neue"/>
                              </a:rPr>
                            </m:ctrlPr>
                          </m:sSubPr>
                          <m:e>
                            <m:r>
                              <a:rPr kumimoji="0" lang="en-US" sz="2000" b="0" i="1" u="none" strike="noStrike" cap="none" spc="0" normalizeH="0" baseline="0" smtClean="0">
                                <a:ln>
                                  <a:noFill/>
                                </a:ln>
                                <a:solidFill>
                                  <a:schemeClr val="tx1"/>
                                </a:solidFill>
                                <a:effectLst/>
                                <a:uFillTx/>
                                <a:latin typeface="Cambria Math" charset="0"/>
                                <a:sym typeface="Helvetica Neue"/>
                              </a:rPr>
                              <m:t>𝑤</m:t>
                            </m:r>
                          </m:e>
                          <m:sub>
                            <m:r>
                              <a:rPr kumimoji="0" lang="en-US" sz="2000" b="0" i="1" u="none" strike="noStrike" cap="none" spc="0" normalizeH="0" baseline="0" smtClean="0">
                                <a:ln>
                                  <a:noFill/>
                                </a:ln>
                                <a:solidFill>
                                  <a:schemeClr val="tx1"/>
                                </a:solidFill>
                                <a:effectLst/>
                                <a:uFillTx/>
                                <a:latin typeface="Cambria Math" charset="0"/>
                                <a:sym typeface="Helvetica Neue"/>
                              </a:rPr>
                              <m:t>1</m:t>
                            </m:r>
                          </m:sub>
                        </m:sSub>
                        <m:r>
                          <a:rPr kumimoji="0" lang="en-US" sz="2000" b="0" i="1" u="none" strike="noStrike" cap="none" spc="0" normalizeH="0" baseline="0" smtClean="0">
                            <a:ln>
                              <a:noFill/>
                            </a:ln>
                            <a:solidFill>
                              <a:schemeClr val="tx1"/>
                            </a:solidFill>
                            <a:effectLst/>
                            <a:uFillTx/>
                            <a:latin typeface="Cambria Math" charset="0"/>
                            <a:sym typeface="Helvetica Neue"/>
                          </a:rPr>
                          <m:t>=0.15</m:t>
                        </m:r>
                      </m:oMath>
                    </m:oMathPara>
                  </a14:m>
                  <a:endParaRPr kumimoji="0" lang="en-US" sz="2000" b="0" i="0" u="none" strike="noStrike" cap="none" spc="0" normalizeH="0" baseline="0" dirty="0">
                    <a:ln>
                      <a:noFill/>
                    </a:ln>
                    <a:solidFill>
                      <a:schemeClr val="tx1"/>
                    </a:solidFill>
                    <a:effectLst/>
                    <a:uFillTx/>
                    <a:sym typeface="Helvetica Neue"/>
                  </a:endParaRPr>
                </a:p>
              </p:txBody>
            </p:sp>
          </mc:Choice>
          <mc:Fallback xmlns="">
            <p:sp>
              <p:nvSpPr>
                <p:cNvPr id="48" name="TextBox 47"/>
                <p:cNvSpPr txBox="1">
                  <a:spLocks noRot="1" noChangeAspect="1" noMove="1" noResize="1" noEditPoints="1" noAdjustHandles="1" noChangeArrowheads="1" noChangeShapeType="1" noTextEdit="1"/>
                </p:cNvSpPr>
                <p:nvPr/>
              </p:nvSpPr>
              <p:spPr>
                <a:xfrm>
                  <a:off x="2770660" y="4453670"/>
                  <a:ext cx="1114776" cy="307777"/>
                </a:xfrm>
                <a:prstGeom prst="rect">
                  <a:avLst/>
                </a:prstGeom>
                <a:blipFill rotWithShape="0">
                  <a:blip r:embed="rId6"/>
                  <a:stretch>
                    <a:fillRect l="-8791" r="-4945" b="-20000"/>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TextBox 49"/>
                <p:cNvSpPr txBox="1"/>
                <p:nvPr/>
              </p:nvSpPr>
              <p:spPr>
                <a:xfrm>
                  <a:off x="2781442" y="4812752"/>
                  <a:ext cx="967996" cy="30777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solidFill>
                                  <a:schemeClr val="tx1"/>
                                </a:solidFill>
                                <a:latin typeface="Cambria Math" charset="0"/>
                              </a:rPr>
                            </m:ctrlPr>
                          </m:sSubPr>
                          <m:e>
                            <m:r>
                              <a:rPr lang="en-US" sz="2000" b="0" i="1">
                                <a:solidFill>
                                  <a:schemeClr val="tx1"/>
                                </a:solidFill>
                                <a:latin typeface="Cambria Math" charset="0"/>
                              </a:rPr>
                              <m:t>𝑤</m:t>
                            </m:r>
                          </m:e>
                          <m:sub>
                            <m:r>
                              <a:rPr lang="en-US" sz="2000" b="0" i="1" smtClean="0">
                                <a:solidFill>
                                  <a:schemeClr val="tx1"/>
                                </a:solidFill>
                                <a:latin typeface="Cambria Math" charset="0"/>
                              </a:rPr>
                              <m:t>2</m:t>
                            </m:r>
                          </m:sub>
                        </m:sSub>
                        <m:r>
                          <a:rPr lang="en-US" sz="2000" b="0" i="1">
                            <a:solidFill>
                              <a:schemeClr val="tx1"/>
                            </a:solidFill>
                            <a:latin typeface="Cambria Math" charset="0"/>
                          </a:rPr>
                          <m:t>=0.2</m:t>
                        </m:r>
                      </m:oMath>
                    </m:oMathPara>
                  </a14:m>
                  <a:endParaRPr kumimoji="0" lang="en-US" sz="2000" b="0" i="0" u="none" strike="noStrike" cap="none" spc="0" normalizeH="0" baseline="0" dirty="0">
                    <a:ln>
                      <a:noFill/>
                    </a:ln>
                    <a:solidFill>
                      <a:schemeClr val="tx1"/>
                    </a:solidFill>
                    <a:effectLst/>
                    <a:uFillTx/>
                    <a:sym typeface="Helvetica Neue"/>
                  </a:endParaRPr>
                </a:p>
              </p:txBody>
            </p:sp>
          </mc:Choice>
          <mc:Fallback xmlns="">
            <p:sp>
              <p:nvSpPr>
                <p:cNvPr id="50" name="TextBox 49"/>
                <p:cNvSpPr txBox="1">
                  <a:spLocks noRot="1" noChangeAspect="1" noMove="1" noResize="1" noEditPoints="1" noAdjustHandles="1" noChangeArrowheads="1" noChangeShapeType="1" noTextEdit="1"/>
                </p:cNvSpPr>
                <p:nvPr/>
              </p:nvSpPr>
              <p:spPr>
                <a:xfrm>
                  <a:off x="2781442" y="4812752"/>
                  <a:ext cx="967996" cy="307777"/>
                </a:xfrm>
                <a:prstGeom prst="rect">
                  <a:avLst/>
                </a:prstGeom>
                <a:blipFill rotWithShape="0">
                  <a:blip r:embed="rId7"/>
                  <a:stretch>
                    <a:fillRect l="-10063" r="-5660" b="-19608"/>
                  </a:stretch>
                </a:blipFill>
                <a:ln w="12700" cap="flat">
                  <a:noFill/>
                  <a:miter lim="400000"/>
                </a:ln>
                <a:effectLst/>
              </p:spPr>
              <p:txBody>
                <a:bodyPr/>
                <a:lstStyle/>
                <a:p>
                  <a:r>
                    <a:rPr lang="en-US">
                      <a:noFill/>
                    </a:rPr>
                    <a:t> </a:t>
                  </a:r>
                </a:p>
              </p:txBody>
            </p:sp>
          </mc:Fallback>
        </mc:AlternateContent>
      </p:grpSp>
      <p:grpSp>
        <p:nvGrpSpPr>
          <p:cNvPr id="32" name="Group 31"/>
          <p:cNvGrpSpPr/>
          <p:nvPr/>
        </p:nvGrpSpPr>
        <p:grpSpPr>
          <a:xfrm>
            <a:off x="1773828" y="4801203"/>
            <a:ext cx="2550571" cy="2197101"/>
            <a:chOff x="1773828" y="4801203"/>
            <a:chExt cx="2550571" cy="2197101"/>
          </a:xfrm>
        </p:grpSpPr>
        <mc:AlternateContent xmlns:mc="http://schemas.openxmlformats.org/markup-compatibility/2006" xmlns:a14="http://schemas.microsoft.com/office/drawing/2010/main">
          <mc:Choice Requires="a14">
            <p:sp>
              <p:nvSpPr>
                <p:cNvPr id="49" name="TextBox 48"/>
                <p:cNvSpPr txBox="1"/>
                <p:nvPr/>
              </p:nvSpPr>
              <p:spPr>
                <a:xfrm>
                  <a:off x="2770660" y="6338385"/>
                  <a:ext cx="1117918" cy="30777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solidFill>
                                  <a:schemeClr val="tx1"/>
                                </a:solidFill>
                                <a:latin typeface="Cambria Math" charset="0"/>
                              </a:rPr>
                            </m:ctrlPr>
                          </m:sSubPr>
                          <m:e>
                            <m:r>
                              <a:rPr lang="en-US" sz="2000" b="0" i="1">
                                <a:solidFill>
                                  <a:schemeClr val="tx1"/>
                                </a:solidFill>
                                <a:latin typeface="Cambria Math" charset="0"/>
                              </a:rPr>
                              <m:t>𝑤</m:t>
                            </m:r>
                          </m:e>
                          <m:sub>
                            <m:r>
                              <a:rPr lang="en-US" sz="2000" b="0" i="1" smtClean="0">
                                <a:solidFill>
                                  <a:schemeClr val="tx1"/>
                                </a:solidFill>
                                <a:latin typeface="Cambria Math" charset="0"/>
                              </a:rPr>
                              <m:t>3</m:t>
                            </m:r>
                          </m:sub>
                        </m:sSub>
                        <m:r>
                          <a:rPr lang="en-US" sz="2000" b="0" i="1">
                            <a:solidFill>
                              <a:schemeClr val="tx1"/>
                            </a:solidFill>
                            <a:latin typeface="Cambria Math" charset="0"/>
                          </a:rPr>
                          <m:t>=</m:t>
                        </m:r>
                        <m:r>
                          <a:rPr kumimoji="0" lang="en-US" sz="2000" b="0" i="0" u="none" strike="noStrike" cap="none" spc="0" normalizeH="0" baseline="0" smtClean="0">
                            <a:ln>
                              <a:noFill/>
                            </a:ln>
                            <a:solidFill>
                              <a:schemeClr val="tx1"/>
                            </a:solidFill>
                            <a:effectLst/>
                            <a:uFillTx/>
                            <a:latin typeface="Cambria Math" charset="0"/>
                            <a:sym typeface="Helvetica Neue"/>
                          </a:rPr>
                          <m:t>0.35</m:t>
                        </m:r>
                      </m:oMath>
                    </m:oMathPara>
                  </a14:m>
                  <a:endParaRPr kumimoji="0" lang="en-US" sz="2000" b="0" i="0" u="none" strike="noStrike" cap="none" spc="0" normalizeH="0" baseline="0" dirty="0">
                    <a:ln>
                      <a:noFill/>
                    </a:ln>
                    <a:solidFill>
                      <a:schemeClr val="tx1"/>
                    </a:solidFill>
                    <a:effectLst/>
                    <a:uFillTx/>
                    <a:sym typeface="Helvetica Neue"/>
                  </a:endParaRPr>
                </a:p>
              </p:txBody>
            </p:sp>
          </mc:Choice>
          <mc:Fallback xmlns="">
            <p:sp>
              <p:nvSpPr>
                <p:cNvPr id="49" name="TextBox 48"/>
                <p:cNvSpPr txBox="1">
                  <a:spLocks noRot="1" noChangeAspect="1" noMove="1" noResize="1" noEditPoints="1" noAdjustHandles="1" noChangeArrowheads="1" noChangeShapeType="1" noTextEdit="1"/>
                </p:cNvSpPr>
                <p:nvPr/>
              </p:nvSpPr>
              <p:spPr>
                <a:xfrm>
                  <a:off x="2770660" y="6338385"/>
                  <a:ext cx="1117918" cy="307777"/>
                </a:xfrm>
                <a:prstGeom prst="rect">
                  <a:avLst/>
                </a:prstGeom>
                <a:blipFill rotWithShape="0">
                  <a:blip r:embed="rId8"/>
                  <a:stretch>
                    <a:fillRect l="-8743" r="-4372" b="-22000"/>
                  </a:stretch>
                </a:blipFill>
                <a:ln w="12700" cap="flat">
                  <a:noFill/>
                  <a:miter lim="400000"/>
                </a:ln>
                <a:effectLst/>
              </p:spPr>
              <p:txBody>
                <a:bodyPr/>
                <a:lstStyle/>
                <a:p>
                  <a:r>
                    <a:rPr lang="en-US">
                      <a:noFill/>
                    </a:rPr>
                    <a:t> </a:t>
                  </a:r>
                </a:p>
              </p:txBody>
            </p:sp>
          </mc:Fallback>
        </mc:AlternateContent>
        <p:cxnSp>
          <p:nvCxnSpPr>
            <p:cNvPr id="61" name="Straight Arrow Connector 60"/>
            <p:cNvCxnSpPr>
              <a:stCxn id="57" idx="6"/>
              <a:endCxn id="52" idx="2"/>
            </p:cNvCxnSpPr>
            <p:nvPr/>
          </p:nvCxnSpPr>
          <p:spPr>
            <a:xfrm>
              <a:off x="1791661" y="4801203"/>
              <a:ext cx="2532738" cy="1889326"/>
            </a:xfrm>
            <a:prstGeom prst="straightConnector1">
              <a:avLst/>
            </a:prstGeom>
            <a:noFill/>
            <a:ln w="57150" cap="flat">
              <a:solidFill>
                <a:schemeClr val="tx2"/>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65" name="Straight Arrow Connector 64"/>
            <p:cNvCxnSpPr>
              <a:stCxn id="58" idx="6"/>
              <a:endCxn id="52" idx="2"/>
            </p:cNvCxnSpPr>
            <p:nvPr/>
          </p:nvCxnSpPr>
          <p:spPr>
            <a:xfrm>
              <a:off x="1773828" y="6690531"/>
              <a:ext cx="2550571" cy="0"/>
            </a:xfrm>
            <a:prstGeom prst="straightConnector1">
              <a:avLst/>
            </a:prstGeom>
            <a:noFill/>
            <a:ln w="57150" cap="flat">
              <a:solidFill>
                <a:schemeClr val="tx2"/>
              </a:solidFill>
              <a:prstDash val="solid"/>
              <a:miter lim="400000"/>
              <a:tailEnd type="triangle"/>
            </a:ln>
            <a:effectLst/>
            <a:sp3d/>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51" name="TextBox 50"/>
                <p:cNvSpPr txBox="1"/>
                <p:nvPr/>
              </p:nvSpPr>
              <p:spPr>
                <a:xfrm>
                  <a:off x="2772275" y="6690527"/>
                  <a:ext cx="986330" cy="30777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solidFill>
                                  <a:schemeClr val="tx1"/>
                                </a:solidFill>
                                <a:latin typeface="Cambria Math" charset="0"/>
                              </a:rPr>
                            </m:ctrlPr>
                          </m:sSubPr>
                          <m:e>
                            <m:r>
                              <a:rPr lang="en-US" sz="2000" b="0" i="1">
                                <a:solidFill>
                                  <a:schemeClr val="tx1"/>
                                </a:solidFill>
                                <a:latin typeface="Cambria Math" charset="0"/>
                              </a:rPr>
                              <m:t>𝑤</m:t>
                            </m:r>
                          </m:e>
                          <m:sub>
                            <m:r>
                              <a:rPr lang="en-US" sz="2000" b="0" i="1" smtClean="0">
                                <a:solidFill>
                                  <a:schemeClr val="tx1"/>
                                </a:solidFill>
                                <a:latin typeface="Cambria Math" charset="0"/>
                              </a:rPr>
                              <m:t>4</m:t>
                            </m:r>
                          </m:sub>
                        </m:sSub>
                        <m:r>
                          <a:rPr lang="en-US" sz="2000" b="0" i="1">
                            <a:solidFill>
                              <a:schemeClr val="tx1"/>
                            </a:solidFill>
                            <a:latin typeface="Cambria Math" charset="0"/>
                          </a:rPr>
                          <m:t>=0.4</m:t>
                        </m:r>
                      </m:oMath>
                    </m:oMathPara>
                  </a14:m>
                  <a:endParaRPr kumimoji="0" lang="en-US" sz="2000" b="0" i="0" u="none" strike="noStrike" cap="none" spc="0" normalizeH="0" baseline="0" dirty="0">
                    <a:ln>
                      <a:noFill/>
                    </a:ln>
                    <a:solidFill>
                      <a:schemeClr val="tx1"/>
                    </a:solidFill>
                    <a:effectLst/>
                    <a:uFillTx/>
                    <a:sym typeface="Helvetica Neue"/>
                  </a:endParaRPr>
                </a:p>
              </p:txBody>
            </p:sp>
          </mc:Choice>
          <mc:Fallback xmlns="">
            <p:sp>
              <p:nvSpPr>
                <p:cNvPr id="51" name="TextBox 50"/>
                <p:cNvSpPr txBox="1">
                  <a:spLocks noRot="1" noChangeAspect="1" noMove="1" noResize="1" noEditPoints="1" noAdjustHandles="1" noChangeArrowheads="1" noChangeShapeType="1" noTextEdit="1"/>
                </p:cNvSpPr>
                <p:nvPr/>
              </p:nvSpPr>
              <p:spPr>
                <a:xfrm>
                  <a:off x="2772275" y="6690527"/>
                  <a:ext cx="986330" cy="307777"/>
                </a:xfrm>
                <a:prstGeom prst="rect">
                  <a:avLst/>
                </a:prstGeom>
                <a:blipFill rotWithShape="0">
                  <a:blip r:embed="rId9"/>
                  <a:stretch>
                    <a:fillRect l="-8642" r="-4321" b="-20000"/>
                  </a:stretch>
                </a:blipFill>
                <a:ln w="12700" cap="flat">
                  <a:noFill/>
                  <a:miter lim="400000"/>
                </a:ln>
                <a:effectLst/>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52" name="TextBox 51"/>
              <p:cNvSpPr txBox="1"/>
              <p:nvPr/>
            </p:nvSpPr>
            <p:spPr>
              <a:xfrm>
                <a:off x="4879661" y="4373079"/>
                <a:ext cx="446355" cy="677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14:m>
                  <m:oMathPara xmlns:m="http://schemas.openxmlformats.org/officeDocument/2006/math">
                    <m:oMathParaPr>
                      <m:jc m:val="centerGroup"/>
                    </m:oMathParaPr>
                    <m:oMath xmlns:m="http://schemas.openxmlformats.org/officeDocument/2006/math">
                      <m:sSub>
                        <m:sSubPr>
                          <m:ctrlPr>
                            <a:rPr kumimoji="0" lang="en-US" sz="4400" b="0" i="1" u="none" strike="noStrike" cap="none" spc="0" normalizeH="0" baseline="0" smtClean="0">
                              <a:ln>
                                <a:noFill/>
                              </a:ln>
                              <a:solidFill>
                                <a:schemeClr val="tx1"/>
                              </a:solidFill>
                              <a:effectLst/>
                              <a:uFillTx/>
                              <a:latin typeface="Cambria Math" charset="0"/>
                              <a:sym typeface="Helvetica Neue"/>
                            </a:rPr>
                          </m:ctrlPr>
                        </m:sSubPr>
                        <m:e>
                          <m:r>
                            <a:rPr kumimoji="0" lang="en-US" sz="4400" b="0" i="1" u="none" strike="noStrike" cap="none" spc="0" normalizeH="0" baseline="0" smtClean="0">
                              <a:ln>
                                <a:noFill/>
                              </a:ln>
                              <a:solidFill>
                                <a:schemeClr val="tx1"/>
                              </a:solidFill>
                              <a:effectLst/>
                              <a:uFillTx/>
                              <a:latin typeface="Cambria Math" charset="0"/>
                              <a:sym typeface="Helvetica Neue"/>
                            </a:rPr>
                            <m:t>𝑜</m:t>
                          </m:r>
                        </m:e>
                        <m:sub>
                          <m:r>
                            <a:rPr kumimoji="0" lang="en-US" sz="4400" b="0" i="1" u="none" strike="noStrike" cap="none" spc="0" normalizeH="0" baseline="0" smtClean="0">
                              <a:ln>
                                <a:noFill/>
                              </a:ln>
                              <a:solidFill>
                                <a:schemeClr val="tx1"/>
                              </a:solidFill>
                              <a:effectLst/>
                              <a:uFillTx/>
                              <a:latin typeface="Cambria Math" charset="0"/>
                              <a:sym typeface="Helvetica Neue"/>
                            </a:rPr>
                            <m:t>1</m:t>
                          </m:r>
                        </m:sub>
                      </m:sSub>
                    </m:oMath>
                  </m:oMathPara>
                </a14:m>
                <a:endParaRPr kumimoji="0" lang="en-US" sz="4400" b="0" i="0" u="none" strike="noStrike" cap="none" spc="0" normalizeH="0" baseline="0" dirty="0">
                  <a:ln>
                    <a:noFill/>
                  </a:ln>
                  <a:solidFill>
                    <a:schemeClr val="tx1"/>
                  </a:solidFill>
                  <a:effectLst/>
                  <a:uFillTx/>
                  <a:sym typeface="Helvetica Neue"/>
                </a:endParaRPr>
              </a:p>
            </p:txBody>
          </p:sp>
        </mc:Choice>
        <mc:Fallback xmlns="">
          <p:sp>
            <p:nvSpPr>
              <p:cNvPr id="52" name="TextBox 51"/>
              <p:cNvSpPr txBox="1">
                <a:spLocks noRot="1" noChangeAspect="1" noMove="1" noResize="1" noEditPoints="1" noAdjustHandles="1" noChangeArrowheads="1" noChangeShapeType="1" noTextEdit="1"/>
              </p:cNvSpPr>
              <p:nvPr/>
            </p:nvSpPr>
            <p:spPr>
              <a:xfrm>
                <a:off x="4879661" y="4373079"/>
                <a:ext cx="446355" cy="677108"/>
              </a:xfrm>
              <a:prstGeom prst="rect">
                <a:avLst/>
              </a:prstGeom>
              <a:blipFill rotWithShape="0">
                <a:blip r:embed="rId10"/>
                <a:stretch>
                  <a:fillRect l="-20270"/>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p:cNvSpPr txBox="1"/>
              <p:nvPr/>
            </p:nvSpPr>
            <p:spPr>
              <a:xfrm>
                <a:off x="4879661" y="6272651"/>
                <a:ext cx="446355" cy="677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14:m>
                  <m:oMathPara xmlns:m="http://schemas.openxmlformats.org/officeDocument/2006/math">
                    <m:oMathParaPr>
                      <m:jc m:val="centerGroup"/>
                    </m:oMathParaPr>
                    <m:oMath xmlns:m="http://schemas.openxmlformats.org/officeDocument/2006/math">
                      <m:sSub>
                        <m:sSubPr>
                          <m:ctrlPr>
                            <a:rPr kumimoji="0" lang="en-US" sz="4400" b="0" i="1" u="none" strike="noStrike" cap="none" spc="0" normalizeH="0" baseline="0" smtClean="0">
                              <a:ln>
                                <a:noFill/>
                              </a:ln>
                              <a:solidFill>
                                <a:schemeClr val="tx1"/>
                              </a:solidFill>
                              <a:effectLst/>
                              <a:uFillTx/>
                              <a:latin typeface="Cambria Math" charset="0"/>
                              <a:sym typeface="Helvetica Neue"/>
                            </a:rPr>
                          </m:ctrlPr>
                        </m:sSubPr>
                        <m:e>
                          <m:r>
                            <a:rPr kumimoji="0" lang="en-US" sz="4400" b="0" i="1" u="none" strike="noStrike" cap="none" spc="0" normalizeH="0" baseline="0" smtClean="0">
                              <a:ln>
                                <a:noFill/>
                              </a:ln>
                              <a:solidFill>
                                <a:schemeClr val="tx1"/>
                              </a:solidFill>
                              <a:effectLst/>
                              <a:uFillTx/>
                              <a:latin typeface="Cambria Math" charset="0"/>
                              <a:sym typeface="Helvetica Neue"/>
                            </a:rPr>
                            <m:t>𝑜</m:t>
                          </m:r>
                        </m:e>
                        <m:sub>
                          <m:r>
                            <a:rPr kumimoji="0" lang="en-US" sz="4400" b="0" i="1" u="none" strike="noStrike" cap="none" spc="0" normalizeH="0" baseline="0" smtClean="0">
                              <a:ln>
                                <a:noFill/>
                              </a:ln>
                              <a:solidFill>
                                <a:schemeClr val="tx1"/>
                              </a:solidFill>
                              <a:effectLst/>
                              <a:uFillTx/>
                              <a:latin typeface="Cambria Math" charset="0"/>
                              <a:sym typeface="Helvetica Neue"/>
                            </a:rPr>
                            <m:t>2</m:t>
                          </m:r>
                        </m:sub>
                      </m:sSub>
                    </m:oMath>
                  </m:oMathPara>
                </a14:m>
                <a:endParaRPr kumimoji="0" lang="en-US" sz="4400" b="0" i="0" u="none" strike="noStrike" cap="none" spc="0" normalizeH="0" baseline="0" dirty="0">
                  <a:ln>
                    <a:noFill/>
                  </a:ln>
                  <a:solidFill>
                    <a:schemeClr val="tx1"/>
                  </a:solidFill>
                  <a:effectLst/>
                  <a:uFillTx/>
                  <a:sym typeface="Helvetica Neue"/>
                </a:endParaRPr>
              </a:p>
            </p:txBody>
          </p:sp>
        </mc:Choice>
        <mc:Fallback xmlns="">
          <p:sp>
            <p:nvSpPr>
              <p:cNvPr id="54" name="TextBox 53"/>
              <p:cNvSpPr txBox="1">
                <a:spLocks noRot="1" noChangeAspect="1" noMove="1" noResize="1" noEditPoints="1" noAdjustHandles="1" noChangeArrowheads="1" noChangeShapeType="1" noTextEdit="1"/>
              </p:cNvSpPr>
              <p:nvPr/>
            </p:nvSpPr>
            <p:spPr>
              <a:xfrm>
                <a:off x="4879661" y="6272651"/>
                <a:ext cx="446355" cy="677108"/>
              </a:xfrm>
              <a:prstGeom prst="rect">
                <a:avLst/>
              </a:prstGeom>
              <a:blipFill rotWithShape="0">
                <a:blip r:embed="rId11"/>
                <a:stretch>
                  <a:fillRect l="-21622"/>
                </a:stretch>
              </a:blipFill>
              <a:ln w="12700" cap="flat">
                <a:noFill/>
                <a:miter lim="400000"/>
              </a:ln>
              <a:effectLst/>
            </p:spPr>
            <p:txBody>
              <a:bodyPr/>
              <a:lstStyle/>
              <a:p>
                <a:r>
                  <a:rPr lang="en-US">
                    <a:noFill/>
                  </a:rPr>
                  <a:t> </a:t>
                </a:r>
              </a:p>
            </p:txBody>
          </p:sp>
        </mc:Fallback>
      </mc:AlternateContent>
      <p:cxnSp>
        <p:nvCxnSpPr>
          <p:cNvPr id="39" name="Straight Arrow Connector 38"/>
          <p:cNvCxnSpPr/>
          <p:nvPr/>
        </p:nvCxnSpPr>
        <p:spPr>
          <a:xfrm flipV="1">
            <a:off x="5684207" y="4801203"/>
            <a:ext cx="1019187" cy="1780"/>
          </a:xfrm>
          <a:prstGeom prst="straightConnector1">
            <a:avLst/>
          </a:prstGeom>
          <a:noFill/>
          <a:ln w="57150" cap="flat">
            <a:solidFill>
              <a:schemeClr val="tx2"/>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41" name="Straight Arrow Connector 40"/>
          <p:cNvCxnSpPr/>
          <p:nvPr/>
        </p:nvCxnSpPr>
        <p:spPr>
          <a:xfrm flipV="1">
            <a:off x="5684207" y="6698873"/>
            <a:ext cx="1019187" cy="1780"/>
          </a:xfrm>
          <a:prstGeom prst="straightConnector1">
            <a:avLst/>
          </a:prstGeom>
          <a:noFill/>
          <a:ln w="57150" cap="flat">
            <a:solidFill>
              <a:schemeClr val="tx2"/>
            </a:solidFill>
            <a:prstDash val="solid"/>
            <a:miter lim="400000"/>
            <a:tailEnd type="triangle"/>
          </a:ln>
          <a:effectLst/>
          <a:sp3d/>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graphicFrame>
            <p:nvGraphicFramePr>
              <p:cNvPr id="15" name="Table 14"/>
              <p:cNvGraphicFramePr>
                <a:graphicFrameLocks noGrp="1"/>
              </p:cNvGraphicFramePr>
              <p:nvPr>
                <p:extLst/>
              </p:nvPr>
            </p:nvGraphicFramePr>
            <p:xfrm>
              <a:off x="7092899" y="2069439"/>
              <a:ext cx="5238242" cy="2159420"/>
            </p:xfrm>
            <a:graphic>
              <a:graphicData uri="http://schemas.openxmlformats.org/drawingml/2006/table">
                <a:tbl>
                  <a:tblPr firstRow="1" bandRow="1">
                    <a:tableStyleId>{5940675A-B579-460E-94D1-54222C63F5DA}</a:tableStyleId>
                  </a:tblPr>
                  <a:tblGrid>
                    <a:gridCol w="2405395"/>
                    <a:gridCol w="2832847"/>
                  </a:tblGrid>
                  <a:tr h="710493">
                    <a:tc>
                      <a:txBody>
                        <a:bodyPr/>
                        <a:lstStyle/>
                        <a:p>
                          <a:r>
                            <a:rPr lang="en-US" sz="2000" dirty="0" smtClean="0"/>
                            <a:t>Activation Function</a:t>
                          </a:r>
                          <a:endParaRPr lang="en-US" sz="2000" dirty="0"/>
                        </a:p>
                      </a:txBody>
                      <a:tcPr anchor="ctr"/>
                    </a:tc>
                    <a:tc>
                      <a:txBody>
                        <a:bodyPr/>
                        <a:lstStyle/>
                        <a:p>
                          <a:pPr marL="0" marR="0" indent="0" algn="ctr" defTabSz="584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000" b="0" i="1" u="none" strike="noStrike" cap="none" spc="0" normalizeH="0" baseline="0" smtClean="0">
                                    <a:ln>
                                      <a:noFill/>
                                    </a:ln>
                                    <a:solidFill>
                                      <a:srgbClr val="000000"/>
                                    </a:solidFill>
                                    <a:effectLst/>
                                    <a:uFillTx/>
                                    <a:latin typeface="Cambria Math" charset="0"/>
                                    <a:ea typeface="Helvetica Neue"/>
                                    <a:cs typeface="Helvetica Neue"/>
                                    <a:sym typeface="Helvetica Neue"/>
                                  </a:rPr>
                                  <m:t>𝐹</m:t>
                                </m:r>
                                <m:d>
                                  <m:dPr>
                                    <m:ctrlPr>
                                      <a:rPr kumimoji="0" lang="en-US" sz="2000" b="0" i="1" u="none" strike="noStrike" cap="none" spc="0" normalizeH="0" baseline="0" smtClean="0">
                                        <a:ln>
                                          <a:noFill/>
                                        </a:ln>
                                        <a:solidFill>
                                          <a:srgbClr val="000000"/>
                                        </a:solidFill>
                                        <a:effectLst/>
                                        <a:uFillTx/>
                                        <a:latin typeface="Cambria Math" charset="0"/>
                                        <a:ea typeface="Helvetica Neue"/>
                                        <a:cs typeface="Helvetica Neue"/>
                                        <a:sym typeface="Helvetica Neue"/>
                                      </a:rPr>
                                    </m:ctrlPr>
                                  </m:dPr>
                                  <m:e>
                                    <m:r>
                                      <a:rPr kumimoji="0" lang="en-US" sz="2000" b="0" i="1" u="none" strike="noStrike" cap="none" spc="0" normalizeH="0" baseline="0" smtClean="0">
                                        <a:ln>
                                          <a:noFill/>
                                        </a:ln>
                                        <a:solidFill>
                                          <a:srgbClr val="000000"/>
                                        </a:solidFill>
                                        <a:effectLst/>
                                        <a:uFillTx/>
                                        <a:latin typeface="Cambria Math" charset="0"/>
                                        <a:ea typeface="Helvetica Neue"/>
                                        <a:cs typeface="Helvetica Neue"/>
                                        <a:sym typeface="Helvetica Neue"/>
                                      </a:rPr>
                                      <m:t>𝑥</m:t>
                                    </m:r>
                                  </m:e>
                                </m:d>
                                <m:r>
                                  <a:rPr kumimoji="0" lang="en-US" sz="2000" b="0" i="1" u="none" strike="noStrike" cap="none" spc="0" normalizeH="0" baseline="0" smtClean="0">
                                    <a:ln>
                                      <a:noFill/>
                                    </a:ln>
                                    <a:solidFill>
                                      <a:srgbClr val="000000"/>
                                    </a:solidFill>
                                    <a:effectLst/>
                                    <a:uFillTx/>
                                    <a:latin typeface="Cambria Math" charset="0"/>
                                    <a:ea typeface="Helvetica Neue"/>
                                    <a:cs typeface="Helvetica Neue"/>
                                    <a:sym typeface="Helvetica Neue"/>
                                  </a:rPr>
                                  <m:t>=</m:t>
                                </m:r>
                                <m:f>
                                  <m:fPr>
                                    <m:ctrlPr>
                                      <a:rPr kumimoji="0" lang="mr-IN" sz="2000" b="0" i="1" u="none" strike="noStrike" cap="none" spc="0" normalizeH="0" baseline="0" smtClean="0">
                                        <a:ln>
                                          <a:noFill/>
                                        </a:ln>
                                        <a:solidFill>
                                          <a:srgbClr val="000000"/>
                                        </a:solidFill>
                                        <a:effectLst/>
                                        <a:uFillTx/>
                                        <a:latin typeface="Cambria Math" charset="0"/>
                                        <a:ea typeface="Helvetica Neue"/>
                                        <a:cs typeface="Helvetica Neue"/>
                                        <a:sym typeface="Helvetica Neue"/>
                                      </a:rPr>
                                    </m:ctrlPr>
                                  </m:fPr>
                                  <m:num>
                                    <m:r>
                                      <a:rPr kumimoji="0" lang="en-US" sz="2000" b="0" i="1" u="none" strike="noStrike" cap="none" spc="0" normalizeH="0" baseline="0" smtClean="0">
                                        <a:ln>
                                          <a:noFill/>
                                        </a:ln>
                                        <a:solidFill>
                                          <a:srgbClr val="000000"/>
                                        </a:solidFill>
                                        <a:effectLst/>
                                        <a:uFillTx/>
                                        <a:latin typeface="Cambria Math" charset="0"/>
                                        <a:ea typeface="Helvetica Neue"/>
                                        <a:cs typeface="Helvetica Neue"/>
                                        <a:sym typeface="Helvetica Neue"/>
                                      </a:rPr>
                                      <m:t>1</m:t>
                                    </m:r>
                                  </m:num>
                                  <m:den>
                                    <m:r>
                                      <a:rPr kumimoji="0" lang="en-US" sz="2000" b="0" i="1" u="none" strike="noStrike" cap="none" spc="0" normalizeH="0" baseline="0" smtClean="0">
                                        <a:ln>
                                          <a:noFill/>
                                        </a:ln>
                                        <a:solidFill>
                                          <a:srgbClr val="000000"/>
                                        </a:solidFill>
                                        <a:effectLst/>
                                        <a:uFillTx/>
                                        <a:latin typeface="Cambria Math" charset="0"/>
                                        <a:ea typeface="Helvetica Neue"/>
                                        <a:cs typeface="Helvetica Neue"/>
                                        <a:sym typeface="Helvetica Neue"/>
                                      </a:rPr>
                                      <m:t>1+</m:t>
                                    </m:r>
                                    <m:sSup>
                                      <m:sSupPr>
                                        <m:ctrlPr>
                                          <a:rPr kumimoji="0" lang="en-US" sz="2000" b="0" i="1" u="none" strike="noStrike" cap="none" spc="0" normalizeH="0" baseline="0" smtClean="0">
                                            <a:ln>
                                              <a:noFill/>
                                            </a:ln>
                                            <a:solidFill>
                                              <a:srgbClr val="000000"/>
                                            </a:solidFill>
                                            <a:effectLst/>
                                            <a:uFillTx/>
                                            <a:latin typeface="Cambria Math" charset="0"/>
                                            <a:ea typeface="Helvetica Neue"/>
                                            <a:cs typeface="Helvetica Neue"/>
                                            <a:sym typeface="Helvetica Neue"/>
                                          </a:rPr>
                                        </m:ctrlPr>
                                      </m:sSupPr>
                                      <m:e>
                                        <m:r>
                                          <a:rPr kumimoji="0" lang="en-US" sz="2000" b="0" i="1" u="none" strike="noStrike" cap="none" spc="0" normalizeH="0" baseline="0" smtClean="0">
                                            <a:ln>
                                              <a:noFill/>
                                            </a:ln>
                                            <a:solidFill>
                                              <a:srgbClr val="000000"/>
                                            </a:solidFill>
                                            <a:effectLst/>
                                            <a:uFillTx/>
                                            <a:latin typeface="Cambria Math" charset="0"/>
                                            <a:ea typeface="Helvetica Neue"/>
                                            <a:cs typeface="Helvetica Neue"/>
                                            <a:sym typeface="Helvetica Neue"/>
                                          </a:rPr>
                                          <m:t>𝑒</m:t>
                                        </m:r>
                                      </m:e>
                                      <m:sup>
                                        <m:r>
                                          <a:rPr kumimoji="0" lang="en-US" sz="2000" b="0" i="1" u="none" strike="noStrike" cap="none" spc="0" normalizeH="0" baseline="0" smtClean="0">
                                            <a:ln>
                                              <a:noFill/>
                                            </a:ln>
                                            <a:solidFill>
                                              <a:srgbClr val="000000"/>
                                            </a:solidFill>
                                            <a:effectLst/>
                                            <a:uFillTx/>
                                            <a:latin typeface="Cambria Math" charset="0"/>
                                            <a:ea typeface="Helvetica Neue"/>
                                            <a:cs typeface="Helvetica Neue"/>
                                            <a:sym typeface="Helvetica Neue"/>
                                          </a:rPr>
                                          <m:t>−</m:t>
                                        </m:r>
                                        <m:r>
                                          <a:rPr kumimoji="0" lang="en-US" sz="2000" b="0" i="1" u="none" strike="noStrike" cap="none" spc="0" normalizeH="0" baseline="0" smtClean="0">
                                            <a:ln>
                                              <a:noFill/>
                                            </a:ln>
                                            <a:solidFill>
                                              <a:srgbClr val="000000"/>
                                            </a:solidFill>
                                            <a:effectLst/>
                                            <a:uFillTx/>
                                            <a:latin typeface="Cambria Math" charset="0"/>
                                            <a:ea typeface="Helvetica Neue"/>
                                            <a:cs typeface="Helvetica Neue"/>
                                            <a:sym typeface="Helvetica Neue"/>
                                          </a:rPr>
                                          <m:t>𝑥</m:t>
                                        </m:r>
                                      </m:sup>
                                    </m:sSup>
                                  </m:den>
                                </m:f>
                              </m:oMath>
                            </m:oMathPara>
                          </a14:m>
                          <a:endParaRPr kumimoji="0" lang="en-US" sz="2000" b="0" i="0" u="none" strike="noStrike" cap="none" spc="0" normalizeH="0" baseline="0" dirty="0">
                            <a:ln>
                              <a:noFill/>
                            </a:ln>
                            <a:solidFill>
                              <a:srgbClr val="000000"/>
                            </a:solidFill>
                            <a:effectLst/>
                            <a:uFillTx/>
                            <a:ea typeface="Helvetica Neue"/>
                            <a:cs typeface="Helvetica Neue"/>
                            <a:sym typeface="Helvetica Neue"/>
                          </a:endParaRPr>
                        </a:p>
                      </a:txBody>
                      <a:tcPr anchor="ctr"/>
                    </a:tc>
                  </a:tr>
                  <a:tr h="628768">
                    <a:tc>
                      <a:txBody>
                        <a:bodyPr/>
                        <a:lstStyle/>
                        <a:p>
                          <a:pPr marL="0" marR="0" indent="0" algn="ctr" defTabSz="584200" rtl="0" eaLnBrk="1" fontAlgn="auto" latinLnBrk="0" hangingPunct="1">
                            <a:lnSpc>
                              <a:spcPct val="100000"/>
                            </a:lnSpc>
                            <a:spcBef>
                              <a:spcPts val="0"/>
                            </a:spcBef>
                            <a:spcAft>
                              <a:spcPts val="0"/>
                            </a:spcAft>
                            <a:buClrTx/>
                            <a:buSzTx/>
                            <a:buFontTx/>
                            <a:buNone/>
                            <a:tabLst/>
                            <a:defRPr/>
                          </a:pPr>
                          <a:r>
                            <a:rPr lang="en-US" sz="2000" dirty="0" smtClean="0"/>
                            <a:t>Loss Function</a:t>
                          </a:r>
                          <a:endParaRPr lang="en-US" sz="2000" dirty="0"/>
                        </a:p>
                      </a:txBody>
                      <a:tcPr anchor="ctr"/>
                    </a:tc>
                    <a:tc>
                      <a:txBody>
                        <a:bodyPr/>
                        <a:lstStyle/>
                        <a:p>
                          <a:pPr marL="0" marR="0" indent="0" algn="ctr" defTabSz="584200" rtl="0" eaLnBrk="1" fontAlgn="auto" latinLnBrk="0" hangingPunct="1">
                            <a:lnSpc>
                              <a:spcPct val="100000"/>
                            </a:lnSpc>
                            <a:spcBef>
                              <a:spcPts val="0"/>
                            </a:spcBef>
                            <a:spcAft>
                              <a:spcPts val="0"/>
                            </a:spcAft>
                            <a:buClrTx/>
                            <a:buSzTx/>
                            <a:buFontTx/>
                            <a:buNone/>
                            <a:tabLst/>
                            <a:defRPr/>
                          </a:pPr>
                          <a:r>
                            <a:rPr kumimoji="0" lang="en-US" sz="2000" b="0" i="0" u="none" strike="noStrike" cap="none" spc="0" normalizeH="0" baseline="0" dirty="0" smtClean="0">
                              <a:ln>
                                <a:noFill/>
                              </a:ln>
                              <a:solidFill>
                                <a:srgbClr val="000000"/>
                              </a:solidFill>
                              <a:effectLst/>
                              <a:uFillTx/>
                              <a:ea typeface="Helvetica Neue"/>
                              <a:cs typeface="Helvetica Neue"/>
                              <a:sym typeface="Helvetica Neue"/>
                            </a:rPr>
                            <a:t>MSE</a:t>
                          </a:r>
                          <a:endParaRPr kumimoji="0" lang="en-US" sz="2000" b="0" i="0" u="none" strike="noStrike" cap="none" spc="0" normalizeH="0" baseline="0" dirty="0">
                            <a:ln>
                              <a:noFill/>
                            </a:ln>
                            <a:solidFill>
                              <a:srgbClr val="000000"/>
                            </a:solidFill>
                            <a:effectLst/>
                            <a:uFillTx/>
                            <a:ea typeface="Helvetica Neue"/>
                            <a:cs typeface="Helvetica Neue"/>
                            <a:sym typeface="Helvetica Neue"/>
                          </a:endParaRPr>
                        </a:p>
                      </a:txBody>
                      <a:tcPr anchor="ctr"/>
                    </a:tc>
                  </a:tr>
                  <a:tr h="820159">
                    <a:tc>
                      <a:txBody>
                        <a:bodyPr/>
                        <a:lstStyle/>
                        <a:p>
                          <a:pPr marL="0" marR="0" indent="0" algn="ctr" defTabSz="584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2000" b="1" i="0" smtClean="0">
                                    <a:solidFill>
                                      <a:schemeClr val="tx1"/>
                                    </a:solidFill>
                                    <a:latin typeface="Cambria Math" charset="0"/>
                                  </a:rPr>
                                  <m:t>𝐲</m:t>
                                </m:r>
                              </m:oMath>
                            </m:oMathPara>
                          </a14:m>
                          <a:endParaRPr lang="en-US" sz="2000" b="1" i="0" dirty="0">
                            <a:solidFill>
                              <a:schemeClr val="tx1"/>
                            </a:solidFill>
                          </a:endParaRPr>
                        </a:p>
                      </a:txBody>
                      <a:tcPr anchor="ctr"/>
                    </a:tc>
                    <a:tc>
                      <a:txBody>
                        <a:bodyPr/>
                        <a:lstStyle/>
                        <a:p>
                          <a:pPr marL="0" marR="0" indent="0" algn="ctr" defTabSz="584200" rtl="0" eaLnBrk="1" fontAlgn="auto" latinLnBrk="0" hangingPunct="1">
                            <a:lnSpc>
                              <a:spcPct val="100000"/>
                            </a:lnSpc>
                            <a:spcBef>
                              <a:spcPts val="0"/>
                            </a:spcBef>
                            <a:spcAft>
                              <a:spcPts val="0"/>
                            </a:spcAft>
                            <a:buClrTx/>
                            <a:buSzTx/>
                            <a:buFontTx/>
                            <a:buNone/>
                            <a:tabLst/>
                            <a:defRPr/>
                          </a:pPr>
                          <a:endParaRPr lang="en-US" sz="2000" b="0" dirty="0">
                            <a:solidFill>
                              <a:schemeClr val="tx1"/>
                            </a:solidFill>
                          </a:endParaRPr>
                        </a:p>
                      </a:txBody>
                      <a:tcPr anchor="ctr"/>
                    </a:tc>
                  </a:tr>
                </a:tbl>
              </a:graphicData>
            </a:graphic>
          </p:graphicFrame>
        </mc:Choice>
        <mc:Fallback xmlns="">
          <p:graphicFrame>
            <p:nvGraphicFramePr>
              <p:cNvPr id="15" name="Table 14"/>
              <p:cNvGraphicFramePr>
                <a:graphicFrameLocks noGrp="1"/>
              </p:cNvGraphicFramePr>
              <p:nvPr>
                <p:extLst/>
              </p:nvPr>
            </p:nvGraphicFramePr>
            <p:xfrm>
              <a:off x="7092899" y="2069439"/>
              <a:ext cx="5238242" cy="2159420"/>
            </p:xfrm>
            <a:graphic>
              <a:graphicData uri="http://schemas.openxmlformats.org/drawingml/2006/table">
                <a:tbl>
                  <a:tblPr firstRow="1" bandRow="1">
                    <a:tableStyleId>{5940675A-B579-460E-94D1-54222C63F5DA}</a:tableStyleId>
                  </a:tblPr>
                  <a:tblGrid>
                    <a:gridCol w="2405395"/>
                    <a:gridCol w="2832847"/>
                  </a:tblGrid>
                  <a:tr h="710493">
                    <a:tc>
                      <a:txBody>
                        <a:bodyPr/>
                        <a:lstStyle/>
                        <a:p>
                          <a:r>
                            <a:rPr lang="en-US" sz="2000" dirty="0" smtClean="0"/>
                            <a:t>Activation Function</a:t>
                          </a:r>
                          <a:endParaRPr lang="en-US" sz="2000" dirty="0"/>
                        </a:p>
                      </a:txBody>
                      <a:tcPr anchor="ctr"/>
                    </a:tc>
                    <a:tc>
                      <a:txBody>
                        <a:bodyPr/>
                        <a:lstStyle/>
                        <a:p>
                          <a:endParaRPr lang="en-US"/>
                        </a:p>
                      </a:txBody>
                      <a:tcPr anchor="ctr">
                        <a:blipFill rotWithShape="0">
                          <a:blip r:embed="rId12"/>
                          <a:stretch>
                            <a:fillRect l="-85161" t="-3419" r="-430" b="-205128"/>
                          </a:stretch>
                        </a:blipFill>
                      </a:tcPr>
                    </a:tc>
                  </a:tr>
                  <a:tr h="628768">
                    <a:tc>
                      <a:txBody>
                        <a:bodyPr/>
                        <a:lstStyle/>
                        <a:p>
                          <a:pPr marL="0" marR="0" indent="0" algn="ctr" defTabSz="584200" rtl="0" eaLnBrk="1" fontAlgn="auto" latinLnBrk="0" hangingPunct="1">
                            <a:lnSpc>
                              <a:spcPct val="100000"/>
                            </a:lnSpc>
                            <a:spcBef>
                              <a:spcPts val="0"/>
                            </a:spcBef>
                            <a:spcAft>
                              <a:spcPts val="0"/>
                            </a:spcAft>
                            <a:buClrTx/>
                            <a:buSzTx/>
                            <a:buFontTx/>
                            <a:buNone/>
                            <a:tabLst/>
                            <a:defRPr/>
                          </a:pPr>
                          <a:r>
                            <a:rPr lang="en-US" sz="2000" dirty="0" smtClean="0"/>
                            <a:t>Loss Function</a:t>
                          </a:r>
                          <a:endParaRPr lang="en-US" sz="2000" dirty="0"/>
                        </a:p>
                      </a:txBody>
                      <a:tcPr anchor="ctr"/>
                    </a:tc>
                    <a:tc>
                      <a:txBody>
                        <a:bodyPr/>
                        <a:lstStyle/>
                        <a:p>
                          <a:pPr marL="0" marR="0" indent="0" algn="ctr" defTabSz="584200" rtl="0" eaLnBrk="1" fontAlgn="auto" latinLnBrk="0" hangingPunct="1">
                            <a:lnSpc>
                              <a:spcPct val="100000"/>
                            </a:lnSpc>
                            <a:spcBef>
                              <a:spcPts val="0"/>
                            </a:spcBef>
                            <a:spcAft>
                              <a:spcPts val="0"/>
                            </a:spcAft>
                            <a:buClrTx/>
                            <a:buSzTx/>
                            <a:buFontTx/>
                            <a:buNone/>
                            <a:tabLst/>
                            <a:defRPr/>
                          </a:pPr>
                          <a:r>
                            <a:rPr kumimoji="0" lang="en-US" sz="2000" b="0" i="0" u="none" strike="noStrike" cap="none" spc="0" normalizeH="0" baseline="0" dirty="0" smtClean="0">
                              <a:ln>
                                <a:noFill/>
                              </a:ln>
                              <a:solidFill>
                                <a:srgbClr val="000000"/>
                              </a:solidFill>
                              <a:effectLst/>
                              <a:uFillTx/>
                              <a:ea typeface="Helvetica Neue"/>
                              <a:cs typeface="Helvetica Neue"/>
                              <a:sym typeface="Helvetica Neue"/>
                            </a:rPr>
                            <a:t>MSE</a:t>
                          </a:r>
                          <a:endParaRPr kumimoji="0" lang="en-US" sz="2000" b="0" i="0" u="none" strike="noStrike" cap="none" spc="0" normalizeH="0" baseline="0" dirty="0">
                            <a:ln>
                              <a:noFill/>
                            </a:ln>
                            <a:solidFill>
                              <a:srgbClr val="000000"/>
                            </a:solidFill>
                            <a:effectLst/>
                            <a:uFillTx/>
                            <a:ea typeface="Helvetica Neue"/>
                            <a:cs typeface="Helvetica Neue"/>
                            <a:sym typeface="Helvetica Neue"/>
                          </a:endParaRPr>
                        </a:p>
                      </a:txBody>
                      <a:tcPr anchor="ctr"/>
                    </a:tc>
                  </a:tr>
                  <a:tr h="820159">
                    <a:tc>
                      <a:txBody>
                        <a:bodyPr/>
                        <a:lstStyle/>
                        <a:p>
                          <a:endParaRPr lang="en-US"/>
                        </a:p>
                      </a:txBody>
                      <a:tcPr anchor="ctr">
                        <a:blipFill rotWithShape="0">
                          <a:blip r:embed="rId12"/>
                          <a:stretch>
                            <a:fillRect l="-253" t="-165926" r="-118228" b="-1481"/>
                          </a:stretch>
                        </a:blipFill>
                      </a:tcPr>
                    </a:tc>
                    <a:tc>
                      <a:txBody>
                        <a:bodyPr/>
                        <a:lstStyle/>
                        <a:p>
                          <a:pPr marL="0" marR="0" indent="0" algn="ctr" defTabSz="584200" rtl="0" eaLnBrk="1" fontAlgn="auto" latinLnBrk="0" hangingPunct="1">
                            <a:lnSpc>
                              <a:spcPct val="100000"/>
                            </a:lnSpc>
                            <a:spcBef>
                              <a:spcPts val="0"/>
                            </a:spcBef>
                            <a:spcAft>
                              <a:spcPts val="0"/>
                            </a:spcAft>
                            <a:buClrTx/>
                            <a:buSzTx/>
                            <a:buFontTx/>
                            <a:buNone/>
                            <a:tabLst/>
                            <a:defRPr/>
                          </a:pPr>
                          <a:endParaRPr lang="en-US" sz="2000" b="0" dirty="0">
                            <a:solidFill>
                              <a:schemeClr val="tx1"/>
                            </a:solidFill>
                          </a:endParaRPr>
                        </a:p>
                      </a:txBody>
                      <a:tcPr anchor="ctr"/>
                    </a:tc>
                  </a:tr>
                </a:tbl>
              </a:graphicData>
            </a:graphic>
          </p:graphicFrame>
        </mc:Fallback>
      </mc:AlternateContent>
      <mc:AlternateContent xmlns:mc="http://schemas.openxmlformats.org/markup-compatibility/2006" xmlns:a14="http://schemas.microsoft.com/office/drawing/2010/main">
        <mc:Choice Requires="a14">
          <p:sp>
            <p:nvSpPr>
              <p:cNvPr id="4" name="Rectangle 3"/>
              <p:cNvSpPr/>
              <p:nvPr/>
            </p:nvSpPr>
            <p:spPr>
              <a:xfrm>
                <a:off x="8026183" y="4800006"/>
                <a:ext cx="4304958" cy="615874"/>
              </a:xfrm>
              <a:prstGeom prst="rect">
                <a:avLst/>
              </a:prstGeom>
            </p:spPr>
            <p:txBody>
              <a:bodyPr wrap="square">
                <a:spAutoFit/>
              </a:bodyPr>
              <a:lstStyle/>
              <a:p>
                <a:pPr marL="457200" indent="-457200" algn="l" hangingPunct="1">
                  <a:buAutoNum type="arabicPeriod"/>
                  <a:defRPr/>
                </a:pPr>
                <a14:m>
                  <m:oMath xmlns:m="http://schemas.openxmlformats.org/officeDocument/2006/math">
                    <m:sSub>
                      <m:sSubPr>
                        <m:ctrlPr>
                          <a:rPr lang="en-US" b="0" i="1" smtClean="0">
                            <a:latin typeface="Cambria Math" charset="0"/>
                          </a:rPr>
                        </m:ctrlPr>
                      </m:sSubPr>
                      <m:e>
                        <m:r>
                          <a:rPr lang="en-US" b="0" i="1" smtClean="0">
                            <a:latin typeface="Cambria Math" charset="0"/>
                          </a:rPr>
                          <m:t>𝑂</m:t>
                        </m:r>
                      </m:e>
                      <m:sub>
                        <m:r>
                          <a:rPr lang="en-US" b="0" i="1" smtClean="0">
                            <a:latin typeface="Cambria Math" charset="0"/>
                          </a:rPr>
                          <m:t>1</m:t>
                        </m:r>
                      </m:sub>
                    </m:sSub>
                    <m:r>
                      <a:rPr lang="en-US" b="0" i="1" smtClean="0">
                        <a:latin typeface="Cambria Math" charset="0"/>
                      </a:rPr>
                      <m:t>=</m:t>
                    </m:r>
                    <m:f>
                      <m:fPr>
                        <m:ctrlPr>
                          <a:rPr lang="mr-IN" b="0" i="1" smtClean="0">
                            <a:latin typeface="Cambria Math" charset="0"/>
                          </a:rPr>
                        </m:ctrlPr>
                      </m:fPr>
                      <m:num>
                        <m:r>
                          <a:rPr lang="en-US" b="0" i="1" smtClean="0">
                            <a:latin typeface="Cambria Math" charset="0"/>
                          </a:rPr>
                          <m:t>1</m:t>
                        </m:r>
                      </m:num>
                      <m:den>
                        <m:r>
                          <a:rPr lang="en-US" b="0" i="1" smtClean="0">
                            <a:latin typeface="Cambria Math" charset="0"/>
                          </a:rPr>
                          <m:t>1+</m:t>
                        </m:r>
                        <m:sSup>
                          <m:sSupPr>
                            <m:ctrlPr>
                              <a:rPr lang="en-US" b="0" i="1" smtClean="0">
                                <a:latin typeface="Cambria Math" charset="0"/>
                              </a:rPr>
                            </m:ctrlPr>
                          </m:sSupPr>
                          <m:e>
                            <m:r>
                              <a:rPr lang="en-US" b="0" i="1" smtClean="0">
                                <a:latin typeface="Cambria Math" charset="0"/>
                              </a:rPr>
                              <m:t>𝑒</m:t>
                            </m:r>
                          </m:e>
                          <m:sup>
                            <m:r>
                              <a:rPr lang="en-US" b="0" i="1" smtClean="0">
                                <a:latin typeface="Cambria Math" charset="0"/>
                              </a:rPr>
                              <m:t>−0.6875</m:t>
                            </m:r>
                          </m:sup>
                        </m:sSup>
                      </m:den>
                    </m:f>
                    <m:r>
                      <a:rPr lang="en-US" b="0" i="1" smtClean="0">
                        <a:latin typeface="Cambria Math" charset="0"/>
                      </a:rPr>
                      <m:t>=0.6654</m:t>
                    </m:r>
                  </m:oMath>
                </a14:m>
                <a:endParaRPr lang="en-US" b="0" dirty="0"/>
              </a:p>
            </p:txBody>
          </p:sp>
        </mc:Choice>
        <mc:Fallback xmlns="">
          <p:sp>
            <p:nvSpPr>
              <p:cNvPr id="4" name="Rectangle 3"/>
              <p:cNvSpPr>
                <a:spLocks noRot="1" noChangeAspect="1" noMove="1" noResize="1" noEditPoints="1" noAdjustHandles="1" noChangeArrowheads="1" noChangeShapeType="1" noTextEdit="1"/>
              </p:cNvSpPr>
              <p:nvPr/>
            </p:nvSpPr>
            <p:spPr>
              <a:xfrm>
                <a:off x="8026183" y="4800006"/>
                <a:ext cx="4304958" cy="615874"/>
              </a:xfrm>
              <a:prstGeom prst="rect">
                <a:avLst/>
              </a:prstGeom>
              <a:blipFill rotWithShape="0">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Rectangle 34"/>
              <p:cNvSpPr/>
              <p:nvPr/>
            </p:nvSpPr>
            <p:spPr>
              <a:xfrm>
                <a:off x="8026183" y="5745866"/>
                <a:ext cx="4304958" cy="615874"/>
              </a:xfrm>
              <a:prstGeom prst="rect">
                <a:avLst/>
              </a:prstGeom>
            </p:spPr>
            <p:txBody>
              <a:bodyPr wrap="square">
                <a:spAutoFit/>
              </a:bodyPr>
              <a:lstStyle/>
              <a:p>
                <a:pPr marL="457200" indent="-457200" algn="l" hangingPunct="1">
                  <a:buFont typeface="+mj-lt"/>
                  <a:buAutoNum type="arabicPeriod" startAt="2"/>
                  <a:defRPr/>
                </a:pPr>
                <a14:m>
                  <m:oMath xmlns:m="http://schemas.openxmlformats.org/officeDocument/2006/math">
                    <m:sSub>
                      <m:sSubPr>
                        <m:ctrlPr>
                          <a:rPr lang="en-US" b="0" i="1" smtClean="0">
                            <a:latin typeface="Cambria Math" charset="0"/>
                          </a:rPr>
                        </m:ctrlPr>
                      </m:sSubPr>
                      <m:e>
                        <m:r>
                          <a:rPr lang="en-US" b="0" i="1" smtClean="0">
                            <a:latin typeface="Cambria Math" charset="0"/>
                          </a:rPr>
                          <m:t>𝑂</m:t>
                        </m:r>
                      </m:e>
                      <m:sub>
                        <m:r>
                          <a:rPr lang="en-US" b="0" i="1" smtClean="0">
                            <a:latin typeface="Cambria Math" charset="0"/>
                          </a:rPr>
                          <m:t>2</m:t>
                        </m:r>
                      </m:sub>
                    </m:sSub>
                    <m:r>
                      <a:rPr lang="en-US" b="0" i="1" smtClean="0">
                        <a:latin typeface="Cambria Math" charset="0"/>
                      </a:rPr>
                      <m:t>=</m:t>
                    </m:r>
                    <m:f>
                      <m:fPr>
                        <m:ctrlPr>
                          <a:rPr lang="mr-IN" b="0" i="1" smtClean="0">
                            <a:latin typeface="Cambria Math" charset="0"/>
                          </a:rPr>
                        </m:ctrlPr>
                      </m:fPr>
                      <m:num>
                        <m:r>
                          <a:rPr lang="en-US" b="0" i="1" smtClean="0">
                            <a:latin typeface="Cambria Math" charset="0"/>
                          </a:rPr>
                          <m:t>1</m:t>
                        </m:r>
                      </m:num>
                      <m:den>
                        <m:r>
                          <a:rPr lang="en-US" b="0" i="1" smtClean="0">
                            <a:latin typeface="Cambria Math" charset="0"/>
                          </a:rPr>
                          <m:t>1+</m:t>
                        </m:r>
                        <m:sSup>
                          <m:sSupPr>
                            <m:ctrlPr>
                              <a:rPr lang="en-US" b="0" i="1" smtClean="0">
                                <a:latin typeface="Cambria Math" charset="0"/>
                              </a:rPr>
                            </m:ctrlPr>
                          </m:sSupPr>
                          <m:e>
                            <m:r>
                              <a:rPr lang="en-US" b="0" i="1" smtClean="0">
                                <a:latin typeface="Cambria Math" charset="0"/>
                              </a:rPr>
                              <m:t>𝑒</m:t>
                            </m:r>
                          </m:e>
                          <m:sup>
                            <m:r>
                              <a:rPr lang="en-US" b="0" i="1" smtClean="0">
                                <a:latin typeface="Cambria Math" charset="0"/>
                              </a:rPr>
                              <m:t>−0.8975</m:t>
                            </m:r>
                          </m:sup>
                        </m:sSup>
                      </m:den>
                    </m:f>
                    <m:r>
                      <a:rPr lang="en-US" b="0" i="1" smtClean="0">
                        <a:latin typeface="Cambria Math" charset="0"/>
                      </a:rPr>
                      <m:t>=0.7104</m:t>
                    </m:r>
                  </m:oMath>
                </a14:m>
                <a:endParaRPr lang="en-US" b="0" dirty="0"/>
              </a:p>
            </p:txBody>
          </p:sp>
        </mc:Choice>
        <mc:Fallback xmlns="">
          <p:sp>
            <p:nvSpPr>
              <p:cNvPr id="35" name="Rectangle 34"/>
              <p:cNvSpPr>
                <a:spLocks noRot="1" noChangeAspect="1" noMove="1" noResize="1" noEditPoints="1" noAdjustHandles="1" noChangeArrowheads="1" noChangeShapeType="1" noTextEdit="1"/>
              </p:cNvSpPr>
              <p:nvPr/>
            </p:nvSpPr>
            <p:spPr>
              <a:xfrm>
                <a:off x="8026183" y="5745866"/>
                <a:ext cx="4304958" cy="615874"/>
              </a:xfrm>
              <a:prstGeom prst="rect">
                <a:avLst/>
              </a:prstGeom>
              <a:blipFill rotWithShape="0">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Rectangle 42"/>
              <p:cNvSpPr/>
              <p:nvPr/>
            </p:nvSpPr>
            <p:spPr>
              <a:xfrm>
                <a:off x="8026183" y="6698873"/>
                <a:ext cx="4304958" cy="461665"/>
              </a:xfrm>
              <a:prstGeom prst="rect">
                <a:avLst/>
              </a:prstGeom>
            </p:spPr>
            <p:txBody>
              <a:bodyPr wrap="square">
                <a:spAutoFit/>
              </a:bodyPr>
              <a:lstStyle/>
              <a:p>
                <a:pPr marL="457200" indent="-457200" algn="l" hangingPunct="1">
                  <a:buFont typeface="+mj-lt"/>
                  <a:buAutoNum type="arabicPeriod" startAt="3"/>
                  <a:defRPr/>
                </a:pPr>
                <a14:m>
                  <m:oMath xmlns:m="http://schemas.openxmlformats.org/officeDocument/2006/math">
                    <m:r>
                      <a:rPr lang="en-US" b="0" i="1" smtClean="0">
                        <a:latin typeface="Cambria Math" charset="0"/>
                      </a:rPr>
                      <m:t>𝐿𝑜𝑠𝑠</m:t>
                    </m:r>
                    <m:r>
                      <a:rPr lang="en-US" b="0" i="1" smtClean="0">
                        <a:latin typeface="Cambria Math" charset="0"/>
                      </a:rPr>
                      <m:t>=</m:t>
                    </m:r>
                    <m:r>
                      <a:rPr lang="en-US" b="0" i="0" smtClean="0">
                        <a:latin typeface="Cambria Math" charset="0"/>
                      </a:rPr>
                      <m:t>0.2138</m:t>
                    </m:r>
                  </m:oMath>
                </a14:m>
                <a:endParaRPr lang="en-US" b="0" dirty="0"/>
              </a:p>
            </p:txBody>
          </p:sp>
        </mc:Choice>
        <mc:Fallback xmlns="">
          <p:sp>
            <p:nvSpPr>
              <p:cNvPr id="43" name="Rectangle 42"/>
              <p:cNvSpPr>
                <a:spLocks noRot="1" noChangeAspect="1" noMove="1" noResize="1" noEditPoints="1" noAdjustHandles="1" noChangeArrowheads="1" noChangeShapeType="1" noTextEdit="1"/>
              </p:cNvSpPr>
              <p:nvPr/>
            </p:nvSpPr>
            <p:spPr>
              <a:xfrm>
                <a:off x="8026183" y="6698873"/>
                <a:ext cx="4304958" cy="461665"/>
              </a:xfrm>
              <a:prstGeom prst="rect">
                <a:avLst/>
              </a:prstGeom>
              <a:blipFill rotWithShape="0">
                <a:blip r:embed="rId15"/>
                <a:stretch>
                  <a:fillRect l="-2125" t="-9211" b="-276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8"/>
              <p:cNvSpPr/>
              <p:nvPr/>
            </p:nvSpPr>
            <p:spPr>
              <a:xfrm>
                <a:off x="10178662" y="3372603"/>
                <a:ext cx="1696651" cy="840466"/>
              </a:xfrm>
              <a:prstGeom prst="rect">
                <a:avLst/>
              </a:prstGeom>
            </p:spPr>
            <p:txBody>
              <a:bodyPr wrap="square">
                <a:spAutoFit/>
              </a:bodyPr>
              <a:lstStyle/>
              <a:p>
                <a:pPr hangingPunct="1">
                  <a:defRPr/>
                </a:pPr>
                <a14:m>
                  <m:oMathPara xmlns:m="http://schemas.openxmlformats.org/officeDocument/2006/math">
                    <m:oMathParaPr>
                      <m:jc m:val="centerGroup"/>
                    </m:oMathParaPr>
                    <m:oMath xmlns:m="http://schemas.openxmlformats.org/officeDocument/2006/math">
                      <m:sSub>
                        <m:sSubPr>
                          <m:ctrlPr>
                            <a:rPr lang="en-US" b="0" i="1">
                              <a:solidFill>
                                <a:schemeClr val="tx1"/>
                              </a:solidFill>
                              <a:latin typeface="Cambria Math" charset="0"/>
                            </a:rPr>
                          </m:ctrlPr>
                        </m:sSubPr>
                        <m:e>
                          <m:r>
                            <a:rPr lang="en-US" b="0" i="1">
                              <a:solidFill>
                                <a:schemeClr val="tx1"/>
                              </a:solidFill>
                              <a:latin typeface="Cambria Math" charset="0"/>
                            </a:rPr>
                            <m:t>𝑦</m:t>
                          </m:r>
                        </m:e>
                        <m:sub>
                          <m:r>
                            <a:rPr lang="en-US" b="0" i="1">
                              <a:solidFill>
                                <a:schemeClr val="tx1"/>
                              </a:solidFill>
                              <a:latin typeface="Cambria Math" charset="0"/>
                            </a:rPr>
                            <m:t>1</m:t>
                          </m:r>
                        </m:sub>
                      </m:sSub>
                      <m:r>
                        <a:rPr lang="en-US" b="0" i="1">
                          <a:solidFill>
                            <a:schemeClr val="tx1"/>
                          </a:solidFill>
                          <a:latin typeface="Cambria Math" charset="0"/>
                        </a:rPr>
                        <m:t>=0.9</m:t>
                      </m:r>
                    </m:oMath>
                  </m:oMathPara>
                </a14:m>
                <a:endParaRPr lang="en-US" b="0" dirty="0">
                  <a:solidFill>
                    <a:schemeClr val="tx1"/>
                  </a:solidFill>
                </a:endParaRPr>
              </a:p>
              <a:p>
                <a:pPr hangingPunct="1">
                  <a:defRPr/>
                </a:pPr>
                <a14:m>
                  <m:oMathPara xmlns:m="http://schemas.openxmlformats.org/officeDocument/2006/math">
                    <m:oMathParaPr>
                      <m:jc m:val="centerGroup"/>
                    </m:oMathParaPr>
                    <m:oMath xmlns:m="http://schemas.openxmlformats.org/officeDocument/2006/math">
                      <m:sSub>
                        <m:sSubPr>
                          <m:ctrlPr>
                            <a:rPr lang="en-US" b="0" i="1">
                              <a:solidFill>
                                <a:schemeClr val="tx1"/>
                              </a:solidFill>
                              <a:latin typeface="Cambria Math" charset="0"/>
                            </a:rPr>
                          </m:ctrlPr>
                        </m:sSubPr>
                        <m:e>
                          <m:r>
                            <a:rPr lang="en-US" b="0" i="1">
                              <a:solidFill>
                                <a:schemeClr val="tx1"/>
                              </a:solidFill>
                              <a:latin typeface="Cambria Math" charset="0"/>
                            </a:rPr>
                            <m:t>𝑦</m:t>
                          </m:r>
                        </m:e>
                        <m:sub>
                          <m:r>
                            <a:rPr lang="en-US" b="0" i="1">
                              <a:solidFill>
                                <a:schemeClr val="tx1"/>
                              </a:solidFill>
                              <a:latin typeface="Cambria Math" charset="0"/>
                            </a:rPr>
                            <m:t>2</m:t>
                          </m:r>
                        </m:sub>
                      </m:sSub>
                      <m:r>
                        <a:rPr lang="en-US" b="0" i="1">
                          <a:solidFill>
                            <a:schemeClr val="tx1"/>
                          </a:solidFill>
                          <a:latin typeface="Cambria Math" charset="0"/>
                        </a:rPr>
                        <m:t>=0.1</m:t>
                      </m:r>
                    </m:oMath>
                  </m:oMathPara>
                </a14:m>
                <a:endParaRPr lang="en-US" b="0" dirty="0">
                  <a:solidFill>
                    <a:schemeClr val="tx1"/>
                  </a:solidFill>
                </a:endParaRPr>
              </a:p>
            </p:txBody>
          </p:sp>
        </mc:Choice>
        <mc:Fallback xmlns="">
          <p:sp>
            <p:nvSpPr>
              <p:cNvPr id="9" name="Rectangle 8"/>
              <p:cNvSpPr>
                <a:spLocks noRot="1" noChangeAspect="1" noMove="1" noResize="1" noEditPoints="1" noAdjustHandles="1" noChangeArrowheads="1" noChangeShapeType="1" noTextEdit="1"/>
              </p:cNvSpPr>
              <p:nvPr/>
            </p:nvSpPr>
            <p:spPr>
              <a:xfrm>
                <a:off x="10178662" y="3372603"/>
                <a:ext cx="1696651" cy="840466"/>
              </a:xfrm>
              <a:prstGeom prst="rect">
                <a:avLst/>
              </a:prstGeom>
              <a:blipFill rotWithShape="0">
                <a:blip r:embed="rId16"/>
                <a:stretch>
                  <a:fillRect b="-4348"/>
                </a:stretch>
              </a:blipFill>
            </p:spPr>
            <p:txBody>
              <a:bodyPr/>
              <a:lstStyle/>
              <a:p>
                <a:r>
                  <a:rPr lang="en-US">
                    <a:noFill/>
                  </a:rPr>
                  <a:t> </a:t>
                </a:r>
              </a:p>
            </p:txBody>
          </p:sp>
        </mc:Fallback>
      </mc:AlternateContent>
      <p:sp>
        <p:nvSpPr>
          <p:cNvPr id="3" name="Slide Number Placeholder 2"/>
          <p:cNvSpPr>
            <a:spLocks noGrp="1"/>
          </p:cNvSpPr>
          <p:nvPr>
            <p:ph type="sldNum" sz="quarter" idx="2"/>
          </p:nvPr>
        </p:nvSpPr>
        <p:spPr/>
        <p:txBody>
          <a:bodyPr/>
          <a:lstStyle/>
          <a:p>
            <a:fld id="{86CB4B4D-7CA3-9044-876B-883B54F8677D}" type="slidenum">
              <a:rPr lang="uk-UA" smtClean="0"/>
              <a:t>43</a:t>
            </a:fld>
            <a:endParaRPr lang="uk-UA"/>
          </a:p>
        </p:txBody>
      </p:sp>
    </p:spTree>
    <p:extLst>
      <p:ext uri="{BB962C8B-B14F-4D97-AF65-F5344CB8AC3E}">
        <p14:creationId xmlns:p14="http://schemas.microsoft.com/office/powerpoint/2010/main" val="183406753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2"/>
                                        </p:tgtEl>
                                      </p:cBhvr>
                                    </p:animEffect>
                                    <p:animScale>
                                      <p:cBhvr>
                                        <p:cTn id="7" dur="250" autoRev="1" fill="hold"/>
                                        <p:tgtEl>
                                          <p:spTgt spid="2"/>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nodeType="clickEffect">
                                  <p:stCondLst>
                                    <p:cond delay="0"/>
                                  </p:stCondLst>
                                  <p:childTnLst>
                                    <p:animEffect transition="out" filter="fade">
                                      <p:cBhvr>
                                        <p:cTn id="11" dur="1000" tmFilter="0, 0; .2, .5; .8, .5; 1, 0"/>
                                        <p:tgtEl>
                                          <p:spTgt spid="31"/>
                                        </p:tgtEl>
                                      </p:cBhvr>
                                    </p:animEffect>
                                    <p:animScale>
                                      <p:cBhvr>
                                        <p:cTn id="12" dur="500" autoRev="1" fill="hold"/>
                                        <p:tgtEl>
                                          <p:spTgt spid="31"/>
                                        </p:tgtEl>
                                      </p:cBhvr>
                                      <p:by x="105000" y="105000"/>
                                    </p:animScale>
                                  </p:childTnLst>
                                </p:cTn>
                              </p:par>
                            </p:childTnLst>
                          </p:cTn>
                        </p:par>
                        <p:par>
                          <p:cTn id="13" fill="hold">
                            <p:stCondLst>
                              <p:cond delay="1000"/>
                            </p:stCondLst>
                            <p:childTnLst>
                              <p:par>
                                <p:cTn id="14" presetID="1" presetClass="entr" presetSubtype="0" fill="hold" grpId="0" nodeType="afterEffect">
                                  <p:stCondLst>
                                    <p:cond delay="0"/>
                                  </p:stCondLst>
                                  <p:childTnLst>
                                    <p:set>
                                      <p:cBhvr>
                                        <p:cTn id="15"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26" presetClass="emph" presetSubtype="0" fill="hold" nodeType="clickEffect">
                                  <p:stCondLst>
                                    <p:cond delay="0"/>
                                  </p:stCondLst>
                                  <p:childTnLst>
                                    <p:animEffect transition="out" filter="fade">
                                      <p:cBhvr>
                                        <p:cTn id="19" dur="500" tmFilter="0, 0; .2, .5; .8, .5; 1, 0"/>
                                        <p:tgtEl>
                                          <p:spTgt spid="2"/>
                                        </p:tgtEl>
                                      </p:cBhvr>
                                    </p:animEffect>
                                    <p:animScale>
                                      <p:cBhvr>
                                        <p:cTn id="20" dur="250" autoRev="1" fill="hold"/>
                                        <p:tgtEl>
                                          <p:spTgt spid="2"/>
                                        </p:tgtEl>
                                      </p:cBhvr>
                                      <p:by x="105000" y="105000"/>
                                    </p:animScale>
                                  </p:childTnLst>
                                </p:cTn>
                              </p:par>
                            </p:childTnLst>
                          </p:cTn>
                        </p:par>
                        <p:par>
                          <p:cTn id="21" fill="hold">
                            <p:stCondLst>
                              <p:cond delay="500"/>
                            </p:stCondLst>
                            <p:childTnLst>
                              <p:par>
                                <p:cTn id="22" presetID="26" presetClass="emph" presetSubtype="0" fill="hold" nodeType="afterEffect">
                                  <p:stCondLst>
                                    <p:cond delay="0"/>
                                  </p:stCondLst>
                                  <p:childTnLst>
                                    <p:animEffect transition="out" filter="fade">
                                      <p:cBhvr>
                                        <p:cTn id="23" dur="500" tmFilter="0, 0; .2, .5; .8, .5; 1, 0"/>
                                        <p:tgtEl>
                                          <p:spTgt spid="32"/>
                                        </p:tgtEl>
                                      </p:cBhvr>
                                    </p:animEffect>
                                    <p:animScale>
                                      <p:cBhvr>
                                        <p:cTn id="24" dur="250" autoRev="1" fill="hold"/>
                                        <p:tgtEl>
                                          <p:spTgt spid="32"/>
                                        </p:tgtEl>
                                      </p:cBhvr>
                                      <p:by x="105000" y="105000"/>
                                    </p:animScale>
                                  </p:childTnLst>
                                </p:cTn>
                              </p:par>
                            </p:childTnLst>
                          </p:cTn>
                        </p:par>
                        <p:par>
                          <p:cTn id="25" fill="hold">
                            <p:stCondLst>
                              <p:cond delay="1000"/>
                            </p:stCondLst>
                            <p:childTnLst>
                              <p:par>
                                <p:cTn id="26" presetID="1" presetClass="entr" presetSubtype="0" fill="hold" grpId="0" nodeType="afterEffect">
                                  <p:stCondLst>
                                    <p:cond delay="0"/>
                                  </p:stCondLst>
                                  <p:childTnLst>
                                    <p:set>
                                      <p:cBhvr>
                                        <p:cTn id="27" dur="1" fill="hold">
                                          <p:stCondLst>
                                            <p:cond delay="0"/>
                                          </p:stCondLst>
                                        </p:cTn>
                                        <p:tgtEl>
                                          <p:spTgt spid="35">
                                            <p:txEl>
                                              <p:pRg st="0" end="0"/>
                                            </p:txEl>
                                          </p:spTgt>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8" presetClass="emph" presetSubtype="0" fill="hold" grpId="0" nodeType="clickEffect">
                                  <p:stCondLst>
                                    <p:cond delay="0"/>
                                  </p:stCondLst>
                                  <p:iterate type="lt">
                                    <p:tmPct val="4000"/>
                                  </p:iterate>
                                  <p:childTnLst>
                                    <p:set>
                                      <p:cBhvr override="childStyle">
                                        <p:cTn id="31" dur="500" fill="hold"/>
                                        <p:tgtEl>
                                          <p:spTgt spid="9"/>
                                        </p:tgtEl>
                                        <p:attrNameLst>
                                          <p:attrName>style.textDecorationUnderline</p:attrName>
                                        </p:attrNameLst>
                                      </p:cBhvr>
                                      <p:to>
                                        <p:strVal val="true"/>
                                      </p:to>
                                    </p:set>
                                  </p:childTnLst>
                                </p:cTn>
                              </p:par>
                            </p:childTnLst>
                          </p:cTn>
                        </p:par>
                        <p:par>
                          <p:cTn id="32" fill="hold">
                            <p:stCondLst>
                              <p:cond delay="840"/>
                            </p:stCondLst>
                            <p:childTnLst>
                              <p:par>
                                <p:cTn id="33" presetID="1" presetClass="entr" presetSubtype="0" fill="hold" grpId="0" nodeType="afterEffect">
                                  <p:stCondLst>
                                    <p:cond delay="0"/>
                                  </p:stCondLst>
                                  <p:childTnLst>
                                    <p:set>
                                      <p:cBhvr>
                                        <p:cTn id="34" dur="1" fill="hold">
                                          <p:stCondLst>
                                            <p:cond delay="0"/>
                                          </p:stCondLst>
                                        </p:cTn>
                                        <p:tgtEl>
                                          <p:spTgt spid="4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35" grpId="0" build="p"/>
      <p:bldP spid="43" grpId="0" build="p"/>
      <p:bldP spid="9"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 name="Neural Network Concepts"/>
          <p:cNvSpPr txBox="1">
            <a:spLocks noGrp="1"/>
          </p:cNvSpPr>
          <p:nvPr>
            <p:ph type="ctrTitle"/>
          </p:nvPr>
        </p:nvSpPr>
        <p:spPr>
          <a:xfrm>
            <a:off x="0" y="810"/>
            <a:ext cx="13004801" cy="763554"/>
          </a:xfrm>
          <a:prstGeom prst="rect">
            <a:avLst/>
          </a:prstGeom>
          <a:solidFill>
            <a:srgbClr val="003D7C"/>
          </a:solidFill>
        </p:spPr>
        <p:txBody>
          <a:bodyPr/>
          <a:lstStyle/>
          <a:p>
            <a:pPr lvl="2" algn="l">
              <a:defRPr sz="4000">
                <a:solidFill>
                  <a:srgbClr val="FFFFFF"/>
                </a:solidFill>
              </a:defRPr>
            </a:pPr>
            <a:r>
              <a:rPr lang="en-US" dirty="0" smtClean="0"/>
              <a:t>Backpropagation </a:t>
            </a:r>
            <a:r>
              <a:rPr lang="mr-IN" dirty="0" smtClean="0"/>
              <a:t>–</a:t>
            </a:r>
            <a:r>
              <a:rPr lang="en-US" dirty="0" smtClean="0"/>
              <a:t> Backward Pass</a:t>
            </a:r>
            <a:endParaRPr dirty="0"/>
          </a:p>
        </p:txBody>
      </p:sp>
      <p:grpSp>
        <p:nvGrpSpPr>
          <p:cNvPr id="5" name="Group 4"/>
          <p:cNvGrpSpPr/>
          <p:nvPr/>
        </p:nvGrpSpPr>
        <p:grpSpPr>
          <a:xfrm>
            <a:off x="6973281" y="1301466"/>
            <a:ext cx="5373823" cy="1604795"/>
            <a:chOff x="6973281" y="1265607"/>
            <a:chExt cx="5373823" cy="1604795"/>
          </a:xfrm>
        </p:grpSpPr>
        <mc:AlternateContent xmlns:mc="http://schemas.openxmlformats.org/markup-compatibility/2006" xmlns:a14="http://schemas.microsoft.com/office/drawing/2010/main">
          <mc:Choice Requires="a14">
            <p:sp>
              <p:nvSpPr>
                <p:cNvPr id="36" name="TextBox 35"/>
                <p:cNvSpPr txBox="1"/>
                <p:nvPr/>
              </p:nvSpPr>
              <p:spPr>
                <a:xfrm>
                  <a:off x="6973281" y="1265607"/>
                  <a:ext cx="5373823"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a:r>
                    <a:rPr lang="en-US" dirty="0" smtClean="0">
                      <a:solidFill>
                        <a:schemeClr val="tx2"/>
                      </a:solidFill>
                    </a:rPr>
                    <a:t>Update </a:t>
                  </a:r>
                  <a14:m>
                    <m:oMath xmlns:m="http://schemas.openxmlformats.org/officeDocument/2006/math">
                      <m:sSub>
                        <m:sSubPr>
                          <m:ctrlPr>
                            <a:rPr lang="en-US" b="0" i="1">
                              <a:solidFill>
                                <a:schemeClr val="tx2"/>
                              </a:solidFill>
                              <a:latin typeface="Cambria Math" charset="0"/>
                            </a:rPr>
                          </m:ctrlPr>
                        </m:sSubPr>
                        <m:e>
                          <m:r>
                            <a:rPr lang="en-US" b="0" i="1">
                              <a:solidFill>
                                <a:schemeClr val="tx2"/>
                              </a:solidFill>
                              <a:latin typeface="Cambria Math" charset="0"/>
                            </a:rPr>
                            <m:t>𝑤</m:t>
                          </m:r>
                        </m:e>
                        <m:sub>
                          <m:r>
                            <a:rPr lang="en-US" b="0" i="1">
                              <a:solidFill>
                                <a:schemeClr val="tx2"/>
                              </a:solidFill>
                              <a:latin typeface="Cambria Math" charset="0"/>
                            </a:rPr>
                            <m:t>1</m:t>
                          </m:r>
                        </m:sub>
                      </m:sSub>
                    </m:oMath>
                  </a14:m>
                  <a:r>
                    <a:rPr kumimoji="0" lang="en-US" sz="2400" i="0" u="none" strike="noStrike" cap="none" spc="0" normalizeH="0" baseline="0" dirty="0" smtClean="0">
                      <a:ln>
                        <a:noFill/>
                      </a:ln>
                      <a:solidFill>
                        <a:schemeClr val="tx2"/>
                      </a:solidFill>
                      <a:effectLst/>
                      <a:uFillTx/>
                      <a:sym typeface="Helvetica Neue"/>
                    </a:rPr>
                    <a:t> </a:t>
                  </a:r>
                  <a:r>
                    <a:rPr kumimoji="0" lang="en-US" sz="2400" b="0" i="0" u="none" strike="noStrike" cap="none" spc="0" normalizeH="0" baseline="0" dirty="0" smtClean="0">
                      <a:ln>
                        <a:noFill/>
                      </a:ln>
                      <a:solidFill>
                        <a:schemeClr val="tx2"/>
                      </a:solidFill>
                      <a:effectLst/>
                      <a:uFillTx/>
                      <a:sym typeface="Helvetica Neue"/>
                    </a:rPr>
                    <a:t>(Gradient</a:t>
                  </a:r>
                  <a:r>
                    <a:rPr kumimoji="0" lang="en-US" sz="2400" b="0" i="0" u="none" strike="noStrike" cap="none" spc="0" normalizeH="0" dirty="0" smtClean="0">
                      <a:ln>
                        <a:noFill/>
                      </a:ln>
                      <a:solidFill>
                        <a:schemeClr val="tx2"/>
                      </a:solidFill>
                      <a:effectLst/>
                      <a:uFillTx/>
                      <a:sym typeface="Helvetica Neue"/>
                    </a:rPr>
                    <a:t> Descent)</a:t>
                  </a:r>
                  <a:endParaRPr kumimoji="0" lang="en-US" sz="2400" i="0" u="none" strike="noStrike" cap="none" spc="0" normalizeH="0" baseline="0" dirty="0">
                    <a:ln>
                      <a:noFill/>
                    </a:ln>
                    <a:solidFill>
                      <a:schemeClr val="tx2"/>
                    </a:solidFill>
                    <a:effectLst/>
                    <a:uFillTx/>
                    <a:sym typeface="Helvetica Neue"/>
                  </a:endParaRPr>
                </a:p>
              </p:txBody>
            </p:sp>
          </mc:Choice>
          <mc:Fallback xmlns="">
            <p:sp>
              <p:nvSpPr>
                <p:cNvPr id="36" name="TextBox 35"/>
                <p:cNvSpPr txBox="1">
                  <a:spLocks noRot="1" noChangeAspect="1" noMove="1" noResize="1" noEditPoints="1" noAdjustHandles="1" noChangeArrowheads="1" noChangeShapeType="1" noTextEdit="1"/>
                </p:cNvSpPr>
                <p:nvPr/>
              </p:nvSpPr>
              <p:spPr>
                <a:xfrm>
                  <a:off x="6973281" y="1265607"/>
                  <a:ext cx="5373823" cy="471924"/>
                </a:xfrm>
                <a:prstGeom prst="rect">
                  <a:avLst/>
                </a:prstGeom>
                <a:blipFill rotWithShape="0">
                  <a:blip r:embed="rId3"/>
                  <a:stretch>
                    <a:fillRect l="-2497" t="-7692" b="-28205"/>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Rectangle 36"/>
                <p:cNvSpPr/>
                <p:nvPr/>
              </p:nvSpPr>
              <p:spPr>
                <a:xfrm>
                  <a:off x="7507713" y="2015360"/>
                  <a:ext cx="4304958" cy="855042"/>
                </a:xfrm>
                <a:prstGeom prst="rect">
                  <a:avLst/>
                </a:prstGeom>
                <a:ln>
                  <a:solidFill>
                    <a:schemeClr val="tx1"/>
                  </a:solidFill>
                  <a:prstDash val="dash"/>
                </a:ln>
              </p:spPr>
              <p:txBody>
                <a:bodyPr wrap="square">
                  <a:spAutoFit/>
                </a:bodyPr>
                <a:lstStyle/>
                <a:p>
                  <a:pPr algn="l" hangingPunct="1">
                    <a:defRPr/>
                  </a:pPr>
                  <a14:m>
                    <m:oMathPara xmlns:m="http://schemas.openxmlformats.org/officeDocument/2006/math">
                      <m:oMathParaPr>
                        <m:jc m:val="centerGroup"/>
                      </m:oMathParaPr>
                      <m:oMath xmlns:m="http://schemas.openxmlformats.org/officeDocument/2006/math">
                        <m:sSup>
                          <m:sSupPr>
                            <m:ctrlPr>
                              <a:rPr lang="en-US" b="0" i="1" smtClean="0">
                                <a:latin typeface="Cambria Math" charset="0"/>
                              </a:rPr>
                            </m:ctrlPr>
                          </m:sSupPr>
                          <m:e>
                            <m:sSub>
                              <m:sSubPr>
                                <m:ctrlPr>
                                  <a:rPr lang="en-US" b="0" i="1">
                                    <a:latin typeface="Cambria Math" charset="0"/>
                                  </a:rPr>
                                </m:ctrlPr>
                              </m:sSubPr>
                              <m:e>
                                <m:r>
                                  <a:rPr lang="en-US" b="0" i="1">
                                    <a:latin typeface="Cambria Math" charset="0"/>
                                  </a:rPr>
                                  <m:t>𝑤</m:t>
                                </m:r>
                              </m:e>
                              <m:sub>
                                <m:r>
                                  <a:rPr lang="en-US" b="0" i="1">
                                    <a:latin typeface="Cambria Math" charset="0"/>
                                  </a:rPr>
                                  <m:t>1</m:t>
                                </m:r>
                              </m:sub>
                            </m:sSub>
                          </m:e>
                          <m:sup>
                            <m:r>
                              <a:rPr lang="en-US" b="0" i="1" smtClean="0">
                                <a:latin typeface="Cambria Math" charset="0"/>
                              </a:rPr>
                              <m:t>(1)</m:t>
                            </m:r>
                          </m:sup>
                        </m:sSup>
                        <m:r>
                          <a:rPr lang="en-US" b="0" i="1" smtClean="0">
                            <a:latin typeface="Cambria Math" charset="0"/>
                          </a:rPr>
                          <m:t>=</m:t>
                        </m:r>
                        <m:sSub>
                          <m:sSubPr>
                            <m:ctrlPr>
                              <a:rPr lang="en-US" b="0" i="1">
                                <a:latin typeface="Cambria Math" charset="0"/>
                              </a:rPr>
                            </m:ctrlPr>
                          </m:sSubPr>
                          <m:e>
                            <m:r>
                              <a:rPr lang="en-US" b="0" i="1">
                                <a:latin typeface="Cambria Math" charset="0"/>
                              </a:rPr>
                              <m:t>𝑤</m:t>
                            </m:r>
                          </m:e>
                          <m:sub>
                            <m:r>
                              <a:rPr lang="en-US" b="0" i="1">
                                <a:latin typeface="Cambria Math" charset="0"/>
                              </a:rPr>
                              <m:t>1</m:t>
                            </m:r>
                          </m:sub>
                        </m:sSub>
                        <m:r>
                          <a:rPr lang="en-US" b="0" i="1" smtClean="0">
                            <a:latin typeface="Cambria Math" charset="0"/>
                          </a:rPr>
                          <m:t>−</m:t>
                        </m:r>
                        <m:r>
                          <a:rPr lang="en-US" b="0" i="1" smtClean="0">
                            <a:latin typeface="Cambria Math" charset="0"/>
                            <a:ea typeface="Cambria Math" charset="0"/>
                            <a:cs typeface="Cambria Math" charset="0"/>
                          </a:rPr>
                          <m:t>𝜂</m:t>
                        </m:r>
                        <m:r>
                          <a:rPr lang="en-US" b="0" i="1" smtClean="0">
                            <a:latin typeface="Cambria Math" charset="0"/>
                            <a:ea typeface="Cambria Math" charset="0"/>
                            <a:cs typeface="Cambria Math" charset="0"/>
                          </a:rPr>
                          <m:t>×</m:t>
                        </m:r>
                        <m:f>
                          <m:fPr>
                            <m:ctrlPr>
                              <a:rPr lang="mr-IN" b="0" i="1" smtClean="0">
                                <a:latin typeface="Cambria Math" charset="0"/>
                                <a:ea typeface="Cambria Math" charset="0"/>
                                <a:cs typeface="Cambria Math" charset="0"/>
                              </a:rPr>
                            </m:ctrlPr>
                          </m:fPr>
                          <m:num>
                            <m:r>
                              <a:rPr lang="mr-IN"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𝐿𝑜𝑠𝑠</m:t>
                            </m:r>
                          </m:num>
                          <m:den>
                            <m:r>
                              <a:rPr lang="mr-IN" b="0" i="1">
                                <a:latin typeface="Cambria Math" charset="0"/>
                                <a:ea typeface="Cambria Math" charset="0"/>
                                <a:cs typeface="Cambria Math" charset="0"/>
                              </a:rPr>
                              <m:t>𝜕</m:t>
                            </m:r>
                            <m:sSub>
                              <m:sSubPr>
                                <m:ctrlPr>
                                  <a:rPr lang="en-US" b="0" i="1">
                                    <a:latin typeface="Cambria Math" charset="0"/>
                                  </a:rPr>
                                </m:ctrlPr>
                              </m:sSubPr>
                              <m:e>
                                <m:r>
                                  <a:rPr lang="en-US" b="0" i="1">
                                    <a:latin typeface="Cambria Math" charset="0"/>
                                  </a:rPr>
                                  <m:t>𝑤</m:t>
                                </m:r>
                              </m:e>
                              <m:sub>
                                <m:r>
                                  <a:rPr lang="en-US" b="0" i="1">
                                    <a:latin typeface="Cambria Math" charset="0"/>
                                  </a:rPr>
                                  <m:t>1</m:t>
                                </m:r>
                              </m:sub>
                            </m:sSub>
                          </m:den>
                        </m:f>
                      </m:oMath>
                    </m:oMathPara>
                  </a14:m>
                  <a:endParaRPr lang="en-US" b="0" dirty="0"/>
                </a:p>
              </p:txBody>
            </p:sp>
          </mc:Choice>
          <mc:Fallback xmlns="">
            <p:sp>
              <p:nvSpPr>
                <p:cNvPr id="37" name="Rectangle 36"/>
                <p:cNvSpPr>
                  <a:spLocks noRot="1" noChangeAspect="1" noMove="1" noResize="1" noEditPoints="1" noAdjustHandles="1" noChangeArrowheads="1" noChangeShapeType="1" noTextEdit="1"/>
                </p:cNvSpPr>
                <p:nvPr/>
              </p:nvSpPr>
              <p:spPr>
                <a:xfrm>
                  <a:off x="7507713" y="2015360"/>
                  <a:ext cx="4304958" cy="855042"/>
                </a:xfrm>
                <a:prstGeom prst="rect">
                  <a:avLst/>
                </a:prstGeom>
                <a:blipFill rotWithShape="0">
                  <a:blip r:embed="rId4"/>
                  <a:stretch>
                    <a:fillRect/>
                  </a:stretch>
                </a:blipFill>
                <a:ln>
                  <a:solidFill>
                    <a:schemeClr val="tx1"/>
                  </a:solidFill>
                  <a:prstDash val="dash"/>
                </a:ln>
              </p:spPr>
              <p:txBody>
                <a:bodyPr/>
                <a:lstStyle/>
                <a:p>
                  <a:r>
                    <a:rPr lang="en-US">
                      <a:noFill/>
                    </a:rPr>
                    <a:t> </a:t>
                  </a:r>
                </a:p>
              </p:txBody>
            </p:sp>
          </mc:Fallback>
        </mc:AlternateContent>
      </p:grpSp>
      <p:sp>
        <p:nvSpPr>
          <p:cNvPr id="40" name="TextBox 39"/>
          <p:cNvSpPr txBox="1"/>
          <p:nvPr/>
        </p:nvSpPr>
        <p:spPr>
          <a:xfrm>
            <a:off x="6973281" y="3145775"/>
            <a:ext cx="5373823"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lang="en-US" dirty="0" smtClean="0">
                <a:solidFill>
                  <a:schemeClr val="tx2"/>
                </a:solidFill>
              </a:rPr>
              <a:t>Delta Rule </a:t>
            </a:r>
            <a:r>
              <a:rPr lang="en-US" b="0" dirty="0" smtClean="0">
                <a:solidFill>
                  <a:schemeClr val="tx2"/>
                </a:solidFill>
              </a:rPr>
              <a:t>(Apply Chain Rule)</a:t>
            </a:r>
            <a:endParaRPr kumimoji="0" lang="en-US" sz="2400" b="0" i="0" u="none" strike="noStrike" cap="none" spc="0" normalizeH="0" baseline="0" dirty="0">
              <a:ln>
                <a:noFill/>
              </a:ln>
              <a:solidFill>
                <a:schemeClr val="tx2"/>
              </a:solidFill>
              <a:effectLst/>
              <a:uFillTx/>
              <a:sym typeface="Helvetica Neue"/>
            </a:endParaRPr>
          </a:p>
        </p:txBody>
      </p:sp>
      <mc:AlternateContent xmlns:mc="http://schemas.openxmlformats.org/markup-compatibility/2006" xmlns:a14="http://schemas.microsoft.com/office/drawing/2010/main">
        <mc:Choice Requires="a14">
          <p:graphicFrame>
            <p:nvGraphicFramePr>
              <p:cNvPr id="66" name="Table 65"/>
              <p:cNvGraphicFramePr>
                <a:graphicFrameLocks noGrp="1"/>
              </p:cNvGraphicFramePr>
              <p:nvPr>
                <p:extLst/>
              </p:nvPr>
            </p:nvGraphicFramePr>
            <p:xfrm>
              <a:off x="1771626" y="4345604"/>
              <a:ext cx="3876139" cy="4553837"/>
            </p:xfrm>
            <a:graphic>
              <a:graphicData uri="http://schemas.openxmlformats.org/drawingml/2006/table">
                <a:tbl>
                  <a:tblPr firstRow="1" bandRow="1">
                    <a:tableStyleId>{5940675A-B579-460E-94D1-54222C63F5DA}</a:tableStyleId>
                  </a:tblPr>
                  <a:tblGrid>
                    <a:gridCol w="964872"/>
                    <a:gridCol w="2911267"/>
                  </a:tblGrid>
                  <a:tr h="749620">
                    <a:tc>
                      <a:txBody>
                        <a:bodyPr/>
                        <a:lstStyle/>
                        <a:p>
                          <a:pPr/>
                          <a14:m>
                            <m:oMathPara xmlns:m="http://schemas.openxmlformats.org/officeDocument/2006/math">
                              <m:oMathParaPr>
                                <m:jc m:val="centerGroup"/>
                              </m:oMathParaPr>
                              <m:oMath xmlns:m="http://schemas.openxmlformats.org/officeDocument/2006/math">
                                <m:r>
                                  <a:rPr lang="en-US" sz="2000" b="0" i="1" smtClean="0">
                                    <a:latin typeface="Cambria Math" charset="0"/>
                                    <a:ea typeface="Cambria Math" charset="0"/>
                                    <a:cs typeface="Cambria Math" charset="0"/>
                                  </a:rPr>
                                  <m:t>𝐿𝑜𝑠𝑠</m:t>
                                </m:r>
                              </m:oMath>
                            </m:oMathPara>
                          </a14:m>
                          <a:endParaRPr lang="en-US" sz="2000" dirty="0"/>
                        </a:p>
                      </a:txBody>
                      <a:tcPr anchor="ctr">
                        <a:solidFill>
                          <a:schemeClr val="accent1">
                            <a:lumMod val="20000"/>
                            <a:lumOff val="80000"/>
                          </a:schemeClr>
                        </a:solidFill>
                      </a:tcPr>
                    </a:tc>
                    <a:tc>
                      <a:txBody>
                        <a:bodyPr/>
                        <a:lstStyle/>
                        <a:p>
                          <a:pPr marL="0" marR="0" indent="0" algn="ctr" defTabSz="584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0" lang="mr-IN" sz="2000" b="0" i="1" u="none" strike="noStrike" cap="none" spc="0" normalizeH="0" baseline="0" smtClean="0">
                                        <a:ln>
                                          <a:noFill/>
                                        </a:ln>
                                        <a:solidFill>
                                          <a:srgbClr val="000000"/>
                                        </a:solidFill>
                                        <a:effectLst/>
                                        <a:uFillTx/>
                                        <a:latin typeface="Cambria Math" charset="0"/>
                                        <a:ea typeface="Helvetica Neue"/>
                                        <a:cs typeface="Helvetica Neue"/>
                                        <a:sym typeface="Helvetica Neue"/>
                                      </a:rPr>
                                    </m:ctrlPr>
                                  </m:fPr>
                                  <m:num>
                                    <m:r>
                                      <a:rPr kumimoji="0" lang="en-US" sz="2000" b="0" i="1" u="none" strike="noStrike" cap="none" spc="0" normalizeH="0" baseline="0" smtClean="0">
                                        <a:ln>
                                          <a:noFill/>
                                        </a:ln>
                                        <a:solidFill>
                                          <a:srgbClr val="000000"/>
                                        </a:solidFill>
                                        <a:effectLst/>
                                        <a:uFillTx/>
                                        <a:latin typeface="Cambria Math" charset="0"/>
                                        <a:ea typeface="Helvetica Neue"/>
                                        <a:cs typeface="Helvetica Neue"/>
                                        <a:sym typeface="Helvetica Neue"/>
                                      </a:rPr>
                                      <m:t>1</m:t>
                                    </m:r>
                                  </m:num>
                                  <m:den>
                                    <m:r>
                                      <a:rPr kumimoji="0" lang="en-US" sz="2000" b="0" i="1" u="none" strike="noStrike" cap="none" spc="0" normalizeH="0" baseline="0" smtClean="0">
                                        <a:ln>
                                          <a:noFill/>
                                        </a:ln>
                                        <a:solidFill>
                                          <a:srgbClr val="000000"/>
                                        </a:solidFill>
                                        <a:effectLst/>
                                        <a:uFillTx/>
                                        <a:latin typeface="Cambria Math" charset="0"/>
                                        <a:ea typeface="Helvetica Neue"/>
                                        <a:cs typeface="Helvetica Neue"/>
                                        <a:sym typeface="Helvetica Neue"/>
                                      </a:rPr>
                                      <m:t>2</m:t>
                                    </m:r>
                                  </m:den>
                                </m:f>
                                <m:nary>
                                  <m:naryPr>
                                    <m:chr m:val="∑"/>
                                    <m:ctrlPr>
                                      <a:rPr kumimoji="0" lang="is-IS" sz="2000" b="0" i="1" u="none" strike="noStrike" cap="none" spc="0" normalizeH="0" baseline="0" smtClean="0">
                                        <a:ln>
                                          <a:noFill/>
                                        </a:ln>
                                        <a:solidFill>
                                          <a:srgbClr val="000000"/>
                                        </a:solidFill>
                                        <a:effectLst/>
                                        <a:uFillTx/>
                                        <a:latin typeface="Cambria Math" charset="0"/>
                                        <a:ea typeface="Helvetica Neue"/>
                                        <a:cs typeface="Helvetica Neue"/>
                                        <a:sym typeface="Helvetica Neue"/>
                                      </a:rPr>
                                    </m:ctrlPr>
                                  </m:naryPr>
                                  <m:sub>
                                    <m:r>
                                      <m:rPr>
                                        <m:brk m:alnAt="23"/>
                                      </m:rPr>
                                      <a:rPr kumimoji="0" lang="en-US" sz="2000" b="0" i="1" u="none" strike="noStrike" cap="none" spc="0" normalizeH="0" baseline="0" smtClean="0">
                                        <a:ln>
                                          <a:noFill/>
                                        </a:ln>
                                        <a:solidFill>
                                          <a:srgbClr val="000000"/>
                                        </a:solidFill>
                                        <a:effectLst/>
                                        <a:uFillTx/>
                                        <a:latin typeface="Cambria Math" charset="0"/>
                                        <a:ea typeface="Helvetica Neue"/>
                                        <a:cs typeface="Helvetica Neue"/>
                                        <a:sym typeface="Helvetica Neue"/>
                                      </a:rPr>
                                      <m:t>𝑖</m:t>
                                    </m:r>
                                    <m:r>
                                      <a:rPr kumimoji="0" lang="en-US" sz="2000" b="0" i="1" u="none" strike="noStrike" cap="none" spc="0" normalizeH="0" baseline="0" smtClean="0">
                                        <a:ln>
                                          <a:noFill/>
                                        </a:ln>
                                        <a:solidFill>
                                          <a:srgbClr val="000000"/>
                                        </a:solidFill>
                                        <a:effectLst/>
                                        <a:uFillTx/>
                                        <a:latin typeface="Cambria Math" charset="0"/>
                                        <a:ea typeface="Helvetica Neue"/>
                                        <a:cs typeface="Helvetica Neue"/>
                                        <a:sym typeface="Helvetica Neue"/>
                                      </a:rPr>
                                      <m:t>−1</m:t>
                                    </m:r>
                                  </m:sub>
                                  <m:sup>
                                    <m:r>
                                      <a:rPr kumimoji="0" lang="en-US" sz="2000" b="0" i="1" u="none" strike="noStrike" cap="none" spc="0" normalizeH="0" baseline="0" smtClean="0">
                                        <a:ln>
                                          <a:noFill/>
                                        </a:ln>
                                        <a:solidFill>
                                          <a:srgbClr val="000000"/>
                                        </a:solidFill>
                                        <a:effectLst/>
                                        <a:uFillTx/>
                                        <a:latin typeface="Cambria Math" charset="0"/>
                                        <a:ea typeface="Helvetica Neue"/>
                                        <a:cs typeface="Helvetica Neue"/>
                                        <a:sym typeface="Helvetica Neue"/>
                                      </a:rPr>
                                      <m:t>𝑁</m:t>
                                    </m:r>
                                  </m:sup>
                                  <m:e>
                                    <m:sSup>
                                      <m:sSupPr>
                                        <m:ctrlPr>
                                          <a:rPr kumimoji="0" lang="is-IS" sz="2000" b="0" i="1" u="none" strike="noStrike" cap="none" spc="0" normalizeH="0" baseline="0" smtClean="0">
                                            <a:ln>
                                              <a:noFill/>
                                            </a:ln>
                                            <a:solidFill>
                                              <a:srgbClr val="000000"/>
                                            </a:solidFill>
                                            <a:effectLst/>
                                            <a:uFillTx/>
                                            <a:latin typeface="Cambria Math" charset="0"/>
                                            <a:ea typeface="Helvetica Neue"/>
                                            <a:cs typeface="Helvetica Neue"/>
                                            <a:sym typeface="Helvetica Neue"/>
                                          </a:rPr>
                                        </m:ctrlPr>
                                      </m:sSupPr>
                                      <m:e>
                                        <m:r>
                                          <a:rPr lang="en-US" sz="2000" b="0" i="1">
                                            <a:latin typeface="Cambria Math" charset="0"/>
                                          </a:rPr>
                                          <m:t>(</m:t>
                                        </m:r>
                                        <m:sSub>
                                          <m:sSubPr>
                                            <m:ctrlPr>
                                              <a:rPr lang="en-US" sz="2000" b="0" i="1">
                                                <a:latin typeface="Cambria Math" charset="0"/>
                                              </a:rPr>
                                            </m:ctrlPr>
                                          </m:sSubPr>
                                          <m:e>
                                            <m:r>
                                              <a:rPr lang="en-US" sz="2000" b="0" i="1">
                                                <a:latin typeface="Cambria Math" charset="0"/>
                                              </a:rPr>
                                              <m:t>𝑦</m:t>
                                            </m:r>
                                          </m:e>
                                          <m:sub>
                                            <m:r>
                                              <a:rPr lang="en-US" sz="2000" b="0" i="1">
                                                <a:latin typeface="Cambria Math" charset="0"/>
                                              </a:rPr>
                                              <m:t>𝑖</m:t>
                                            </m:r>
                                          </m:sub>
                                        </m:sSub>
                                        <m:r>
                                          <a:rPr lang="en-US" sz="2000" b="0" i="1">
                                            <a:latin typeface="Cambria Math" charset="0"/>
                                          </a:rPr>
                                          <m:t>−</m:t>
                                        </m:r>
                                        <m:sSub>
                                          <m:sSubPr>
                                            <m:ctrlPr>
                                              <a:rPr lang="en-US" sz="2000" b="0" i="1" smtClean="0">
                                                <a:latin typeface="Cambria Math" charset="0"/>
                                              </a:rPr>
                                            </m:ctrlPr>
                                          </m:sSubPr>
                                          <m:e>
                                            <m:r>
                                              <a:rPr lang="en-US" sz="2000" b="0" i="1" smtClean="0">
                                                <a:latin typeface="Cambria Math" charset="0"/>
                                              </a:rPr>
                                              <m:t>𝑂</m:t>
                                            </m:r>
                                          </m:e>
                                          <m:sub>
                                            <m:r>
                                              <a:rPr lang="en-US" sz="2000" b="0" i="1">
                                                <a:latin typeface="Cambria Math" charset="0"/>
                                              </a:rPr>
                                              <m:t>𝑖</m:t>
                                            </m:r>
                                          </m:sub>
                                        </m:sSub>
                                        <m:r>
                                          <a:rPr lang="en-US" sz="2000" b="0" i="1">
                                            <a:latin typeface="Cambria Math" charset="0"/>
                                          </a:rPr>
                                          <m:t>)</m:t>
                                        </m:r>
                                      </m:e>
                                      <m:sup>
                                        <m:r>
                                          <a:rPr kumimoji="0" lang="en-US" sz="2000" b="0" i="1" u="none" strike="noStrike" cap="none" spc="0" normalizeH="0" baseline="0" smtClean="0">
                                            <a:ln>
                                              <a:noFill/>
                                            </a:ln>
                                            <a:solidFill>
                                              <a:srgbClr val="000000"/>
                                            </a:solidFill>
                                            <a:effectLst/>
                                            <a:uFillTx/>
                                            <a:latin typeface="Cambria Math" charset="0"/>
                                            <a:ea typeface="Helvetica Neue"/>
                                            <a:cs typeface="Helvetica Neue"/>
                                            <a:sym typeface="Helvetica Neue"/>
                                          </a:rPr>
                                          <m:t>2</m:t>
                                        </m:r>
                                      </m:sup>
                                    </m:sSup>
                                  </m:e>
                                </m:nary>
                              </m:oMath>
                            </m:oMathPara>
                          </a14:m>
                          <a:endParaRPr kumimoji="0" lang="en-US" sz="2000" b="0" i="0" u="none" strike="noStrike" cap="none" spc="0" normalizeH="0" baseline="0" dirty="0">
                            <a:ln>
                              <a:noFill/>
                            </a:ln>
                            <a:solidFill>
                              <a:srgbClr val="000000"/>
                            </a:solidFill>
                            <a:effectLst/>
                            <a:uFillTx/>
                            <a:ea typeface="Helvetica Neue"/>
                            <a:cs typeface="Helvetica Neue"/>
                            <a:sym typeface="Helvetica Neue"/>
                          </a:endParaRPr>
                        </a:p>
                      </a:txBody>
                      <a:tcPr anchor="ctr">
                        <a:solidFill>
                          <a:schemeClr val="accent1">
                            <a:lumMod val="20000"/>
                            <a:lumOff val="80000"/>
                          </a:schemeClr>
                        </a:solidFill>
                      </a:tcPr>
                    </a:tc>
                  </a:tr>
                  <a:tr h="681161">
                    <a:tc>
                      <a:txBody>
                        <a:bodyPr/>
                        <a:lstStyle/>
                        <a:p>
                          <a:pPr marL="0" marR="0" indent="0" algn="ctr" defTabSz="584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2000" b="0" i="1" smtClean="0">
                                        <a:latin typeface="Cambria Math" charset="0"/>
                                        <a:ea typeface="Cambria Math" charset="0"/>
                                        <a:cs typeface="Cambria Math" charset="0"/>
                                      </a:rPr>
                                    </m:ctrlPr>
                                  </m:fPr>
                                  <m:num>
                                    <m:r>
                                      <a:rPr lang="mr-IN" sz="2000" b="0" i="1">
                                        <a:latin typeface="Cambria Math" charset="0"/>
                                        <a:ea typeface="Cambria Math" charset="0"/>
                                        <a:cs typeface="Cambria Math" charset="0"/>
                                      </a:rPr>
                                      <m:t>𝜕</m:t>
                                    </m:r>
                                    <m:r>
                                      <a:rPr lang="en-US" sz="2000" b="0" i="1">
                                        <a:latin typeface="Cambria Math" charset="0"/>
                                        <a:ea typeface="Cambria Math" charset="0"/>
                                        <a:cs typeface="Cambria Math" charset="0"/>
                                      </a:rPr>
                                      <m:t>𝐿𝑜𝑠𝑠</m:t>
                                    </m:r>
                                  </m:num>
                                  <m:den>
                                    <m:r>
                                      <a:rPr lang="mr-IN" sz="2000" b="0" i="1">
                                        <a:latin typeface="Cambria Math" charset="0"/>
                                        <a:ea typeface="Cambria Math" charset="0"/>
                                        <a:cs typeface="Cambria Math" charset="0"/>
                                      </a:rPr>
                                      <m:t>𝜕</m:t>
                                    </m:r>
                                    <m:sSub>
                                      <m:sSubPr>
                                        <m:ctrlPr>
                                          <a:rPr lang="en-US" sz="2000" b="0" i="1">
                                            <a:latin typeface="Cambria Math" charset="0"/>
                                          </a:rPr>
                                        </m:ctrlPr>
                                      </m:sSubPr>
                                      <m:e>
                                        <m:r>
                                          <a:rPr lang="en-US" sz="2000" b="0" i="1" smtClean="0">
                                            <a:latin typeface="Cambria Math" charset="0"/>
                                          </a:rPr>
                                          <m:t>𝑂</m:t>
                                        </m:r>
                                      </m:e>
                                      <m:sub>
                                        <m:r>
                                          <a:rPr lang="en-US" sz="2000" b="0" i="1" smtClean="0">
                                            <a:latin typeface="Cambria Math" charset="0"/>
                                          </a:rPr>
                                          <m:t>𝑖</m:t>
                                        </m:r>
                                      </m:sub>
                                    </m:sSub>
                                  </m:den>
                                </m:f>
                              </m:oMath>
                            </m:oMathPara>
                          </a14:m>
                          <a:endParaRPr lang="en-US" sz="2000" dirty="0"/>
                        </a:p>
                      </a:txBody>
                      <a:tcPr anchor="ctr">
                        <a:solidFill>
                          <a:schemeClr val="accent1">
                            <a:lumMod val="20000"/>
                            <a:lumOff val="80000"/>
                          </a:schemeClr>
                        </a:solidFill>
                      </a:tcPr>
                    </a:tc>
                    <a:tc>
                      <a:txBody>
                        <a:bodyPr/>
                        <a:lstStyle/>
                        <a:p>
                          <a:pPr marL="0" marR="0" indent="0" algn="ctr" defTabSz="584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2000" b="0" i="1" smtClean="0">
                                    <a:latin typeface="Cambria Math" charset="0"/>
                                  </a:rPr>
                                  <m:t>−(</m:t>
                                </m:r>
                                <m:sSub>
                                  <m:sSubPr>
                                    <m:ctrlPr>
                                      <a:rPr lang="en-US" sz="2000" b="0" i="1">
                                        <a:latin typeface="Cambria Math" charset="0"/>
                                      </a:rPr>
                                    </m:ctrlPr>
                                  </m:sSubPr>
                                  <m:e>
                                    <m:r>
                                      <a:rPr lang="en-US" sz="2000" b="0" i="1">
                                        <a:latin typeface="Cambria Math" charset="0"/>
                                      </a:rPr>
                                      <m:t>𝑦</m:t>
                                    </m:r>
                                  </m:e>
                                  <m:sub>
                                    <m:r>
                                      <a:rPr lang="en-US" sz="2000" b="0" i="1">
                                        <a:latin typeface="Cambria Math" charset="0"/>
                                      </a:rPr>
                                      <m:t>𝑖</m:t>
                                    </m:r>
                                  </m:sub>
                                </m:sSub>
                                <m:r>
                                  <a:rPr lang="en-US" sz="2000" b="0" i="1">
                                    <a:latin typeface="Cambria Math" charset="0"/>
                                  </a:rPr>
                                  <m:t>−</m:t>
                                </m:r>
                                <m:sSub>
                                  <m:sSubPr>
                                    <m:ctrlPr>
                                      <a:rPr lang="en-US" sz="2000" b="0" i="1" smtClean="0">
                                        <a:latin typeface="Cambria Math" charset="0"/>
                                      </a:rPr>
                                    </m:ctrlPr>
                                  </m:sSubPr>
                                  <m:e>
                                    <m:r>
                                      <a:rPr lang="en-US" sz="2000" b="0" i="1" smtClean="0">
                                        <a:latin typeface="Cambria Math" charset="0"/>
                                      </a:rPr>
                                      <m:t>𝑂</m:t>
                                    </m:r>
                                  </m:e>
                                  <m:sub>
                                    <m:r>
                                      <a:rPr lang="en-US" sz="2000" b="0" i="1">
                                        <a:latin typeface="Cambria Math" charset="0"/>
                                      </a:rPr>
                                      <m:t>𝑖</m:t>
                                    </m:r>
                                  </m:sub>
                                </m:sSub>
                                <m:r>
                                  <a:rPr lang="en-US" sz="2000" b="0" i="1">
                                    <a:latin typeface="Cambria Math" charset="0"/>
                                  </a:rPr>
                                  <m:t>)</m:t>
                                </m:r>
                              </m:oMath>
                            </m:oMathPara>
                          </a14:m>
                          <a:endParaRPr kumimoji="0" lang="en-US" sz="2000" b="0" i="0" u="none" strike="noStrike" cap="none" spc="0" normalizeH="0" baseline="0" dirty="0">
                            <a:ln>
                              <a:noFill/>
                            </a:ln>
                            <a:solidFill>
                              <a:srgbClr val="000000"/>
                            </a:solidFill>
                            <a:effectLst/>
                            <a:uFillTx/>
                            <a:ea typeface="Helvetica Neue"/>
                            <a:cs typeface="Helvetica Neue"/>
                            <a:sym typeface="Helvetica Neue"/>
                          </a:endParaRPr>
                        </a:p>
                      </a:txBody>
                      <a:tcPr anchor="ctr">
                        <a:solidFill>
                          <a:schemeClr val="accent1">
                            <a:lumMod val="20000"/>
                            <a:lumOff val="80000"/>
                          </a:schemeClr>
                        </a:solidFill>
                      </a:tcPr>
                    </a:tc>
                  </a:tr>
                  <a:tr h="701642">
                    <a:tc>
                      <a:txBody>
                        <a:bodyPr/>
                        <a:lstStyle/>
                        <a:p>
                          <a:pPr marL="0" marR="0" indent="0" algn="ctr" defTabSz="584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2000" b="0" i="1" smtClean="0">
                                        <a:latin typeface="Cambria Math" charset="0"/>
                                      </a:rPr>
                                    </m:ctrlPr>
                                  </m:sSubPr>
                                  <m:e>
                                    <m:r>
                                      <a:rPr lang="en-US" sz="2000" b="0" i="1" smtClean="0">
                                        <a:latin typeface="Cambria Math" charset="0"/>
                                      </a:rPr>
                                      <m:t>𝑂</m:t>
                                    </m:r>
                                  </m:e>
                                  <m:sub>
                                    <m:r>
                                      <a:rPr lang="en-US" sz="2000" b="0" i="1">
                                        <a:latin typeface="Cambria Math" charset="0"/>
                                      </a:rPr>
                                      <m:t>𝑖</m:t>
                                    </m:r>
                                  </m:sub>
                                </m:sSub>
                              </m:oMath>
                            </m:oMathPara>
                          </a14:m>
                          <a:endParaRPr lang="en-US" sz="2000" b="1" i="0" dirty="0">
                            <a:solidFill>
                              <a:schemeClr val="tx1"/>
                            </a:solidFill>
                          </a:endParaRPr>
                        </a:p>
                      </a:txBody>
                      <a:tcPr anchor="ctr">
                        <a:solidFill>
                          <a:schemeClr val="accent4">
                            <a:lumMod val="20000"/>
                            <a:lumOff val="80000"/>
                          </a:schemeClr>
                        </a:solidFill>
                      </a:tcPr>
                    </a:tc>
                    <a:tc>
                      <a:txBody>
                        <a:bodyPr/>
                        <a:lstStyle/>
                        <a:p>
                          <a:pPr marL="0" marR="0" indent="0" algn="ctr" defTabSz="584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0" lang="mr-IN" sz="2000" b="0" i="1" u="none" strike="noStrike" cap="none" spc="0" normalizeH="0" baseline="0" smtClean="0">
                                        <a:ln>
                                          <a:noFill/>
                                        </a:ln>
                                        <a:solidFill>
                                          <a:srgbClr val="000000"/>
                                        </a:solidFill>
                                        <a:effectLst/>
                                        <a:uFillTx/>
                                        <a:latin typeface="Cambria Math" charset="0"/>
                                        <a:ea typeface="Helvetica Neue"/>
                                        <a:cs typeface="Helvetica Neue"/>
                                        <a:sym typeface="Helvetica Neue"/>
                                      </a:rPr>
                                    </m:ctrlPr>
                                  </m:fPr>
                                  <m:num>
                                    <m:r>
                                      <a:rPr kumimoji="0" lang="en-US" sz="2000" b="0" i="1" u="none" strike="noStrike" cap="none" spc="0" normalizeH="0" baseline="0" smtClean="0">
                                        <a:ln>
                                          <a:noFill/>
                                        </a:ln>
                                        <a:solidFill>
                                          <a:srgbClr val="000000"/>
                                        </a:solidFill>
                                        <a:effectLst/>
                                        <a:uFillTx/>
                                        <a:latin typeface="Cambria Math" charset="0"/>
                                        <a:ea typeface="Helvetica Neue"/>
                                        <a:cs typeface="Helvetica Neue"/>
                                        <a:sym typeface="Helvetica Neue"/>
                                      </a:rPr>
                                      <m:t>1</m:t>
                                    </m:r>
                                  </m:num>
                                  <m:den>
                                    <m:r>
                                      <a:rPr kumimoji="0" lang="en-US" sz="2000" b="0" i="1" u="none" strike="noStrike" cap="none" spc="0" normalizeH="0" baseline="0" smtClean="0">
                                        <a:ln>
                                          <a:noFill/>
                                        </a:ln>
                                        <a:solidFill>
                                          <a:srgbClr val="000000"/>
                                        </a:solidFill>
                                        <a:effectLst/>
                                        <a:uFillTx/>
                                        <a:latin typeface="Cambria Math" charset="0"/>
                                        <a:ea typeface="Helvetica Neue"/>
                                        <a:cs typeface="Helvetica Neue"/>
                                        <a:sym typeface="Helvetica Neue"/>
                                      </a:rPr>
                                      <m:t>1+</m:t>
                                    </m:r>
                                    <m:sSup>
                                      <m:sSupPr>
                                        <m:ctrlPr>
                                          <a:rPr kumimoji="0" lang="en-US" sz="2000" b="0" i="1" u="none" strike="noStrike" cap="none" spc="0" normalizeH="0" baseline="0" smtClean="0">
                                            <a:ln>
                                              <a:noFill/>
                                            </a:ln>
                                            <a:solidFill>
                                              <a:srgbClr val="000000"/>
                                            </a:solidFill>
                                            <a:effectLst/>
                                            <a:uFillTx/>
                                            <a:latin typeface="Cambria Math" charset="0"/>
                                            <a:ea typeface="Helvetica Neue"/>
                                            <a:cs typeface="Helvetica Neue"/>
                                            <a:sym typeface="Helvetica Neue"/>
                                          </a:rPr>
                                        </m:ctrlPr>
                                      </m:sSupPr>
                                      <m:e>
                                        <m:r>
                                          <a:rPr kumimoji="0" lang="en-US" sz="2000" b="0" i="1" u="none" strike="noStrike" cap="none" spc="0" normalizeH="0" baseline="0" smtClean="0">
                                            <a:ln>
                                              <a:noFill/>
                                            </a:ln>
                                            <a:solidFill>
                                              <a:srgbClr val="000000"/>
                                            </a:solidFill>
                                            <a:effectLst/>
                                            <a:uFillTx/>
                                            <a:latin typeface="Cambria Math" charset="0"/>
                                            <a:ea typeface="Helvetica Neue"/>
                                            <a:cs typeface="Helvetica Neue"/>
                                            <a:sym typeface="Helvetica Neue"/>
                                          </a:rPr>
                                          <m:t>𝑒</m:t>
                                        </m:r>
                                      </m:e>
                                      <m:sup>
                                        <m:r>
                                          <a:rPr kumimoji="0" lang="en-US" sz="2000" b="0" i="1" u="none" strike="noStrike" cap="none" spc="0" normalizeH="0" baseline="0" smtClean="0">
                                            <a:ln>
                                              <a:noFill/>
                                            </a:ln>
                                            <a:solidFill>
                                              <a:srgbClr val="000000"/>
                                            </a:solidFill>
                                            <a:effectLst/>
                                            <a:uFillTx/>
                                            <a:latin typeface="Cambria Math" charset="0"/>
                                            <a:ea typeface="Helvetica Neue"/>
                                            <a:cs typeface="Helvetica Neue"/>
                                            <a:sym typeface="Helvetica Neue"/>
                                          </a:rPr>
                                          <m:t>−</m:t>
                                        </m:r>
                                        <m:sSub>
                                          <m:sSubPr>
                                            <m:ctrlPr>
                                              <a:rPr kumimoji="0" lang="en-US" sz="2000" b="0" i="1" u="none" strike="noStrike" cap="none" spc="0" normalizeH="0" baseline="0" smtClean="0">
                                                <a:ln>
                                                  <a:noFill/>
                                                </a:ln>
                                                <a:solidFill>
                                                  <a:srgbClr val="000000"/>
                                                </a:solidFill>
                                                <a:effectLst/>
                                                <a:uFillTx/>
                                                <a:latin typeface="Cambria Math" charset="0"/>
                                                <a:ea typeface="Helvetica Neue"/>
                                                <a:cs typeface="Helvetica Neue"/>
                                                <a:sym typeface="Helvetica Neue"/>
                                              </a:rPr>
                                            </m:ctrlPr>
                                          </m:sSubPr>
                                          <m:e>
                                            <m:r>
                                              <a:rPr kumimoji="0" lang="en-US" sz="2000" b="0" i="1" u="none" strike="noStrike" cap="none" spc="0" normalizeH="0" baseline="0" smtClean="0">
                                                <a:ln>
                                                  <a:noFill/>
                                                </a:ln>
                                                <a:solidFill>
                                                  <a:srgbClr val="000000"/>
                                                </a:solidFill>
                                                <a:effectLst/>
                                                <a:uFillTx/>
                                                <a:latin typeface="Cambria Math" charset="0"/>
                                                <a:ea typeface="Helvetica Neue"/>
                                                <a:cs typeface="Helvetica Neue"/>
                                                <a:sym typeface="Helvetica Neue"/>
                                              </a:rPr>
                                              <m:t>𝑛𝑒𝑡</m:t>
                                            </m:r>
                                          </m:e>
                                          <m:sub>
                                            <m:r>
                                              <a:rPr kumimoji="0" lang="en-US" sz="2000" b="0" i="1" u="none" strike="noStrike" cap="none" spc="0" normalizeH="0" baseline="0" smtClean="0">
                                                <a:ln>
                                                  <a:noFill/>
                                                </a:ln>
                                                <a:solidFill>
                                                  <a:srgbClr val="000000"/>
                                                </a:solidFill>
                                                <a:effectLst/>
                                                <a:uFillTx/>
                                                <a:latin typeface="Cambria Math" charset="0"/>
                                                <a:ea typeface="Helvetica Neue"/>
                                                <a:cs typeface="Helvetica Neue"/>
                                                <a:sym typeface="Helvetica Neue"/>
                                              </a:rPr>
                                              <m:t>𝑖</m:t>
                                            </m:r>
                                          </m:sub>
                                        </m:sSub>
                                      </m:sup>
                                    </m:sSup>
                                  </m:den>
                                </m:f>
                              </m:oMath>
                            </m:oMathPara>
                          </a14:m>
                          <a:endParaRPr lang="en-US" sz="2000" b="0" dirty="0">
                            <a:solidFill>
                              <a:schemeClr val="tx1"/>
                            </a:solidFill>
                          </a:endParaRPr>
                        </a:p>
                      </a:txBody>
                      <a:tcPr anchor="ctr">
                        <a:solidFill>
                          <a:schemeClr val="accent4">
                            <a:lumMod val="20000"/>
                            <a:lumOff val="80000"/>
                          </a:schemeClr>
                        </a:solidFill>
                      </a:tcPr>
                    </a:tc>
                  </a:tr>
                  <a:tr h="701642">
                    <a:tc>
                      <a:txBody>
                        <a:bodyPr/>
                        <a:lstStyle/>
                        <a:p>
                          <a:pPr marL="0" marR="0" indent="0" algn="ctr" defTabSz="584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2000" b="0" i="1" smtClean="0">
                                        <a:latin typeface="Cambria Math" charset="0"/>
                                        <a:ea typeface="Cambria Math" charset="0"/>
                                        <a:cs typeface="Cambria Math" charset="0"/>
                                      </a:rPr>
                                    </m:ctrlPr>
                                  </m:fPr>
                                  <m:num>
                                    <m:r>
                                      <a:rPr lang="mr-IN" sz="2000" b="0" i="1">
                                        <a:latin typeface="Cambria Math" charset="0"/>
                                        <a:ea typeface="Cambria Math" charset="0"/>
                                        <a:cs typeface="Cambria Math" charset="0"/>
                                      </a:rPr>
                                      <m:t>𝜕</m:t>
                                    </m:r>
                                    <m:sSub>
                                      <m:sSubPr>
                                        <m:ctrlPr>
                                          <a:rPr lang="en-US" sz="2000" b="0" i="1" smtClean="0">
                                            <a:latin typeface="Cambria Math" charset="0"/>
                                          </a:rPr>
                                        </m:ctrlPr>
                                      </m:sSubPr>
                                      <m:e>
                                        <m:r>
                                          <a:rPr lang="en-US" sz="2000" b="0" i="1" smtClean="0">
                                            <a:latin typeface="Cambria Math" charset="0"/>
                                          </a:rPr>
                                          <m:t>𝑂</m:t>
                                        </m:r>
                                      </m:e>
                                      <m:sub>
                                        <m:r>
                                          <a:rPr lang="en-US" sz="2000" b="0" i="1" smtClean="0">
                                            <a:latin typeface="Cambria Math" charset="0"/>
                                          </a:rPr>
                                          <m:t>𝑖</m:t>
                                        </m:r>
                                      </m:sub>
                                    </m:sSub>
                                  </m:num>
                                  <m:den>
                                    <m:r>
                                      <a:rPr lang="mr-IN" sz="2000" b="0" i="1">
                                        <a:latin typeface="Cambria Math" charset="0"/>
                                        <a:ea typeface="Cambria Math" charset="0"/>
                                        <a:cs typeface="Cambria Math" charset="0"/>
                                      </a:rPr>
                                      <m:t>𝜕</m:t>
                                    </m:r>
                                    <m:sSub>
                                      <m:sSubPr>
                                        <m:ctrlPr>
                                          <a:rPr lang="en-US" sz="2000" b="0" i="1">
                                            <a:latin typeface="Cambria Math" charset="0"/>
                                          </a:rPr>
                                        </m:ctrlPr>
                                      </m:sSubPr>
                                      <m:e>
                                        <m:r>
                                          <a:rPr lang="en-US" sz="2000" b="0" i="1" smtClean="0">
                                            <a:latin typeface="Cambria Math" charset="0"/>
                                          </a:rPr>
                                          <m:t>𝑛𝑒𝑡</m:t>
                                        </m:r>
                                      </m:e>
                                      <m:sub>
                                        <m:r>
                                          <a:rPr lang="en-US" sz="2000" b="0" i="1" smtClean="0">
                                            <a:latin typeface="Cambria Math" charset="0"/>
                                          </a:rPr>
                                          <m:t>𝑖</m:t>
                                        </m:r>
                                      </m:sub>
                                    </m:sSub>
                                  </m:den>
                                </m:f>
                              </m:oMath>
                            </m:oMathPara>
                          </a14:m>
                          <a:endParaRPr lang="en-US" sz="2000" b="1" i="0" dirty="0">
                            <a:solidFill>
                              <a:schemeClr val="tx1"/>
                            </a:solidFill>
                          </a:endParaRPr>
                        </a:p>
                      </a:txBody>
                      <a:tcPr anchor="ctr">
                        <a:solidFill>
                          <a:schemeClr val="accent4">
                            <a:lumMod val="20000"/>
                            <a:lumOff val="80000"/>
                          </a:schemeClr>
                        </a:solidFill>
                      </a:tcPr>
                    </a:tc>
                    <a:tc>
                      <a:txBody>
                        <a:bodyPr/>
                        <a:lstStyle/>
                        <a:p>
                          <a:pPr marL="0" marR="0" indent="0" algn="ctr" defTabSz="5842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lang="en-US" sz="2000" b="0" i="1" smtClean="0">
                                      <a:latin typeface="Cambria Math" charset="0"/>
                                    </a:rPr>
                                  </m:ctrlPr>
                                </m:sSubPr>
                                <m:e>
                                  <m:r>
                                    <a:rPr lang="en-US" sz="2000" b="0" i="1" smtClean="0">
                                      <a:latin typeface="Cambria Math" charset="0"/>
                                    </a:rPr>
                                    <m:t>𝑂</m:t>
                                  </m:r>
                                </m:e>
                                <m:sub>
                                  <m:r>
                                    <a:rPr lang="en-US" sz="2000" b="0" i="1" smtClean="0">
                                      <a:latin typeface="Cambria Math" charset="0"/>
                                    </a:rPr>
                                    <m:t>𝑖</m:t>
                                  </m:r>
                                </m:sub>
                              </m:sSub>
                              <m:r>
                                <a:rPr lang="en-US" sz="2000" b="0" i="1" smtClean="0">
                                  <a:latin typeface="Cambria Math" charset="0"/>
                                </a:rPr>
                                <m:t>(1−</m:t>
                              </m:r>
                              <m:sSub>
                                <m:sSubPr>
                                  <m:ctrlPr>
                                    <a:rPr lang="en-US" sz="2000" b="0" i="1" smtClean="0">
                                      <a:latin typeface="Cambria Math" charset="0"/>
                                    </a:rPr>
                                  </m:ctrlPr>
                                </m:sSubPr>
                                <m:e>
                                  <m:r>
                                    <a:rPr lang="en-US" sz="2000" b="0" i="1" smtClean="0">
                                      <a:latin typeface="Cambria Math" charset="0"/>
                                    </a:rPr>
                                    <m:t>𝑂</m:t>
                                  </m:r>
                                </m:e>
                                <m:sub>
                                  <m:r>
                                    <a:rPr lang="en-US" sz="2000" b="0" i="1" smtClean="0">
                                      <a:latin typeface="Cambria Math" charset="0"/>
                                    </a:rPr>
                                    <m:t>𝑖</m:t>
                                  </m:r>
                                </m:sub>
                              </m:sSub>
                            </m:oMath>
                          </a14:m>
                          <a:r>
                            <a:rPr lang="en-US" sz="2000" b="0" dirty="0" smtClean="0">
                              <a:solidFill>
                                <a:schemeClr val="tx1"/>
                              </a:solidFill>
                            </a:rPr>
                            <a:t>)</a:t>
                          </a:r>
                          <a:endParaRPr lang="en-US" sz="2000" b="0" dirty="0">
                            <a:solidFill>
                              <a:schemeClr val="tx1"/>
                            </a:solidFill>
                          </a:endParaRPr>
                        </a:p>
                      </a:txBody>
                      <a:tcPr anchor="ctr">
                        <a:solidFill>
                          <a:schemeClr val="accent4">
                            <a:lumMod val="20000"/>
                            <a:lumOff val="80000"/>
                          </a:schemeClr>
                        </a:solidFill>
                      </a:tcPr>
                    </a:tc>
                  </a:tr>
                  <a:tr h="701642">
                    <a:tc>
                      <a:txBody>
                        <a:bodyPr/>
                        <a:lstStyle/>
                        <a:p>
                          <a:pPr marL="0" marR="0" indent="0" algn="ctr" defTabSz="584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2000" b="0" i="1" smtClean="0">
                                        <a:latin typeface="Cambria Math" charset="0"/>
                                      </a:rPr>
                                    </m:ctrlPr>
                                  </m:sSubPr>
                                  <m:e>
                                    <m:r>
                                      <a:rPr lang="en-US" sz="2000" b="0" i="1" smtClean="0">
                                        <a:latin typeface="Cambria Math" charset="0"/>
                                      </a:rPr>
                                      <m:t>𝑛𝑒𝑡</m:t>
                                    </m:r>
                                  </m:e>
                                  <m:sub>
                                    <m:r>
                                      <a:rPr lang="en-US" sz="2000" b="0" i="1" smtClean="0">
                                        <a:latin typeface="Cambria Math" charset="0"/>
                                      </a:rPr>
                                      <m:t>𝑖</m:t>
                                    </m:r>
                                  </m:sub>
                                </m:sSub>
                              </m:oMath>
                            </m:oMathPara>
                          </a14:m>
                          <a:endParaRPr lang="en-US" sz="2000" b="1" i="0" dirty="0">
                            <a:solidFill>
                              <a:schemeClr val="tx1"/>
                            </a:solidFill>
                          </a:endParaRPr>
                        </a:p>
                      </a:txBody>
                      <a:tcPr anchor="ctr">
                        <a:solidFill>
                          <a:schemeClr val="accent3">
                            <a:lumMod val="20000"/>
                            <a:lumOff val="80000"/>
                          </a:schemeClr>
                        </a:solidFill>
                      </a:tcPr>
                    </a:tc>
                    <a:tc>
                      <a:txBody>
                        <a:bodyPr/>
                        <a:lstStyle/>
                        <a:p>
                          <a:pPr marL="0" marR="0" indent="0" algn="ctr" defTabSz="584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lang="en-US" sz="2000" b="0" i="1" smtClean="0">
                                        <a:latin typeface="Cambria Math" charset="0"/>
                                      </a:rPr>
                                    </m:ctrlPr>
                                  </m:sSupPr>
                                  <m:e>
                                    <m:r>
                                      <a:rPr lang="en-US" sz="2000">
                                        <a:latin typeface="Cambria Math" charset="0"/>
                                        <a:ea typeface="Cambria" charset="0"/>
                                        <a:cs typeface="Cambria" charset="0"/>
                                      </a:rPr>
                                      <m:t>𝐰</m:t>
                                    </m:r>
                                  </m:e>
                                  <m:sup>
                                    <m:r>
                                      <a:rPr lang="en-US" sz="2000" b="0" i="1" smtClean="0">
                                        <a:latin typeface="Cambria Math" charset="0"/>
                                        <a:ea typeface="Cambria Math" charset="0"/>
                                        <a:cs typeface="Cambria Math" charset="0"/>
                                      </a:rPr>
                                      <m:t>⊺</m:t>
                                    </m:r>
                                  </m:sup>
                                </m:sSup>
                                <m:r>
                                  <a:rPr lang="en-US" sz="2000" b="1" i="0">
                                    <a:latin typeface="Cambria Math" charset="0"/>
                                    <a:ea typeface="Cambria" charset="0"/>
                                    <a:cs typeface="Cambria" charset="0"/>
                                  </a:rPr>
                                  <m:t>𝐱</m:t>
                                </m:r>
                                <m:r>
                                  <a:rPr lang="en-US" sz="2000" b="0" i="1" smtClean="0">
                                    <a:latin typeface="Cambria Math" charset="0"/>
                                  </a:rPr>
                                  <m:t>+</m:t>
                                </m:r>
                                <m:r>
                                  <a:rPr lang="en-US" sz="2000" b="0" i="1" smtClean="0">
                                    <a:latin typeface="Cambria Math" charset="0"/>
                                  </a:rPr>
                                  <m:t>𝑏</m:t>
                                </m:r>
                              </m:oMath>
                            </m:oMathPara>
                          </a14:m>
                          <a:endParaRPr lang="en-US" sz="2000" b="0" dirty="0">
                            <a:solidFill>
                              <a:schemeClr val="tx1"/>
                            </a:solidFill>
                          </a:endParaRPr>
                        </a:p>
                      </a:txBody>
                      <a:tcPr anchor="ctr">
                        <a:solidFill>
                          <a:schemeClr val="accent3">
                            <a:lumMod val="20000"/>
                            <a:lumOff val="80000"/>
                          </a:schemeClr>
                        </a:solidFill>
                      </a:tcPr>
                    </a:tc>
                  </a:tr>
                  <a:tr h="701642">
                    <a:tc>
                      <a:txBody>
                        <a:bodyPr/>
                        <a:lstStyle/>
                        <a:p>
                          <a:pPr marL="0" marR="0" indent="0" algn="ctr" defTabSz="584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2000" b="0" i="1" smtClean="0">
                                        <a:latin typeface="Cambria Math" charset="0"/>
                                        <a:ea typeface="Cambria Math" charset="0"/>
                                        <a:cs typeface="Cambria Math" charset="0"/>
                                      </a:rPr>
                                    </m:ctrlPr>
                                  </m:fPr>
                                  <m:num>
                                    <m:r>
                                      <a:rPr lang="mr-IN" sz="2000" b="0" i="1">
                                        <a:latin typeface="Cambria Math" charset="0"/>
                                        <a:ea typeface="Cambria Math" charset="0"/>
                                        <a:cs typeface="Cambria Math" charset="0"/>
                                      </a:rPr>
                                      <m:t>𝜕</m:t>
                                    </m:r>
                                    <m:sSub>
                                      <m:sSubPr>
                                        <m:ctrlPr>
                                          <a:rPr lang="en-US" sz="2000" b="0" i="1" smtClean="0">
                                            <a:latin typeface="Cambria Math" charset="0"/>
                                          </a:rPr>
                                        </m:ctrlPr>
                                      </m:sSubPr>
                                      <m:e>
                                        <m:r>
                                          <a:rPr lang="en-US" sz="2000" b="0" i="1" smtClean="0">
                                            <a:latin typeface="Cambria Math" charset="0"/>
                                          </a:rPr>
                                          <m:t>𝑛𝑒𝑡</m:t>
                                        </m:r>
                                      </m:e>
                                      <m:sub>
                                        <m:r>
                                          <a:rPr lang="en-US" sz="2000" b="0" i="1" smtClean="0">
                                            <a:latin typeface="Cambria Math" charset="0"/>
                                          </a:rPr>
                                          <m:t>𝑖</m:t>
                                        </m:r>
                                      </m:sub>
                                    </m:sSub>
                                  </m:num>
                                  <m:den>
                                    <m:r>
                                      <a:rPr lang="mr-IN" sz="2000" b="0" i="1">
                                        <a:latin typeface="Cambria Math" charset="0"/>
                                        <a:ea typeface="Cambria Math" charset="0"/>
                                        <a:cs typeface="Cambria Math" charset="0"/>
                                      </a:rPr>
                                      <m:t>𝜕</m:t>
                                    </m:r>
                                    <m:sSub>
                                      <m:sSubPr>
                                        <m:ctrlPr>
                                          <a:rPr lang="en-US" sz="2000" b="0" i="1" smtClean="0">
                                            <a:latin typeface="Cambria Math" charset="0"/>
                                          </a:rPr>
                                        </m:ctrlPr>
                                      </m:sSubPr>
                                      <m:e>
                                        <m:r>
                                          <a:rPr lang="en-US" sz="2000" b="0" i="1" smtClean="0">
                                            <a:latin typeface="Cambria Math" charset="0"/>
                                          </a:rPr>
                                          <m:t>𝑤</m:t>
                                        </m:r>
                                      </m:e>
                                      <m:sub>
                                        <m:r>
                                          <a:rPr lang="en-US" sz="2000" b="0" i="1" smtClean="0">
                                            <a:latin typeface="Cambria Math" charset="0"/>
                                          </a:rPr>
                                          <m:t>𝑗</m:t>
                                        </m:r>
                                      </m:sub>
                                    </m:sSub>
                                  </m:den>
                                </m:f>
                              </m:oMath>
                            </m:oMathPara>
                          </a14:m>
                          <a:endParaRPr lang="en-US" sz="2000" b="1" i="0" dirty="0">
                            <a:solidFill>
                              <a:schemeClr val="tx1"/>
                            </a:solidFill>
                          </a:endParaRPr>
                        </a:p>
                      </a:txBody>
                      <a:tcPr anchor="ctr">
                        <a:solidFill>
                          <a:schemeClr val="accent3">
                            <a:lumMod val="20000"/>
                            <a:lumOff val="80000"/>
                          </a:schemeClr>
                        </a:solidFill>
                      </a:tcPr>
                    </a:tc>
                    <a:tc>
                      <a:txBody>
                        <a:bodyPr/>
                        <a:lstStyle/>
                        <a:p>
                          <a:pPr marL="0" marR="0" indent="0" algn="ctr" defTabSz="584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2000" b="0" i="1" smtClean="0">
                                        <a:latin typeface="Cambria Math" charset="0"/>
                                      </a:rPr>
                                    </m:ctrlPr>
                                  </m:sSubPr>
                                  <m:e>
                                    <m:r>
                                      <a:rPr lang="en-US" sz="2000" b="0" i="1" smtClean="0">
                                        <a:latin typeface="Cambria Math" charset="0"/>
                                      </a:rPr>
                                      <m:t>𝑥</m:t>
                                    </m:r>
                                  </m:e>
                                  <m:sub>
                                    <m:r>
                                      <a:rPr lang="en-US" sz="2000" b="0" i="1" smtClean="0">
                                        <a:latin typeface="Cambria Math" charset="0"/>
                                      </a:rPr>
                                      <m:t>𝑗</m:t>
                                    </m:r>
                                  </m:sub>
                                </m:sSub>
                              </m:oMath>
                            </m:oMathPara>
                          </a14:m>
                          <a:endParaRPr lang="en-US" sz="2000" b="0" dirty="0">
                            <a:solidFill>
                              <a:schemeClr val="tx1"/>
                            </a:solidFill>
                          </a:endParaRPr>
                        </a:p>
                      </a:txBody>
                      <a:tcPr anchor="ctr">
                        <a:solidFill>
                          <a:schemeClr val="accent3">
                            <a:lumMod val="20000"/>
                            <a:lumOff val="80000"/>
                          </a:schemeClr>
                        </a:solidFill>
                      </a:tcPr>
                    </a:tc>
                  </a:tr>
                </a:tbl>
              </a:graphicData>
            </a:graphic>
          </p:graphicFrame>
        </mc:Choice>
        <mc:Fallback xmlns="">
          <p:graphicFrame>
            <p:nvGraphicFramePr>
              <p:cNvPr id="66" name="Table 65"/>
              <p:cNvGraphicFramePr>
                <a:graphicFrameLocks noGrp="1"/>
              </p:cNvGraphicFramePr>
              <p:nvPr>
                <p:extLst/>
              </p:nvPr>
            </p:nvGraphicFramePr>
            <p:xfrm>
              <a:off x="1771626" y="4345604"/>
              <a:ext cx="3876139" cy="4553837"/>
            </p:xfrm>
            <a:graphic>
              <a:graphicData uri="http://schemas.openxmlformats.org/drawingml/2006/table">
                <a:tbl>
                  <a:tblPr firstRow="1" bandRow="1">
                    <a:tableStyleId>{5940675A-B579-460E-94D1-54222C63F5DA}</a:tableStyleId>
                  </a:tblPr>
                  <a:tblGrid>
                    <a:gridCol w="964872"/>
                    <a:gridCol w="2911267"/>
                  </a:tblGrid>
                  <a:tr h="948563">
                    <a:tc>
                      <a:txBody>
                        <a:bodyPr/>
                        <a:lstStyle/>
                        <a:p>
                          <a:endParaRPr lang="en-US"/>
                        </a:p>
                      </a:txBody>
                      <a:tcPr anchor="ctr">
                        <a:blipFill rotWithShape="0">
                          <a:blip r:embed="rId5"/>
                          <a:stretch>
                            <a:fillRect l="-629" t="-641" r="-301887" b="-380769"/>
                          </a:stretch>
                        </a:blipFill>
                      </a:tcPr>
                    </a:tc>
                    <a:tc>
                      <a:txBody>
                        <a:bodyPr/>
                        <a:lstStyle/>
                        <a:p>
                          <a:endParaRPr lang="en-US"/>
                        </a:p>
                      </a:txBody>
                      <a:tcPr anchor="ctr">
                        <a:blipFill rotWithShape="0">
                          <a:blip r:embed="rId5"/>
                          <a:stretch>
                            <a:fillRect l="-33473" t="-641" r="-418" b="-380769"/>
                          </a:stretch>
                        </a:blipFill>
                      </a:tcPr>
                    </a:tc>
                  </a:tr>
                  <a:tr h="722503">
                    <a:tc>
                      <a:txBody>
                        <a:bodyPr/>
                        <a:lstStyle/>
                        <a:p>
                          <a:endParaRPr lang="en-US"/>
                        </a:p>
                      </a:txBody>
                      <a:tcPr anchor="ctr">
                        <a:blipFill rotWithShape="0">
                          <a:blip r:embed="rId5"/>
                          <a:stretch>
                            <a:fillRect l="-629" t="-133051" r="-301887" b="-403390"/>
                          </a:stretch>
                        </a:blipFill>
                      </a:tcPr>
                    </a:tc>
                    <a:tc>
                      <a:txBody>
                        <a:bodyPr/>
                        <a:lstStyle/>
                        <a:p>
                          <a:endParaRPr lang="en-US"/>
                        </a:p>
                      </a:txBody>
                      <a:tcPr anchor="ctr">
                        <a:blipFill rotWithShape="0">
                          <a:blip r:embed="rId5"/>
                          <a:stretch>
                            <a:fillRect l="-33473" t="-133051" r="-418" b="-403390"/>
                          </a:stretch>
                        </a:blipFill>
                      </a:tcPr>
                    </a:tc>
                  </a:tr>
                  <a:tr h="701642">
                    <a:tc>
                      <a:txBody>
                        <a:bodyPr/>
                        <a:lstStyle/>
                        <a:p>
                          <a:endParaRPr lang="en-US"/>
                        </a:p>
                      </a:txBody>
                      <a:tcPr anchor="ctr">
                        <a:blipFill rotWithShape="0">
                          <a:blip r:embed="rId5"/>
                          <a:stretch>
                            <a:fillRect l="-629" t="-237069" r="-301887" b="-310345"/>
                          </a:stretch>
                        </a:blipFill>
                      </a:tcPr>
                    </a:tc>
                    <a:tc>
                      <a:txBody>
                        <a:bodyPr/>
                        <a:lstStyle/>
                        <a:p>
                          <a:endParaRPr lang="en-US"/>
                        </a:p>
                      </a:txBody>
                      <a:tcPr anchor="ctr">
                        <a:blipFill rotWithShape="0">
                          <a:blip r:embed="rId5"/>
                          <a:stretch>
                            <a:fillRect l="-33473" t="-237069" r="-418" b="-310345"/>
                          </a:stretch>
                        </a:blipFill>
                      </a:tcPr>
                    </a:tc>
                  </a:tr>
                  <a:tr h="722503">
                    <a:tc>
                      <a:txBody>
                        <a:bodyPr/>
                        <a:lstStyle/>
                        <a:p>
                          <a:endParaRPr lang="en-US"/>
                        </a:p>
                      </a:txBody>
                      <a:tcPr anchor="ctr">
                        <a:blipFill rotWithShape="0">
                          <a:blip r:embed="rId5"/>
                          <a:stretch>
                            <a:fillRect l="-629" t="-331356" r="-301887" b="-205085"/>
                          </a:stretch>
                        </a:blipFill>
                      </a:tcPr>
                    </a:tc>
                    <a:tc>
                      <a:txBody>
                        <a:bodyPr/>
                        <a:lstStyle/>
                        <a:p>
                          <a:endParaRPr lang="en-US"/>
                        </a:p>
                      </a:txBody>
                      <a:tcPr anchor="ctr">
                        <a:blipFill rotWithShape="0">
                          <a:blip r:embed="rId5"/>
                          <a:stretch>
                            <a:fillRect l="-33473" t="-331356" r="-418" b="-205085"/>
                          </a:stretch>
                        </a:blipFill>
                      </a:tcPr>
                    </a:tc>
                  </a:tr>
                  <a:tr h="701642">
                    <a:tc>
                      <a:txBody>
                        <a:bodyPr/>
                        <a:lstStyle/>
                        <a:p>
                          <a:endParaRPr lang="en-US"/>
                        </a:p>
                      </a:txBody>
                      <a:tcPr anchor="ctr">
                        <a:blipFill rotWithShape="0">
                          <a:blip r:embed="rId5"/>
                          <a:stretch>
                            <a:fillRect l="-629" t="-438793" r="-301887" b="-108621"/>
                          </a:stretch>
                        </a:blipFill>
                      </a:tcPr>
                    </a:tc>
                    <a:tc>
                      <a:txBody>
                        <a:bodyPr/>
                        <a:lstStyle/>
                        <a:p>
                          <a:endParaRPr lang="en-US"/>
                        </a:p>
                      </a:txBody>
                      <a:tcPr anchor="ctr">
                        <a:blipFill rotWithShape="0">
                          <a:blip r:embed="rId5"/>
                          <a:stretch>
                            <a:fillRect l="-33473" t="-438793" r="-418" b="-108621"/>
                          </a:stretch>
                        </a:blipFill>
                      </a:tcPr>
                    </a:tc>
                  </a:tr>
                  <a:tr h="756984">
                    <a:tc>
                      <a:txBody>
                        <a:bodyPr/>
                        <a:lstStyle/>
                        <a:p>
                          <a:endParaRPr lang="en-US"/>
                        </a:p>
                      </a:txBody>
                      <a:tcPr anchor="ctr">
                        <a:blipFill rotWithShape="0">
                          <a:blip r:embed="rId5"/>
                          <a:stretch>
                            <a:fillRect l="-629" t="-504032" r="-301887" b="-1613"/>
                          </a:stretch>
                        </a:blipFill>
                      </a:tcPr>
                    </a:tc>
                    <a:tc>
                      <a:txBody>
                        <a:bodyPr/>
                        <a:lstStyle/>
                        <a:p>
                          <a:endParaRPr lang="en-US"/>
                        </a:p>
                      </a:txBody>
                      <a:tcPr anchor="ctr">
                        <a:blipFill rotWithShape="0">
                          <a:blip r:embed="rId5"/>
                          <a:stretch>
                            <a:fillRect l="-33473" t="-504032" r="-418" b="-1613"/>
                          </a:stretch>
                        </a:blipFill>
                      </a:tcPr>
                    </a:tc>
                  </a:tr>
                </a:tbl>
              </a:graphicData>
            </a:graphic>
          </p:graphicFrame>
        </mc:Fallback>
      </mc:AlternateContent>
      <mc:AlternateContent xmlns:mc="http://schemas.openxmlformats.org/markup-compatibility/2006" xmlns:a14="http://schemas.microsoft.com/office/drawing/2010/main">
        <mc:Choice Requires="a14">
          <p:graphicFrame>
            <p:nvGraphicFramePr>
              <p:cNvPr id="70" name="Table 69"/>
              <p:cNvGraphicFramePr>
                <a:graphicFrameLocks noGrp="1"/>
              </p:cNvGraphicFramePr>
              <p:nvPr>
                <p:extLst/>
              </p:nvPr>
            </p:nvGraphicFramePr>
            <p:xfrm>
              <a:off x="1791502" y="1155737"/>
              <a:ext cx="3861156" cy="2952247"/>
            </p:xfrm>
            <a:graphic>
              <a:graphicData uri="http://schemas.openxmlformats.org/drawingml/2006/table">
                <a:tbl>
                  <a:tblPr firstRow="1" bandRow="1">
                    <a:tableStyleId>{5940675A-B579-460E-94D1-54222C63F5DA}</a:tableStyleId>
                  </a:tblPr>
                  <a:tblGrid>
                    <a:gridCol w="897909"/>
                    <a:gridCol w="1506071"/>
                    <a:gridCol w="1457176"/>
                  </a:tblGrid>
                  <a:tr h="657197">
                    <a:tc>
                      <a:txBody>
                        <a:bodyPr/>
                        <a:lstStyle/>
                        <a:p>
                          <a:pPr marL="0" marR="0" indent="0" algn="ctr" defTabSz="584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800" b="1" i="0" smtClean="0">
                                    <a:solidFill>
                                      <a:schemeClr val="tx1"/>
                                    </a:solidFill>
                                    <a:latin typeface="Cambria Math" charset="0"/>
                                  </a:rPr>
                                  <m:t>𝐱</m:t>
                                </m:r>
                              </m:oMath>
                            </m:oMathPara>
                          </a14:m>
                          <a:endParaRPr lang="en-US" sz="1800" b="1" i="0" dirty="0">
                            <a:solidFill>
                              <a:schemeClr val="tx1"/>
                            </a:solidFill>
                          </a:endParaRPr>
                        </a:p>
                      </a:txBody>
                      <a:tcPr anchor="ctr"/>
                    </a:tc>
                    <a:tc gridSpan="2">
                      <a:txBody>
                        <a:bodyPr/>
                        <a:lstStyle/>
                        <a:p>
                          <a:pPr hangingPunct="1">
                            <a:defRPr/>
                          </a:pPr>
                          <a14:m>
                            <m:oMathPara xmlns:m="http://schemas.openxmlformats.org/officeDocument/2006/math">
                              <m:oMathParaPr>
                                <m:jc m:val="centerGroup"/>
                              </m:oMathParaPr>
                              <m:oMath xmlns:m="http://schemas.openxmlformats.org/officeDocument/2006/math">
                                <m:sSub>
                                  <m:sSubPr>
                                    <m:ctrlPr>
                                      <a:rPr lang="en-US" sz="1800" b="0" i="1" smtClean="0">
                                        <a:solidFill>
                                          <a:schemeClr val="tx1"/>
                                        </a:solidFill>
                                        <a:latin typeface="Cambria Math" charset="0"/>
                                      </a:rPr>
                                    </m:ctrlPr>
                                  </m:sSubPr>
                                  <m:e>
                                    <m:r>
                                      <a:rPr lang="en-US" sz="1800" b="0" i="1" smtClean="0">
                                        <a:solidFill>
                                          <a:schemeClr val="tx1"/>
                                        </a:solidFill>
                                        <a:latin typeface="Cambria Math" charset="0"/>
                                      </a:rPr>
                                      <m:t>𝑥</m:t>
                                    </m:r>
                                  </m:e>
                                  <m:sub>
                                    <m:r>
                                      <a:rPr lang="en-US" sz="1800" b="0" i="1">
                                        <a:solidFill>
                                          <a:schemeClr val="tx1"/>
                                        </a:solidFill>
                                        <a:latin typeface="Cambria Math" charset="0"/>
                                      </a:rPr>
                                      <m:t>1</m:t>
                                    </m:r>
                                  </m:sub>
                                </m:sSub>
                                <m:r>
                                  <a:rPr lang="en-US" sz="1800" b="0" i="1">
                                    <a:solidFill>
                                      <a:schemeClr val="tx1"/>
                                    </a:solidFill>
                                    <a:latin typeface="Cambria Math" charset="0"/>
                                  </a:rPr>
                                  <m:t>=0.</m:t>
                                </m:r>
                                <m:r>
                                  <a:rPr lang="en-US" sz="1800" b="0" i="1" smtClean="0">
                                    <a:solidFill>
                                      <a:schemeClr val="tx1"/>
                                    </a:solidFill>
                                    <a:latin typeface="Cambria Math" charset="0"/>
                                  </a:rPr>
                                  <m:t>45</m:t>
                                </m:r>
                              </m:oMath>
                            </m:oMathPara>
                          </a14:m>
                          <a:endParaRPr lang="en-US" sz="1800" b="0" dirty="0">
                            <a:solidFill>
                              <a:schemeClr val="tx1"/>
                            </a:solidFill>
                          </a:endParaRPr>
                        </a:p>
                        <a:p>
                          <a:pPr hangingPunct="1">
                            <a:defRPr/>
                          </a:pPr>
                          <a14:m>
                            <m:oMathPara xmlns:m="http://schemas.openxmlformats.org/officeDocument/2006/math">
                              <m:oMathParaPr>
                                <m:jc m:val="centerGroup"/>
                              </m:oMathParaPr>
                              <m:oMath xmlns:m="http://schemas.openxmlformats.org/officeDocument/2006/math">
                                <m:sSub>
                                  <m:sSubPr>
                                    <m:ctrlPr>
                                      <a:rPr lang="en-US" sz="1800" b="0" i="1">
                                        <a:solidFill>
                                          <a:schemeClr val="tx1"/>
                                        </a:solidFill>
                                        <a:latin typeface="Cambria Math" charset="0"/>
                                      </a:rPr>
                                    </m:ctrlPr>
                                  </m:sSubPr>
                                  <m:e>
                                    <m:r>
                                      <a:rPr lang="en-US" sz="1800" b="0" i="1" smtClean="0">
                                        <a:solidFill>
                                          <a:schemeClr val="tx1"/>
                                        </a:solidFill>
                                        <a:latin typeface="Cambria Math" charset="0"/>
                                      </a:rPr>
                                      <m:t>𝑥</m:t>
                                    </m:r>
                                  </m:e>
                                  <m:sub>
                                    <m:r>
                                      <a:rPr lang="en-US" sz="1800" b="0" i="1">
                                        <a:solidFill>
                                          <a:schemeClr val="tx1"/>
                                        </a:solidFill>
                                        <a:latin typeface="Cambria Math" charset="0"/>
                                      </a:rPr>
                                      <m:t>2</m:t>
                                    </m:r>
                                  </m:sub>
                                </m:sSub>
                                <m:r>
                                  <a:rPr lang="en-US" sz="1800" b="0" i="1">
                                    <a:solidFill>
                                      <a:schemeClr val="tx1"/>
                                    </a:solidFill>
                                    <a:latin typeface="Cambria Math" charset="0"/>
                                  </a:rPr>
                                  <m:t>=0.</m:t>
                                </m:r>
                                <m:r>
                                  <a:rPr lang="en-US" sz="1800" b="0" i="1" smtClean="0">
                                    <a:solidFill>
                                      <a:schemeClr val="tx1"/>
                                    </a:solidFill>
                                    <a:latin typeface="Cambria Math" charset="0"/>
                                  </a:rPr>
                                  <m:t>6</m:t>
                                </m:r>
                              </m:oMath>
                            </m:oMathPara>
                          </a14:m>
                          <a:endParaRPr lang="en-US" sz="1800" b="0" dirty="0">
                            <a:solidFill>
                              <a:schemeClr val="tx1"/>
                            </a:solidFill>
                          </a:endParaRPr>
                        </a:p>
                      </a:txBody>
                      <a:tcPr anchor="ctr"/>
                    </a:tc>
                    <a:tc hMerge="1">
                      <a:txBody>
                        <a:bodyPr/>
                        <a:lstStyle/>
                        <a:p>
                          <a:endParaRPr lang="en-US"/>
                        </a:p>
                      </a:txBody>
                      <a:tcPr/>
                    </a:tc>
                  </a:tr>
                  <a:tr h="522931">
                    <a:tc>
                      <a:txBody>
                        <a:bodyPr/>
                        <a:lstStyle/>
                        <a:p>
                          <a:pPr marL="0" marR="0" indent="0" algn="ctr" defTabSz="584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800" b="1" i="0" smtClean="0">
                                    <a:solidFill>
                                      <a:schemeClr val="tx1"/>
                                    </a:solidFill>
                                    <a:latin typeface="Cambria Math" charset="0"/>
                                  </a:rPr>
                                  <m:t>𝐲</m:t>
                                </m:r>
                              </m:oMath>
                            </m:oMathPara>
                          </a14:m>
                          <a:endParaRPr lang="en-US" sz="1800" b="1" i="0" dirty="0">
                            <a:solidFill>
                              <a:schemeClr val="tx1"/>
                            </a:solidFill>
                          </a:endParaRPr>
                        </a:p>
                      </a:txBody>
                      <a:tcPr anchor="ctr"/>
                    </a:tc>
                    <a:tc gridSpan="2">
                      <a:txBody>
                        <a:bodyPr/>
                        <a:lstStyle/>
                        <a:p>
                          <a:pPr hangingPunct="1">
                            <a:defRPr/>
                          </a:pPr>
                          <a14:m>
                            <m:oMathPara xmlns:m="http://schemas.openxmlformats.org/officeDocument/2006/math">
                              <m:oMathParaPr>
                                <m:jc m:val="centerGroup"/>
                              </m:oMathParaPr>
                              <m:oMath xmlns:m="http://schemas.openxmlformats.org/officeDocument/2006/math">
                                <m:sSub>
                                  <m:sSubPr>
                                    <m:ctrlPr>
                                      <a:rPr lang="en-US" sz="1800" b="0" i="1" smtClean="0">
                                        <a:solidFill>
                                          <a:schemeClr val="tx1"/>
                                        </a:solidFill>
                                        <a:latin typeface="Cambria Math" charset="0"/>
                                      </a:rPr>
                                    </m:ctrlPr>
                                  </m:sSubPr>
                                  <m:e>
                                    <m:r>
                                      <a:rPr lang="en-US" sz="1800" b="0" i="1">
                                        <a:solidFill>
                                          <a:schemeClr val="tx1"/>
                                        </a:solidFill>
                                        <a:latin typeface="Cambria Math" charset="0"/>
                                      </a:rPr>
                                      <m:t>𝑦</m:t>
                                    </m:r>
                                  </m:e>
                                  <m:sub>
                                    <m:r>
                                      <a:rPr lang="en-US" sz="1800" b="0" i="1">
                                        <a:solidFill>
                                          <a:schemeClr val="tx1"/>
                                        </a:solidFill>
                                        <a:latin typeface="Cambria Math" charset="0"/>
                                      </a:rPr>
                                      <m:t>1</m:t>
                                    </m:r>
                                  </m:sub>
                                </m:sSub>
                                <m:r>
                                  <a:rPr lang="en-US" sz="1800" b="0" i="1">
                                    <a:solidFill>
                                      <a:schemeClr val="tx1"/>
                                    </a:solidFill>
                                    <a:latin typeface="Cambria Math" charset="0"/>
                                  </a:rPr>
                                  <m:t>=0.9</m:t>
                                </m:r>
                              </m:oMath>
                            </m:oMathPara>
                          </a14:m>
                          <a:endParaRPr lang="en-US" sz="1800" b="0" dirty="0">
                            <a:solidFill>
                              <a:schemeClr val="tx1"/>
                            </a:solidFill>
                          </a:endParaRPr>
                        </a:p>
                        <a:p>
                          <a:pPr hangingPunct="1">
                            <a:defRPr/>
                          </a:pPr>
                          <a14:m>
                            <m:oMathPara xmlns:m="http://schemas.openxmlformats.org/officeDocument/2006/math">
                              <m:oMathParaPr>
                                <m:jc m:val="centerGroup"/>
                              </m:oMathParaPr>
                              <m:oMath xmlns:m="http://schemas.openxmlformats.org/officeDocument/2006/math">
                                <m:sSub>
                                  <m:sSubPr>
                                    <m:ctrlPr>
                                      <a:rPr lang="en-US" sz="1800" b="0" i="1">
                                        <a:solidFill>
                                          <a:schemeClr val="tx1"/>
                                        </a:solidFill>
                                        <a:latin typeface="Cambria Math" charset="0"/>
                                      </a:rPr>
                                    </m:ctrlPr>
                                  </m:sSubPr>
                                  <m:e>
                                    <m:r>
                                      <a:rPr lang="en-US" sz="1800" b="0" i="1">
                                        <a:solidFill>
                                          <a:schemeClr val="tx1"/>
                                        </a:solidFill>
                                        <a:latin typeface="Cambria Math" charset="0"/>
                                      </a:rPr>
                                      <m:t>𝑦</m:t>
                                    </m:r>
                                  </m:e>
                                  <m:sub>
                                    <m:r>
                                      <a:rPr lang="en-US" sz="1800" b="0" i="1">
                                        <a:solidFill>
                                          <a:schemeClr val="tx1"/>
                                        </a:solidFill>
                                        <a:latin typeface="Cambria Math" charset="0"/>
                                      </a:rPr>
                                      <m:t>2</m:t>
                                    </m:r>
                                  </m:sub>
                                </m:sSub>
                                <m:r>
                                  <a:rPr lang="en-US" sz="1800" b="0" i="1">
                                    <a:solidFill>
                                      <a:schemeClr val="tx1"/>
                                    </a:solidFill>
                                    <a:latin typeface="Cambria Math" charset="0"/>
                                  </a:rPr>
                                  <m:t>=0.1</m:t>
                                </m:r>
                              </m:oMath>
                            </m:oMathPara>
                          </a14:m>
                          <a:endParaRPr lang="en-US" sz="1800" b="0" dirty="0">
                            <a:solidFill>
                              <a:schemeClr val="tx1"/>
                            </a:solidFill>
                          </a:endParaRPr>
                        </a:p>
                      </a:txBody>
                      <a:tcPr anchor="ctr"/>
                    </a:tc>
                    <a:tc hMerge="1">
                      <a:txBody>
                        <a:bodyPr/>
                        <a:lstStyle/>
                        <a:p>
                          <a:endParaRPr lang="en-US"/>
                        </a:p>
                      </a:txBody>
                      <a:tcPr/>
                    </a:tc>
                  </a:tr>
                  <a:tr h="827485">
                    <a:tc>
                      <a:txBody>
                        <a:bodyPr/>
                        <a:lstStyle/>
                        <a:p>
                          <a:pPr marL="0" marR="0" indent="0" algn="ctr" defTabSz="584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800" b="1" i="0" smtClean="0">
                                    <a:solidFill>
                                      <a:schemeClr val="tx1"/>
                                    </a:solidFill>
                                    <a:latin typeface="Cambria Math" charset="0"/>
                                  </a:rPr>
                                  <m:t>𝐰</m:t>
                                </m:r>
                              </m:oMath>
                            </m:oMathPara>
                          </a14:m>
                          <a:endParaRPr lang="en-US" sz="1800" b="1" i="0" dirty="0">
                            <a:solidFill>
                              <a:schemeClr val="tx1"/>
                            </a:solidFill>
                          </a:endParaRPr>
                        </a:p>
                      </a:txBody>
                      <a:tcPr anchor="ctr"/>
                    </a:tc>
                    <a:tc>
                      <a:txBody>
                        <a:bodyPr/>
                        <a:lstStyle/>
                        <a:p>
                          <a:pPr hangingPunct="1">
                            <a:defRPr/>
                          </a:pPr>
                          <a14:m>
                            <m:oMathPara xmlns:m="http://schemas.openxmlformats.org/officeDocument/2006/math">
                              <m:oMathParaPr>
                                <m:jc m:val="centerGroup"/>
                              </m:oMathParaPr>
                              <m:oMath xmlns:m="http://schemas.openxmlformats.org/officeDocument/2006/math">
                                <m:sSub>
                                  <m:sSubPr>
                                    <m:ctrlPr>
                                      <a:rPr lang="en-US" sz="1800" b="0" i="1" smtClean="0">
                                        <a:solidFill>
                                          <a:schemeClr val="tx1"/>
                                        </a:solidFill>
                                        <a:latin typeface="Cambria Math" charset="0"/>
                                      </a:rPr>
                                    </m:ctrlPr>
                                  </m:sSubPr>
                                  <m:e>
                                    <m:r>
                                      <a:rPr lang="en-US" sz="1800" b="0" i="1" smtClean="0">
                                        <a:solidFill>
                                          <a:schemeClr val="tx1"/>
                                        </a:solidFill>
                                        <a:latin typeface="Cambria Math" charset="0"/>
                                      </a:rPr>
                                      <m:t>𝑤</m:t>
                                    </m:r>
                                  </m:e>
                                  <m:sub>
                                    <m:r>
                                      <a:rPr lang="en-US" sz="1800" b="0" i="1">
                                        <a:solidFill>
                                          <a:schemeClr val="tx1"/>
                                        </a:solidFill>
                                        <a:latin typeface="Cambria Math" charset="0"/>
                                      </a:rPr>
                                      <m:t>1</m:t>
                                    </m:r>
                                  </m:sub>
                                </m:sSub>
                                <m:r>
                                  <a:rPr lang="en-US" sz="1800" b="0" i="1">
                                    <a:solidFill>
                                      <a:schemeClr val="tx1"/>
                                    </a:solidFill>
                                    <a:latin typeface="Cambria Math" charset="0"/>
                                  </a:rPr>
                                  <m:t>=</m:t>
                                </m:r>
                                <m:r>
                                  <a:rPr lang="en-US" sz="1800" b="0" i="1" smtClean="0">
                                    <a:latin typeface="Cambria Math" charset="0"/>
                                  </a:rPr>
                                  <m:t>0.15</m:t>
                                </m:r>
                              </m:oMath>
                            </m:oMathPara>
                          </a14:m>
                          <a:endParaRPr lang="en-US" sz="1800" b="0" i="1" dirty="0" smtClean="0">
                            <a:latin typeface="Cambria Math" charset="0"/>
                          </a:endParaRPr>
                        </a:p>
                        <a:p>
                          <a:pPr hangingPunct="1">
                            <a:defRPr/>
                          </a:pPr>
                          <a14:m>
                            <m:oMathPara xmlns:m="http://schemas.openxmlformats.org/officeDocument/2006/math">
                              <m:oMathParaPr>
                                <m:jc m:val="centerGroup"/>
                              </m:oMathParaPr>
                              <m:oMath xmlns:m="http://schemas.openxmlformats.org/officeDocument/2006/math">
                                <m:sSub>
                                  <m:sSubPr>
                                    <m:ctrlPr>
                                      <a:rPr lang="en-US" sz="1800" b="0" i="1">
                                        <a:solidFill>
                                          <a:schemeClr val="tx1"/>
                                        </a:solidFill>
                                        <a:latin typeface="Cambria Math" charset="0"/>
                                      </a:rPr>
                                    </m:ctrlPr>
                                  </m:sSubPr>
                                  <m:e>
                                    <m:r>
                                      <a:rPr lang="en-US" sz="1800" b="0" i="1" smtClean="0">
                                        <a:solidFill>
                                          <a:schemeClr val="tx1"/>
                                        </a:solidFill>
                                        <a:latin typeface="Cambria Math" charset="0"/>
                                      </a:rPr>
                                      <m:t>𝑤</m:t>
                                    </m:r>
                                  </m:e>
                                  <m:sub>
                                    <m:r>
                                      <a:rPr lang="en-US" sz="1800" b="0" i="1">
                                        <a:solidFill>
                                          <a:schemeClr val="tx1"/>
                                        </a:solidFill>
                                        <a:latin typeface="Cambria Math" charset="0"/>
                                      </a:rPr>
                                      <m:t>2</m:t>
                                    </m:r>
                                  </m:sub>
                                </m:sSub>
                                <m:r>
                                  <a:rPr lang="en-US" sz="1800" b="0" i="1">
                                    <a:solidFill>
                                      <a:schemeClr val="tx1"/>
                                    </a:solidFill>
                                    <a:latin typeface="Cambria Math" charset="0"/>
                                  </a:rPr>
                                  <m:t>=</m:t>
                                </m:r>
                                <m:r>
                                  <a:rPr lang="en-US" sz="1800" b="0" i="1" smtClean="0">
                                    <a:latin typeface="Cambria Math" charset="0"/>
                                  </a:rPr>
                                  <m:t>0.2</m:t>
                                </m:r>
                              </m:oMath>
                            </m:oMathPara>
                          </a14:m>
                          <a:endParaRPr lang="en-US" sz="1800" b="0" dirty="0"/>
                        </a:p>
                      </a:txBody>
                      <a:tcPr anchor="ctr">
                        <a:lnR w="12700" cap="flat" cmpd="sng" algn="ctr">
                          <a:noFill/>
                          <a:prstDash val="solid"/>
                          <a:round/>
                          <a:headEnd type="none" w="med" len="med"/>
                          <a:tailEnd type="none" w="med" len="med"/>
                        </a:lnR>
                      </a:tcPr>
                    </a:tc>
                    <a:tc>
                      <a:txBody>
                        <a:bodyPr/>
                        <a:lstStyle/>
                        <a:p>
                          <a:pPr hangingPunct="1">
                            <a:defRPr/>
                          </a:pPr>
                          <a14:m>
                            <m:oMathPara xmlns:m="http://schemas.openxmlformats.org/officeDocument/2006/math">
                              <m:oMathParaPr>
                                <m:jc m:val="centerGroup"/>
                              </m:oMathParaPr>
                              <m:oMath xmlns:m="http://schemas.openxmlformats.org/officeDocument/2006/math">
                                <m:sSub>
                                  <m:sSubPr>
                                    <m:ctrlPr>
                                      <a:rPr lang="en-US" sz="1800" b="0" i="1" smtClean="0">
                                        <a:solidFill>
                                          <a:schemeClr val="tx1"/>
                                        </a:solidFill>
                                        <a:latin typeface="Cambria Math" charset="0"/>
                                      </a:rPr>
                                    </m:ctrlPr>
                                  </m:sSubPr>
                                  <m:e>
                                    <m:r>
                                      <a:rPr lang="en-US" sz="1800" b="0" i="1" smtClean="0">
                                        <a:solidFill>
                                          <a:schemeClr val="tx1"/>
                                        </a:solidFill>
                                        <a:latin typeface="Cambria Math" charset="0"/>
                                      </a:rPr>
                                      <m:t>𝑤</m:t>
                                    </m:r>
                                  </m:e>
                                  <m:sub>
                                    <m:r>
                                      <a:rPr lang="en-US" sz="1800" b="0" i="1" smtClean="0">
                                        <a:solidFill>
                                          <a:schemeClr val="tx1"/>
                                        </a:solidFill>
                                        <a:latin typeface="Cambria Math" charset="0"/>
                                      </a:rPr>
                                      <m:t>3</m:t>
                                    </m:r>
                                  </m:sub>
                                </m:sSub>
                                <m:r>
                                  <a:rPr lang="en-US" sz="1800" b="0" i="1">
                                    <a:solidFill>
                                      <a:schemeClr val="tx1"/>
                                    </a:solidFill>
                                    <a:latin typeface="Cambria Math" charset="0"/>
                                  </a:rPr>
                                  <m:t>=</m:t>
                                </m:r>
                                <m:r>
                                  <a:rPr lang="en-US" sz="1800" b="0" i="1" smtClean="0">
                                    <a:latin typeface="Cambria Math" charset="0"/>
                                  </a:rPr>
                                  <m:t>0.35</m:t>
                                </m:r>
                              </m:oMath>
                            </m:oMathPara>
                          </a14:m>
                          <a:endParaRPr lang="en-US" sz="1800" b="0" i="1" dirty="0" smtClean="0">
                            <a:latin typeface="Cambria Math" charset="0"/>
                          </a:endParaRPr>
                        </a:p>
                        <a:p>
                          <a:pPr hangingPunct="1">
                            <a:defRPr/>
                          </a:pPr>
                          <a14:m>
                            <m:oMathPara xmlns:m="http://schemas.openxmlformats.org/officeDocument/2006/math">
                              <m:oMathParaPr>
                                <m:jc m:val="centerGroup"/>
                              </m:oMathParaPr>
                              <m:oMath xmlns:m="http://schemas.openxmlformats.org/officeDocument/2006/math">
                                <m:sSub>
                                  <m:sSubPr>
                                    <m:ctrlPr>
                                      <a:rPr lang="en-US" sz="1800" b="0" i="1">
                                        <a:solidFill>
                                          <a:schemeClr val="tx1"/>
                                        </a:solidFill>
                                        <a:latin typeface="Cambria Math" charset="0"/>
                                      </a:rPr>
                                    </m:ctrlPr>
                                  </m:sSubPr>
                                  <m:e>
                                    <m:r>
                                      <a:rPr lang="en-US" sz="1800" b="0" i="1" smtClean="0">
                                        <a:solidFill>
                                          <a:schemeClr val="tx1"/>
                                        </a:solidFill>
                                        <a:latin typeface="Cambria Math" charset="0"/>
                                      </a:rPr>
                                      <m:t>𝑤</m:t>
                                    </m:r>
                                  </m:e>
                                  <m:sub>
                                    <m:r>
                                      <a:rPr lang="en-US" sz="1800" b="0" i="1" smtClean="0">
                                        <a:solidFill>
                                          <a:schemeClr val="tx1"/>
                                        </a:solidFill>
                                        <a:latin typeface="Cambria Math" charset="0"/>
                                      </a:rPr>
                                      <m:t>4</m:t>
                                    </m:r>
                                  </m:sub>
                                </m:sSub>
                                <m:r>
                                  <a:rPr lang="en-US" sz="1800" b="0" i="1">
                                    <a:solidFill>
                                      <a:schemeClr val="tx1"/>
                                    </a:solidFill>
                                    <a:latin typeface="Cambria Math" charset="0"/>
                                  </a:rPr>
                                  <m:t>=</m:t>
                                </m:r>
                                <m:r>
                                  <a:rPr lang="en-US" sz="1800" b="0" i="1" smtClean="0">
                                    <a:latin typeface="Cambria Math" charset="0"/>
                                  </a:rPr>
                                  <m:t>0.4</m:t>
                                </m:r>
                              </m:oMath>
                            </m:oMathPara>
                          </a14:m>
                          <a:endParaRPr lang="en-US" sz="1800" b="0" dirty="0"/>
                        </a:p>
                      </a:txBody>
                      <a:tcPr anchor="ctr">
                        <a:lnL w="12700" cap="flat" cmpd="sng" algn="ctr">
                          <a:noFill/>
                          <a:prstDash val="solid"/>
                          <a:round/>
                          <a:headEnd type="none" w="med" len="med"/>
                          <a:tailEnd type="none" w="med" len="med"/>
                        </a:lnL>
                      </a:tcPr>
                    </a:tc>
                  </a:tr>
                  <a:tr h="827485">
                    <a:tc>
                      <a:txBody>
                        <a:bodyPr/>
                        <a:lstStyle/>
                        <a:p>
                          <a:pPr marL="0" marR="0" indent="0" algn="ctr" defTabSz="584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800" b="1" i="0" smtClean="0">
                                    <a:solidFill>
                                      <a:schemeClr val="tx1"/>
                                    </a:solidFill>
                                    <a:latin typeface="Cambria Math" charset="0"/>
                                  </a:rPr>
                                  <m:t>𝐎</m:t>
                                </m:r>
                              </m:oMath>
                            </m:oMathPara>
                          </a14:m>
                          <a:endParaRPr lang="en-US" sz="1800" b="1" i="0" dirty="0">
                            <a:solidFill>
                              <a:schemeClr val="tx1"/>
                            </a:solidFill>
                          </a:endParaRPr>
                        </a:p>
                      </a:txBody>
                      <a:tcPr anchor="ctr"/>
                    </a:tc>
                    <a:tc gridSpan="2">
                      <a:txBody>
                        <a:bodyPr/>
                        <a:lstStyle/>
                        <a:p>
                          <a:pPr hangingPunct="1">
                            <a:defRPr/>
                          </a:pPr>
                          <a14:m>
                            <m:oMathPara xmlns:m="http://schemas.openxmlformats.org/officeDocument/2006/math">
                              <m:oMathParaPr>
                                <m:jc m:val="centerGroup"/>
                              </m:oMathParaPr>
                              <m:oMath xmlns:m="http://schemas.openxmlformats.org/officeDocument/2006/math">
                                <m:sSub>
                                  <m:sSubPr>
                                    <m:ctrlPr>
                                      <a:rPr lang="en-US" sz="1800" b="0" i="1" smtClean="0">
                                        <a:solidFill>
                                          <a:schemeClr val="tx1"/>
                                        </a:solidFill>
                                        <a:latin typeface="Cambria Math" charset="0"/>
                                      </a:rPr>
                                    </m:ctrlPr>
                                  </m:sSubPr>
                                  <m:e>
                                    <m:r>
                                      <a:rPr lang="en-US" sz="1800" b="0" i="1" smtClean="0">
                                        <a:solidFill>
                                          <a:schemeClr val="tx1"/>
                                        </a:solidFill>
                                        <a:latin typeface="Cambria Math" charset="0"/>
                                      </a:rPr>
                                      <m:t>𝑂</m:t>
                                    </m:r>
                                  </m:e>
                                  <m:sub>
                                    <m:r>
                                      <a:rPr lang="en-US" sz="1800" b="0" i="1">
                                        <a:solidFill>
                                          <a:schemeClr val="tx1"/>
                                        </a:solidFill>
                                        <a:latin typeface="Cambria Math" charset="0"/>
                                      </a:rPr>
                                      <m:t>1</m:t>
                                    </m:r>
                                  </m:sub>
                                </m:sSub>
                                <m:r>
                                  <a:rPr lang="en-US" sz="1800" b="0" i="1">
                                    <a:solidFill>
                                      <a:schemeClr val="tx1"/>
                                    </a:solidFill>
                                    <a:latin typeface="Cambria Math" charset="0"/>
                                  </a:rPr>
                                  <m:t>=</m:t>
                                </m:r>
                                <m:r>
                                  <a:rPr lang="en-US" sz="1800" b="0" i="1" smtClean="0">
                                    <a:latin typeface="Cambria Math" charset="0"/>
                                  </a:rPr>
                                  <m:t>0.6654</m:t>
                                </m:r>
                              </m:oMath>
                            </m:oMathPara>
                          </a14:m>
                          <a:endParaRPr lang="en-US" sz="1800" b="0" dirty="0">
                            <a:solidFill>
                              <a:schemeClr val="tx1"/>
                            </a:solidFill>
                          </a:endParaRPr>
                        </a:p>
                        <a:p>
                          <a:pPr marL="0" marR="0" indent="0" algn="ctr" defTabSz="584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800" b="0" i="1">
                                        <a:solidFill>
                                          <a:schemeClr val="tx1"/>
                                        </a:solidFill>
                                        <a:latin typeface="Cambria Math" charset="0"/>
                                      </a:rPr>
                                    </m:ctrlPr>
                                  </m:sSubPr>
                                  <m:e>
                                    <m:r>
                                      <a:rPr lang="en-US" sz="1800" b="0" i="1" smtClean="0">
                                        <a:solidFill>
                                          <a:schemeClr val="tx1"/>
                                        </a:solidFill>
                                        <a:latin typeface="Cambria Math" charset="0"/>
                                      </a:rPr>
                                      <m:t>𝑂</m:t>
                                    </m:r>
                                  </m:e>
                                  <m:sub>
                                    <m:r>
                                      <a:rPr lang="en-US" sz="1800" b="0" i="1">
                                        <a:solidFill>
                                          <a:schemeClr val="tx1"/>
                                        </a:solidFill>
                                        <a:latin typeface="Cambria Math" charset="0"/>
                                      </a:rPr>
                                      <m:t>2</m:t>
                                    </m:r>
                                  </m:sub>
                                </m:sSub>
                                <m:r>
                                  <a:rPr lang="en-US" sz="1800" b="0" i="1">
                                    <a:solidFill>
                                      <a:schemeClr val="tx1"/>
                                    </a:solidFill>
                                    <a:latin typeface="Cambria Math" charset="0"/>
                                  </a:rPr>
                                  <m:t>=</m:t>
                                </m:r>
                                <m:r>
                                  <a:rPr lang="en-US" sz="1800" b="0" i="1" smtClean="0">
                                    <a:latin typeface="Cambria Math" charset="0"/>
                                  </a:rPr>
                                  <m:t>0.7104</m:t>
                                </m:r>
                              </m:oMath>
                            </m:oMathPara>
                          </a14:m>
                          <a:endParaRPr lang="en-US" sz="1800" b="0" dirty="0"/>
                        </a:p>
                      </a:txBody>
                      <a:tcPr anchor="ctr">
                        <a:lnR w="12700" cap="flat" cmpd="sng" algn="ctr">
                          <a:solidFill>
                            <a:schemeClr val="tx1"/>
                          </a:solidFill>
                          <a:prstDash val="solid"/>
                          <a:round/>
                          <a:headEnd type="none" w="med" len="med"/>
                          <a:tailEnd type="none" w="med" len="med"/>
                        </a:lnR>
                      </a:tcPr>
                    </a:tc>
                    <a:tc hMerge="1">
                      <a:txBody>
                        <a:bodyPr/>
                        <a:lstStyle/>
                        <a:p>
                          <a:endParaRPr lang="en-US" dirty="0"/>
                        </a:p>
                      </a:txBody>
                      <a:tcPr>
                        <a:lnL w="12700" cap="flat" cmpd="sng" algn="ctr">
                          <a:noFill/>
                          <a:prstDash val="solid"/>
                          <a:round/>
                          <a:headEnd type="none" w="med" len="med"/>
                          <a:tailEnd type="none" w="med" len="med"/>
                        </a:lnL>
                      </a:tcPr>
                    </a:tc>
                  </a:tr>
                </a:tbl>
              </a:graphicData>
            </a:graphic>
          </p:graphicFrame>
        </mc:Choice>
        <mc:Fallback xmlns="">
          <p:graphicFrame>
            <p:nvGraphicFramePr>
              <p:cNvPr id="70" name="Table 69"/>
              <p:cNvGraphicFramePr>
                <a:graphicFrameLocks noGrp="1"/>
              </p:cNvGraphicFramePr>
              <p:nvPr>
                <p:extLst/>
              </p:nvPr>
            </p:nvGraphicFramePr>
            <p:xfrm>
              <a:off x="1791502" y="1155737"/>
              <a:ext cx="3861156" cy="2952247"/>
            </p:xfrm>
            <a:graphic>
              <a:graphicData uri="http://schemas.openxmlformats.org/drawingml/2006/table">
                <a:tbl>
                  <a:tblPr firstRow="1" bandRow="1">
                    <a:tableStyleId>{5940675A-B579-460E-94D1-54222C63F5DA}</a:tableStyleId>
                  </a:tblPr>
                  <a:tblGrid>
                    <a:gridCol w="897909"/>
                    <a:gridCol w="1506071"/>
                    <a:gridCol w="1457176"/>
                  </a:tblGrid>
                  <a:tr h="657197">
                    <a:tc>
                      <a:txBody>
                        <a:bodyPr/>
                        <a:lstStyle/>
                        <a:p>
                          <a:endParaRPr lang="en-US"/>
                        </a:p>
                      </a:txBody>
                      <a:tcPr anchor="ctr">
                        <a:blipFill rotWithShape="0">
                          <a:blip r:embed="rId6"/>
                          <a:stretch>
                            <a:fillRect l="-676" t="-926" r="-330405" b="-350926"/>
                          </a:stretch>
                        </a:blipFill>
                      </a:tcPr>
                    </a:tc>
                    <a:tc gridSpan="2">
                      <a:txBody>
                        <a:bodyPr/>
                        <a:lstStyle/>
                        <a:p>
                          <a:endParaRPr lang="en-US"/>
                        </a:p>
                      </a:txBody>
                      <a:tcPr anchor="ctr">
                        <a:blipFill rotWithShape="0">
                          <a:blip r:embed="rId6"/>
                          <a:stretch>
                            <a:fillRect l="-30595" t="-926" r="-411" b="-350926"/>
                          </a:stretch>
                        </a:blipFill>
                      </a:tcPr>
                    </a:tc>
                    <a:tc hMerge="1">
                      <a:txBody>
                        <a:bodyPr/>
                        <a:lstStyle/>
                        <a:p>
                          <a:endParaRPr lang="en-US"/>
                        </a:p>
                      </a:txBody>
                      <a:tcPr/>
                    </a:tc>
                  </a:tr>
                  <a:tr h="640080">
                    <a:tc>
                      <a:txBody>
                        <a:bodyPr/>
                        <a:lstStyle/>
                        <a:p>
                          <a:endParaRPr lang="en-US"/>
                        </a:p>
                      </a:txBody>
                      <a:tcPr anchor="ctr">
                        <a:blipFill rotWithShape="0">
                          <a:blip r:embed="rId6"/>
                          <a:stretch>
                            <a:fillRect l="-676" t="-103810" r="-330405" b="-260952"/>
                          </a:stretch>
                        </a:blipFill>
                      </a:tcPr>
                    </a:tc>
                    <a:tc gridSpan="2">
                      <a:txBody>
                        <a:bodyPr/>
                        <a:lstStyle/>
                        <a:p>
                          <a:endParaRPr lang="en-US"/>
                        </a:p>
                      </a:txBody>
                      <a:tcPr anchor="ctr">
                        <a:blipFill rotWithShape="0">
                          <a:blip r:embed="rId6"/>
                          <a:stretch>
                            <a:fillRect l="-30595" t="-103810" r="-411" b="-260952"/>
                          </a:stretch>
                        </a:blipFill>
                      </a:tcPr>
                    </a:tc>
                    <a:tc hMerge="1">
                      <a:txBody>
                        <a:bodyPr/>
                        <a:lstStyle/>
                        <a:p>
                          <a:endParaRPr lang="en-US"/>
                        </a:p>
                      </a:txBody>
                      <a:tcPr/>
                    </a:tc>
                  </a:tr>
                  <a:tr h="827485">
                    <a:tc>
                      <a:txBody>
                        <a:bodyPr/>
                        <a:lstStyle/>
                        <a:p>
                          <a:endParaRPr lang="en-US"/>
                        </a:p>
                      </a:txBody>
                      <a:tcPr anchor="ctr">
                        <a:blipFill rotWithShape="0">
                          <a:blip r:embed="rId6"/>
                          <a:stretch>
                            <a:fillRect l="-676" t="-157353" r="-330405" b="-101471"/>
                          </a:stretch>
                        </a:blipFill>
                      </a:tcPr>
                    </a:tc>
                    <a:tc>
                      <a:txBody>
                        <a:bodyPr/>
                        <a:lstStyle/>
                        <a:p>
                          <a:endParaRPr lang="en-US"/>
                        </a:p>
                      </a:txBody>
                      <a:tcPr anchor="ctr">
                        <a:lnR w="12700" cap="flat" cmpd="sng" algn="ctr">
                          <a:noFill/>
                          <a:prstDash val="solid"/>
                          <a:round/>
                          <a:headEnd type="none" w="med" len="med"/>
                          <a:tailEnd type="none" w="med" len="med"/>
                        </a:lnR>
                        <a:blipFill rotWithShape="0">
                          <a:blip r:embed="rId6"/>
                          <a:stretch>
                            <a:fillRect l="-60324" t="-157353" r="-97976" b="-101471"/>
                          </a:stretch>
                        </a:blipFill>
                      </a:tcPr>
                    </a:tc>
                    <a:tc>
                      <a:txBody>
                        <a:bodyPr/>
                        <a:lstStyle/>
                        <a:p>
                          <a:endParaRPr lang="en-US"/>
                        </a:p>
                      </a:txBody>
                      <a:tcPr anchor="ctr">
                        <a:lnL w="12700" cap="flat" cmpd="sng" algn="ctr">
                          <a:noFill/>
                          <a:prstDash val="solid"/>
                          <a:round/>
                          <a:headEnd type="none" w="med" len="med"/>
                          <a:tailEnd type="none" w="med" len="med"/>
                        </a:lnL>
                        <a:blipFill rotWithShape="0">
                          <a:blip r:embed="rId6"/>
                          <a:stretch>
                            <a:fillRect l="-165000" t="-157353" r="-833" b="-101471"/>
                          </a:stretch>
                        </a:blipFill>
                      </a:tcPr>
                    </a:tc>
                  </a:tr>
                  <a:tr h="827485">
                    <a:tc>
                      <a:txBody>
                        <a:bodyPr/>
                        <a:lstStyle/>
                        <a:p>
                          <a:endParaRPr lang="en-US"/>
                        </a:p>
                      </a:txBody>
                      <a:tcPr anchor="ctr">
                        <a:blipFill rotWithShape="0">
                          <a:blip r:embed="rId6"/>
                          <a:stretch>
                            <a:fillRect l="-676" t="-257353" r="-330405" b="-1471"/>
                          </a:stretch>
                        </a:blipFill>
                      </a:tcPr>
                    </a:tc>
                    <a:tc gridSpan="2">
                      <a:txBody>
                        <a:bodyPr/>
                        <a:lstStyle/>
                        <a:p>
                          <a:endParaRPr lang="en-US"/>
                        </a:p>
                      </a:txBody>
                      <a:tcPr anchor="ctr">
                        <a:lnR w="12700" cap="flat" cmpd="sng" algn="ctr">
                          <a:solidFill>
                            <a:schemeClr val="tx1"/>
                          </a:solidFill>
                          <a:prstDash val="solid"/>
                          <a:round/>
                          <a:headEnd type="none" w="med" len="med"/>
                          <a:tailEnd type="none" w="med" len="med"/>
                        </a:lnR>
                        <a:blipFill rotWithShape="0">
                          <a:blip r:embed="rId6"/>
                          <a:stretch>
                            <a:fillRect l="-30595" t="-257353" r="-411" b="-1471"/>
                          </a:stretch>
                        </a:blipFill>
                      </a:tcPr>
                    </a:tc>
                    <a:tc hMerge="1">
                      <a:txBody>
                        <a:bodyPr/>
                        <a:lstStyle/>
                        <a:p>
                          <a:endParaRPr lang="en-US" dirty="0"/>
                        </a:p>
                      </a:txBody>
                      <a:tcPr>
                        <a:lnL w="12700" cap="flat" cmpd="sng" algn="ctr">
                          <a:noFill/>
                          <a:prstDash val="solid"/>
                          <a:round/>
                          <a:headEnd type="none" w="med" len="med"/>
                          <a:tailEnd type="none" w="med" len="med"/>
                        </a:lnL>
                      </a:tcPr>
                    </a:tc>
                  </a:tr>
                </a:tbl>
              </a:graphicData>
            </a:graphic>
          </p:graphicFrame>
        </mc:Fallback>
      </mc:AlternateContent>
      <p:grpSp>
        <p:nvGrpSpPr>
          <p:cNvPr id="6" name="Group 5"/>
          <p:cNvGrpSpPr/>
          <p:nvPr/>
        </p:nvGrpSpPr>
        <p:grpSpPr>
          <a:xfrm>
            <a:off x="7507713" y="3874476"/>
            <a:ext cx="4304958" cy="5024965"/>
            <a:chOff x="7507713" y="3874476"/>
            <a:chExt cx="4304958" cy="5024965"/>
          </a:xfrm>
        </p:grpSpPr>
        <mc:AlternateContent xmlns:mc="http://schemas.openxmlformats.org/markup-compatibility/2006" xmlns:a14="http://schemas.microsoft.com/office/drawing/2010/main">
          <mc:Choice Requires="a14">
            <p:sp>
              <p:nvSpPr>
                <p:cNvPr id="38" name="Rectangle 37"/>
                <p:cNvSpPr/>
                <p:nvPr/>
              </p:nvSpPr>
              <p:spPr>
                <a:xfrm>
                  <a:off x="7507713" y="3874476"/>
                  <a:ext cx="4304958" cy="5024965"/>
                </a:xfrm>
                <a:prstGeom prst="rect">
                  <a:avLst/>
                </a:prstGeom>
              </p:spPr>
              <p:txBody>
                <a:bodyPr wrap="square">
                  <a:spAutoFit/>
                </a:bodyPr>
                <a:lstStyle/>
                <a:p>
                  <a:pPr marL="457200" indent="-457200" algn="l" hangingPunct="1">
                    <a:buAutoNum type="arabicPeriod"/>
                    <a:defRPr/>
                  </a:pPr>
                  <a14:m>
                    <m:oMath xmlns:m="http://schemas.openxmlformats.org/officeDocument/2006/math">
                      <m:f>
                        <m:fPr>
                          <m:ctrlPr>
                            <a:rPr lang="mr-IN" b="0" i="1" smtClean="0">
                              <a:latin typeface="Cambria Math" charset="0"/>
                              <a:ea typeface="Cambria Math" charset="0"/>
                              <a:cs typeface="Cambria Math" charset="0"/>
                            </a:rPr>
                          </m:ctrlPr>
                        </m:fPr>
                        <m:num>
                          <m:r>
                            <a:rPr lang="mr-IN" b="0" i="1">
                              <a:latin typeface="Cambria Math" charset="0"/>
                              <a:ea typeface="Cambria Math" charset="0"/>
                              <a:cs typeface="Cambria Math" charset="0"/>
                            </a:rPr>
                            <m:t>𝜕</m:t>
                          </m:r>
                          <m:r>
                            <a:rPr lang="en-US" b="0" i="1">
                              <a:latin typeface="Cambria Math" charset="0"/>
                              <a:ea typeface="Cambria Math" charset="0"/>
                              <a:cs typeface="Cambria Math" charset="0"/>
                            </a:rPr>
                            <m:t>𝐿𝑜𝑠𝑠</m:t>
                          </m:r>
                        </m:num>
                        <m:den>
                          <m:r>
                            <a:rPr lang="mr-IN" b="0" i="1">
                              <a:latin typeface="Cambria Math" charset="0"/>
                              <a:ea typeface="Cambria Math" charset="0"/>
                              <a:cs typeface="Cambria Math" charset="0"/>
                            </a:rPr>
                            <m:t>𝜕</m:t>
                          </m:r>
                          <m:sSub>
                            <m:sSubPr>
                              <m:ctrlPr>
                                <a:rPr lang="en-US" b="0" i="1">
                                  <a:latin typeface="Cambria Math" charset="0"/>
                                </a:rPr>
                              </m:ctrlPr>
                            </m:sSubPr>
                            <m:e>
                              <m:r>
                                <a:rPr lang="en-US" b="0" i="1">
                                  <a:latin typeface="Cambria Math" charset="0"/>
                                </a:rPr>
                                <m:t>𝑤</m:t>
                              </m:r>
                            </m:e>
                            <m:sub>
                              <m:r>
                                <a:rPr lang="en-US" b="0" i="1">
                                  <a:latin typeface="Cambria Math" charset="0"/>
                                </a:rPr>
                                <m:t>1</m:t>
                              </m:r>
                            </m:sub>
                          </m:sSub>
                        </m:den>
                      </m:f>
                      <m:r>
                        <a:rPr lang="en-US" b="0" i="1" smtClean="0">
                          <a:latin typeface="Cambria Math" charset="0"/>
                        </a:rPr>
                        <m:t>=</m:t>
                      </m:r>
                      <m:f>
                        <m:fPr>
                          <m:ctrlPr>
                            <a:rPr lang="mr-IN" b="0" i="1">
                              <a:latin typeface="Cambria Math" charset="0"/>
                              <a:ea typeface="Cambria Math" charset="0"/>
                              <a:cs typeface="Cambria Math" charset="0"/>
                            </a:rPr>
                          </m:ctrlPr>
                        </m:fPr>
                        <m:num>
                          <m:r>
                            <a:rPr lang="mr-IN" b="0" i="1">
                              <a:latin typeface="Cambria Math" charset="0"/>
                              <a:ea typeface="Cambria Math" charset="0"/>
                              <a:cs typeface="Cambria Math" charset="0"/>
                            </a:rPr>
                            <m:t>𝜕</m:t>
                          </m:r>
                          <m:r>
                            <a:rPr lang="en-US" b="0" i="1">
                              <a:latin typeface="Cambria Math" charset="0"/>
                              <a:ea typeface="Cambria Math" charset="0"/>
                              <a:cs typeface="Cambria Math" charset="0"/>
                            </a:rPr>
                            <m:t>𝐿𝑜𝑠𝑠</m:t>
                          </m:r>
                        </m:num>
                        <m:den>
                          <m:r>
                            <a:rPr lang="mr-IN" b="0" i="1">
                              <a:latin typeface="Cambria Math" charset="0"/>
                              <a:ea typeface="Cambria Math" charset="0"/>
                              <a:cs typeface="Cambria Math" charset="0"/>
                            </a:rPr>
                            <m:t>𝜕</m:t>
                          </m:r>
                          <m:sSub>
                            <m:sSubPr>
                              <m:ctrlPr>
                                <a:rPr lang="en-US" b="0" i="1">
                                  <a:latin typeface="Cambria Math" charset="0"/>
                                </a:rPr>
                              </m:ctrlPr>
                            </m:sSubPr>
                            <m:e>
                              <m:r>
                                <a:rPr lang="en-US" b="0" i="1" smtClean="0">
                                  <a:latin typeface="Cambria Math" charset="0"/>
                                </a:rPr>
                                <m:t>𝑂</m:t>
                              </m:r>
                            </m:e>
                            <m:sub>
                              <m:r>
                                <a:rPr lang="en-US" b="0" i="1">
                                  <a:latin typeface="Cambria Math" charset="0"/>
                                </a:rPr>
                                <m:t>1</m:t>
                              </m:r>
                            </m:sub>
                          </m:sSub>
                        </m:den>
                      </m:f>
                      <m:r>
                        <a:rPr lang="en-US" b="0" i="1" smtClean="0">
                          <a:latin typeface="Cambria Math" charset="0"/>
                          <a:ea typeface="Cambria Math" charset="0"/>
                          <a:cs typeface="Cambria Math" charset="0"/>
                        </a:rPr>
                        <m:t>×</m:t>
                      </m:r>
                      <m:f>
                        <m:fPr>
                          <m:ctrlPr>
                            <a:rPr lang="mr-IN" b="0" i="1" smtClean="0">
                              <a:latin typeface="Cambria Math" charset="0"/>
                              <a:ea typeface="Cambria Math" charset="0"/>
                              <a:cs typeface="Cambria Math" charset="0"/>
                            </a:rPr>
                          </m:ctrlPr>
                        </m:fPr>
                        <m:num>
                          <m:r>
                            <a:rPr lang="mr-IN" b="0" i="1" smtClean="0">
                              <a:latin typeface="Cambria Math" charset="0"/>
                              <a:ea typeface="Cambria Math" charset="0"/>
                              <a:cs typeface="Cambria Math" charset="0"/>
                            </a:rPr>
                            <m:t>𝜕</m:t>
                          </m:r>
                          <m:sSub>
                            <m:sSubPr>
                              <m:ctrlPr>
                                <a:rPr lang="en-US" b="0" i="1">
                                  <a:latin typeface="Cambria Math" charset="0"/>
                                </a:rPr>
                              </m:ctrlPr>
                            </m:sSubPr>
                            <m:e>
                              <m:r>
                                <a:rPr lang="en-US" b="0" i="1">
                                  <a:latin typeface="Cambria Math" charset="0"/>
                                </a:rPr>
                                <m:t>𝑂</m:t>
                              </m:r>
                            </m:e>
                            <m:sub>
                              <m:r>
                                <a:rPr lang="en-US" b="0" i="1">
                                  <a:latin typeface="Cambria Math" charset="0"/>
                                </a:rPr>
                                <m:t>1</m:t>
                              </m:r>
                            </m:sub>
                          </m:sSub>
                        </m:num>
                        <m:den>
                          <m:r>
                            <a:rPr lang="mr-IN" b="0" i="1">
                              <a:latin typeface="Cambria Math" charset="0"/>
                              <a:ea typeface="Cambria Math" charset="0"/>
                              <a:cs typeface="Cambria Math" charset="0"/>
                            </a:rPr>
                            <m:t>𝜕</m:t>
                          </m:r>
                          <m:sSub>
                            <m:sSubPr>
                              <m:ctrlPr>
                                <a:rPr lang="en-US" b="0" i="1">
                                  <a:latin typeface="Cambria Math" charset="0"/>
                                </a:rPr>
                              </m:ctrlPr>
                            </m:sSubPr>
                            <m:e>
                              <m:r>
                                <a:rPr lang="en-US" b="0" i="1" smtClean="0">
                                  <a:latin typeface="Cambria Math" charset="0"/>
                                </a:rPr>
                                <m:t>𝑛𝑒𝑡</m:t>
                              </m:r>
                            </m:e>
                            <m:sub>
                              <m:r>
                                <a:rPr lang="en-US" b="0" i="1">
                                  <a:latin typeface="Cambria Math" charset="0"/>
                                </a:rPr>
                                <m:t>1</m:t>
                              </m:r>
                            </m:sub>
                          </m:sSub>
                        </m:den>
                      </m:f>
                      <m:r>
                        <a:rPr lang="en-US" b="0" i="1">
                          <a:latin typeface="Cambria Math" charset="0"/>
                          <a:ea typeface="Cambria Math" charset="0"/>
                          <a:cs typeface="Cambria Math" charset="0"/>
                        </a:rPr>
                        <m:t>×</m:t>
                      </m:r>
                      <m:f>
                        <m:fPr>
                          <m:ctrlPr>
                            <a:rPr lang="mr-IN" b="0" i="1">
                              <a:latin typeface="Cambria Math" charset="0"/>
                              <a:ea typeface="Cambria Math" charset="0"/>
                              <a:cs typeface="Cambria Math" charset="0"/>
                            </a:rPr>
                          </m:ctrlPr>
                        </m:fPr>
                        <m:num>
                          <m:r>
                            <a:rPr lang="mr-IN" b="0" i="1">
                              <a:latin typeface="Cambria Math" charset="0"/>
                              <a:ea typeface="Cambria Math" charset="0"/>
                              <a:cs typeface="Cambria Math" charset="0"/>
                            </a:rPr>
                            <m:t>𝜕</m:t>
                          </m:r>
                          <m:sSub>
                            <m:sSubPr>
                              <m:ctrlPr>
                                <a:rPr lang="en-US" b="0" i="1">
                                  <a:latin typeface="Cambria Math" charset="0"/>
                                </a:rPr>
                              </m:ctrlPr>
                            </m:sSubPr>
                            <m:e>
                              <m:r>
                                <a:rPr lang="en-US" b="0" i="1" smtClean="0">
                                  <a:latin typeface="Cambria Math" charset="0"/>
                                </a:rPr>
                                <m:t>𝑛𝑒𝑡</m:t>
                              </m:r>
                            </m:e>
                            <m:sub>
                              <m:r>
                                <a:rPr lang="en-US" b="0" i="1">
                                  <a:latin typeface="Cambria Math" charset="0"/>
                                </a:rPr>
                                <m:t>1</m:t>
                              </m:r>
                            </m:sub>
                          </m:sSub>
                        </m:num>
                        <m:den>
                          <m:r>
                            <a:rPr lang="mr-IN" b="0" i="1">
                              <a:latin typeface="Cambria Math" charset="0"/>
                              <a:ea typeface="Cambria Math" charset="0"/>
                              <a:cs typeface="Cambria Math" charset="0"/>
                            </a:rPr>
                            <m:t>𝜕</m:t>
                          </m:r>
                          <m:sSub>
                            <m:sSubPr>
                              <m:ctrlPr>
                                <a:rPr lang="en-US" b="0" i="1">
                                  <a:latin typeface="Cambria Math" charset="0"/>
                                </a:rPr>
                              </m:ctrlPr>
                            </m:sSubPr>
                            <m:e>
                              <m:r>
                                <a:rPr lang="en-US" b="0" i="1" smtClean="0">
                                  <a:latin typeface="Cambria Math" charset="0"/>
                                </a:rPr>
                                <m:t>𝑤</m:t>
                              </m:r>
                            </m:e>
                            <m:sub>
                              <m:r>
                                <a:rPr lang="en-US" b="0" i="1">
                                  <a:latin typeface="Cambria Math" charset="0"/>
                                </a:rPr>
                                <m:t>1</m:t>
                              </m:r>
                            </m:sub>
                          </m:sSub>
                        </m:den>
                      </m:f>
                    </m:oMath>
                  </a14:m>
                  <a:endParaRPr lang="en-US" b="0" dirty="0" smtClean="0"/>
                </a:p>
                <a:p>
                  <a:pPr marL="457200" indent="-457200" algn="l" hangingPunct="1">
                    <a:buAutoNum type="arabicPeriod"/>
                    <a:defRPr/>
                  </a:pPr>
                  <a:endParaRPr lang="en-US" b="0" dirty="0"/>
                </a:p>
                <a:p>
                  <a:pPr marL="457200" indent="-457200" algn="l" hangingPunct="1">
                    <a:buAutoNum type="arabicPeriod"/>
                    <a:defRPr/>
                  </a:pPr>
                  <a14:m>
                    <m:oMath xmlns:m="http://schemas.openxmlformats.org/officeDocument/2006/math">
                      <m:sSub>
                        <m:sSubPr>
                          <m:ctrlPr>
                            <a:rPr lang="en-US" b="0" i="1">
                              <a:latin typeface="Cambria Math" charset="0"/>
                              <a:ea typeface="Cambria Math" charset="0"/>
                              <a:cs typeface="Cambria Math" charset="0"/>
                            </a:rPr>
                          </m:ctrlPr>
                        </m:sSubPr>
                        <m:e>
                          <m:r>
                            <a:rPr lang="mr-IN" b="0" i="1">
                              <a:latin typeface="Cambria Math" charset="0"/>
                              <a:ea typeface="Cambria Math" charset="0"/>
                              <a:cs typeface="Cambria Math" charset="0"/>
                            </a:rPr>
                            <m:t>𝛿</m:t>
                          </m:r>
                        </m:e>
                        <m:sub>
                          <m:r>
                            <a:rPr lang="en-US" b="0" i="1">
                              <a:latin typeface="Cambria Math" charset="0"/>
                              <a:ea typeface="Cambria Math" charset="0"/>
                              <a:cs typeface="Cambria Math" charset="0"/>
                            </a:rPr>
                            <m:t>1</m:t>
                          </m:r>
                        </m:sub>
                      </m:sSub>
                      <m:r>
                        <a:rPr lang="en-US" b="0" i="1">
                          <a:latin typeface="Cambria Math" charset="0"/>
                        </a:rPr>
                        <m:t>=</m:t>
                      </m:r>
                      <m:f>
                        <m:fPr>
                          <m:ctrlPr>
                            <a:rPr lang="mr-IN" b="0" i="1">
                              <a:latin typeface="Cambria Math" charset="0"/>
                              <a:ea typeface="Cambria Math" charset="0"/>
                              <a:cs typeface="Cambria Math" charset="0"/>
                            </a:rPr>
                          </m:ctrlPr>
                        </m:fPr>
                        <m:num>
                          <m:r>
                            <a:rPr lang="mr-IN" b="0" i="1">
                              <a:latin typeface="Cambria Math" charset="0"/>
                              <a:ea typeface="Cambria Math" charset="0"/>
                              <a:cs typeface="Cambria Math" charset="0"/>
                            </a:rPr>
                            <m:t>𝜕</m:t>
                          </m:r>
                          <m:r>
                            <a:rPr lang="en-US" b="0" i="1">
                              <a:latin typeface="Cambria Math" charset="0"/>
                              <a:ea typeface="Cambria Math" charset="0"/>
                              <a:cs typeface="Cambria Math" charset="0"/>
                            </a:rPr>
                            <m:t>𝐿𝑜𝑠𝑠</m:t>
                          </m:r>
                        </m:num>
                        <m:den>
                          <m:r>
                            <a:rPr lang="mr-IN" b="0" i="1">
                              <a:latin typeface="Cambria Math" charset="0"/>
                              <a:ea typeface="Cambria Math" charset="0"/>
                              <a:cs typeface="Cambria Math" charset="0"/>
                            </a:rPr>
                            <m:t>𝜕</m:t>
                          </m:r>
                          <m:sSub>
                            <m:sSubPr>
                              <m:ctrlPr>
                                <a:rPr lang="en-US" b="0" i="1">
                                  <a:latin typeface="Cambria Math" charset="0"/>
                                </a:rPr>
                              </m:ctrlPr>
                            </m:sSubPr>
                            <m:e>
                              <m:r>
                                <a:rPr lang="en-US" b="0" i="1">
                                  <a:latin typeface="Cambria Math" charset="0"/>
                                </a:rPr>
                                <m:t>𝑂</m:t>
                              </m:r>
                            </m:e>
                            <m:sub>
                              <m:r>
                                <a:rPr lang="en-US" b="0" i="1">
                                  <a:latin typeface="Cambria Math" charset="0"/>
                                </a:rPr>
                                <m:t>1</m:t>
                              </m:r>
                            </m:sub>
                          </m:sSub>
                        </m:den>
                      </m:f>
                      <m:r>
                        <a:rPr lang="en-US" b="0" i="1">
                          <a:latin typeface="Cambria Math" charset="0"/>
                          <a:ea typeface="Cambria Math" charset="0"/>
                          <a:cs typeface="Cambria Math" charset="0"/>
                        </a:rPr>
                        <m:t>×</m:t>
                      </m:r>
                      <m:f>
                        <m:fPr>
                          <m:ctrlPr>
                            <a:rPr lang="mr-IN" b="0" i="1">
                              <a:latin typeface="Cambria Math" charset="0"/>
                              <a:ea typeface="Cambria Math" charset="0"/>
                              <a:cs typeface="Cambria Math" charset="0"/>
                            </a:rPr>
                          </m:ctrlPr>
                        </m:fPr>
                        <m:num>
                          <m:r>
                            <a:rPr lang="mr-IN" b="0" i="1">
                              <a:latin typeface="Cambria Math" charset="0"/>
                              <a:ea typeface="Cambria Math" charset="0"/>
                              <a:cs typeface="Cambria Math" charset="0"/>
                            </a:rPr>
                            <m:t>𝜕</m:t>
                          </m:r>
                          <m:sSub>
                            <m:sSubPr>
                              <m:ctrlPr>
                                <a:rPr lang="en-US" b="0" i="1">
                                  <a:latin typeface="Cambria Math" charset="0"/>
                                </a:rPr>
                              </m:ctrlPr>
                            </m:sSubPr>
                            <m:e>
                              <m:r>
                                <a:rPr lang="en-US" b="0" i="1">
                                  <a:latin typeface="Cambria Math" charset="0"/>
                                </a:rPr>
                                <m:t>𝑂</m:t>
                              </m:r>
                            </m:e>
                            <m:sub>
                              <m:r>
                                <a:rPr lang="en-US" b="0" i="1">
                                  <a:latin typeface="Cambria Math" charset="0"/>
                                </a:rPr>
                                <m:t>1</m:t>
                              </m:r>
                            </m:sub>
                          </m:sSub>
                        </m:num>
                        <m:den>
                          <m:r>
                            <a:rPr lang="mr-IN" b="0" i="1">
                              <a:latin typeface="Cambria Math" charset="0"/>
                              <a:ea typeface="Cambria Math" charset="0"/>
                              <a:cs typeface="Cambria Math" charset="0"/>
                            </a:rPr>
                            <m:t>𝜕</m:t>
                          </m:r>
                          <m:sSub>
                            <m:sSubPr>
                              <m:ctrlPr>
                                <a:rPr lang="en-US" b="0" i="1">
                                  <a:latin typeface="Cambria Math" charset="0"/>
                                </a:rPr>
                              </m:ctrlPr>
                            </m:sSubPr>
                            <m:e>
                              <m:r>
                                <a:rPr lang="en-US" b="0" i="1">
                                  <a:latin typeface="Cambria Math" charset="0"/>
                                </a:rPr>
                                <m:t>𝑛𝑒𝑡</m:t>
                              </m:r>
                            </m:e>
                            <m:sub>
                              <m:r>
                                <a:rPr lang="en-US" b="0" i="1">
                                  <a:latin typeface="Cambria Math" charset="0"/>
                                </a:rPr>
                                <m:t>1</m:t>
                              </m:r>
                            </m:sub>
                          </m:sSub>
                        </m:den>
                      </m:f>
                    </m:oMath>
                  </a14:m>
                  <a:endParaRPr lang="en-US" b="0" dirty="0" smtClean="0"/>
                </a:p>
                <a:p>
                  <a:pPr marL="457200" indent="-457200" algn="l" hangingPunct="1">
                    <a:buAutoNum type="arabicPeriod"/>
                    <a:defRPr/>
                  </a:pPr>
                  <a:endParaRPr lang="en-US" b="0" dirty="0"/>
                </a:p>
                <a:p>
                  <a:pPr marL="457200" indent="-457200" algn="l" hangingPunct="1">
                    <a:buAutoNum type="arabicPeriod"/>
                    <a:defRPr/>
                  </a:pPr>
                  <a:endParaRPr lang="en-US" b="0" dirty="0" smtClean="0"/>
                </a:p>
                <a:p>
                  <a:pPr marL="457200" indent="-457200" algn="l" hangingPunct="1">
                    <a:buAutoNum type="arabicPeriod"/>
                    <a:defRPr/>
                  </a:pPr>
                  <a:endParaRPr lang="en-US" b="0" dirty="0"/>
                </a:p>
                <a:p>
                  <a:pPr marL="457200" indent="-457200" algn="l" hangingPunct="1">
                    <a:buAutoNum type="arabicPeriod"/>
                    <a:defRPr/>
                  </a:pPr>
                  <a14:m>
                    <m:oMath xmlns:m="http://schemas.openxmlformats.org/officeDocument/2006/math">
                      <m:f>
                        <m:fPr>
                          <m:ctrlPr>
                            <a:rPr lang="mr-IN" b="0" i="1">
                              <a:latin typeface="Cambria Math" charset="0"/>
                              <a:ea typeface="Cambria Math" charset="0"/>
                              <a:cs typeface="Cambria Math" charset="0"/>
                            </a:rPr>
                          </m:ctrlPr>
                        </m:fPr>
                        <m:num>
                          <m:r>
                            <a:rPr lang="mr-IN" b="0" i="1">
                              <a:latin typeface="Cambria Math" charset="0"/>
                              <a:ea typeface="Cambria Math" charset="0"/>
                              <a:cs typeface="Cambria Math" charset="0"/>
                            </a:rPr>
                            <m:t>𝜕</m:t>
                          </m:r>
                          <m:sSub>
                            <m:sSubPr>
                              <m:ctrlPr>
                                <a:rPr lang="en-US" b="0" i="1">
                                  <a:latin typeface="Cambria Math" charset="0"/>
                                </a:rPr>
                              </m:ctrlPr>
                            </m:sSubPr>
                            <m:e>
                              <m:r>
                                <a:rPr lang="en-US" b="0" i="1">
                                  <a:latin typeface="Cambria Math" charset="0"/>
                                </a:rPr>
                                <m:t>𝑛𝑒𝑡</m:t>
                              </m:r>
                            </m:e>
                            <m:sub>
                              <m:r>
                                <a:rPr lang="en-US" b="0" i="1">
                                  <a:latin typeface="Cambria Math" charset="0"/>
                                </a:rPr>
                                <m:t>1</m:t>
                              </m:r>
                            </m:sub>
                          </m:sSub>
                        </m:num>
                        <m:den>
                          <m:r>
                            <a:rPr lang="mr-IN" b="0" i="1">
                              <a:latin typeface="Cambria Math" charset="0"/>
                              <a:ea typeface="Cambria Math" charset="0"/>
                              <a:cs typeface="Cambria Math" charset="0"/>
                            </a:rPr>
                            <m:t>𝜕</m:t>
                          </m:r>
                          <m:sSub>
                            <m:sSubPr>
                              <m:ctrlPr>
                                <a:rPr lang="en-US" b="0" i="1">
                                  <a:latin typeface="Cambria Math" charset="0"/>
                                </a:rPr>
                              </m:ctrlPr>
                            </m:sSubPr>
                            <m:e>
                              <m:r>
                                <a:rPr lang="en-US" b="0" i="1">
                                  <a:latin typeface="Cambria Math" charset="0"/>
                                </a:rPr>
                                <m:t>𝑤</m:t>
                              </m:r>
                            </m:e>
                            <m:sub>
                              <m:r>
                                <a:rPr lang="en-US" b="0" i="1">
                                  <a:latin typeface="Cambria Math" charset="0"/>
                                </a:rPr>
                                <m:t>1</m:t>
                              </m:r>
                            </m:sub>
                          </m:sSub>
                        </m:den>
                      </m:f>
                      <m:r>
                        <a:rPr lang="en-US" b="0" i="1" smtClean="0">
                          <a:latin typeface="Cambria Math" charset="0"/>
                        </a:rPr>
                        <m:t>=</m:t>
                      </m:r>
                      <m:sSub>
                        <m:sSubPr>
                          <m:ctrlPr>
                            <a:rPr lang="en-US" b="0" i="1">
                              <a:latin typeface="Cambria Math" charset="0"/>
                            </a:rPr>
                          </m:ctrlPr>
                        </m:sSubPr>
                        <m:e>
                          <m:r>
                            <a:rPr lang="en-US" b="0" i="1" smtClean="0">
                              <a:latin typeface="Cambria Math" charset="0"/>
                            </a:rPr>
                            <m:t>𝑥</m:t>
                          </m:r>
                        </m:e>
                        <m:sub>
                          <m:r>
                            <a:rPr lang="en-US" b="0" i="1">
                              <a:latin typeface="Cambria Math" charset="0"/>
                            </a:rPr>
                            <m:t>1</m:t>
                          </m:r>
                        </m:sub>
                      </m:sSub>
                      <m:r>
                        <a:rPr lang="en-US" b="0" i="1" smtClean="0">
                          <a:latin typeface="Cambria Math" charset="0"/>
                        </a:rPr>
                        <m:t>=0.45</m:t>
                      </m:r>
                    </m:oMath>
                  </a14:m>
                  <a:endParaRPr lang="en-US" b="0" dirty="0" smtClean="0"/>
                </a:p>
                <a:p>
                  <a:pPr marL="457200" indent="-457200" algn="l" hangingPunct="1">
                    <a:buAutoNum type="arabicPeriod"/>
                    <a:defRPr/>
                  </a:pPr>
                  <a:endParaRPr lang="en-US" b="0" dirty="0"/>
                </a:p>
                <a:p>
                  <a:pPr marL="457200" indent="-457200" algn="l" hangingPunct="1">
                    <a:buAutoNum type="arabicPeriod"/>
                    <a:defRPr/>
                  </a:pPr>
                  <a14:m>
                    <m:oMath xmlns:m="http://schemas.openxmlformats.org/officeDocument/2006/math">
                      <m:f>
                        <m:fPr>
                          <m:ctrlPr>
                            <a:rPr lang="mr-IN" b="0" i="1">
                              <a:latin typeface="Cambria Math" charset="0"/>
                              <a:ea typeface="Cambria Math" charset="0"/>
                              <a:cs typeface="Cambria Math" charset="0"/>
                            </a:rPr>
                          </m:ctrlPr>
                        </m:fPr>
                        <m:num>
                          <m:r>
                            <a:rPr lang="mr-IN" b="0" i="1">
                              <a:latin typeface="Cambria Math" charset="0"/>
                              <a:ea typeface="Cambria Math" charset="0"/>
                              <a:cs typeface="Cambria Math" charset="0"/>
                            </a:rPr>
                            <m:t>𝜕</m:t>
                          </m:r>
                          <m:r>
                            <a:rPr lang="en-US" b="0" i="1">
                              <a:latin typeface="Cambria Math" charset="0"/>
                              <a:ea typeface="Cambria Math" charset="0"/>
                              <a:cs typeface="Cambria Math" charset="0"/>
                            </a:rPr>
                            <m:t>𝐿𝑜𝑠𝑠</m:t>
                          </m:r>
                        </m:num>
                        <m:den>
                          <m:r>
                            <a:rPr lang="mr-IN" b="0" i="1">
                              <a:latin typeface="Cambria Math" charset="0"/>
                              <a:ea typeface="Cambria Math" charset="0"/>
                              <a:cs typeface="Cambria Math" charset="0"/>
                            </a:rPr>
                            <m:t>𝜕</m:t>
                          </m:r>
                          <m:sSub>
                            <m:sSubPr>
                              <m:ctrlPr>
                                <a:rPr lang="en-US" b="0" i="1">
                                  <a:latin typeface="Cambria Math" charset="0"/>
                                </a:rPr>
                              </m:ctrlPr>
                            </m:sSubPr>
                            <m:e>
                              <m:r>
                                <a:rPr lang="en-US" b="0" i="1">
                                  <a:latin typeface="Cambria Math" charset="0"/>
                                </a:rPr>
                                <m:t>𝑤</m:t>
                              </m:r>
                            </m:e>
                            <m:sub>
                              <m:r>
                                <a:rPr lang="en-US" b="0" i="1">
                                  <a:latin typeface="Cambria Math" charset="0"/>
                                </a:rPr>
                                <m:t>1</m:t>
                              </m:r>
                            </m:sub>
                          </m:sSub>
                        </m:den>
                      </m:f>
                      <m:r>
                        <a:rPr lang="en-US" b="0" i="1" smtClean="0">
                          <a:latin typeface="Cambria Math" charset="0"/>
                        </a:rPr>
                        <m:t>=−0.0235</m:t>
                      </m:r>
                    </m:oMath>
                  </a14:m>
                  <a:endParaRPr lang="en-US" b="0" dirty="0" smtClean="0"/>
                </a:p>
                <a:p>
                  <a:pPr marL="457200" indent="-457200" algn="l" hangingPunct="1">
                    <a:buAutoNum type="arabicPeriod"/>
                    <a:defRPr/>
                  </a:pPr>
                  <a:endParaRPr lang="en-US" b="0" dirty="0" smtClean="0"/>
                </a:p>
                <a:p>
                  <a:pPr marL="457200" indent="-457200" algn="l" hangingPunct="1">
                    <a:buAutoNum type="arabicPeriod"/>
                    <a:defRPr/>
                  </a:pPr>
                  <a14:m>
                    <m:oMath xmlns:m="http://schemas.openxmlformats.org/officeDocument/2006/math">
                      <m:sSup>
                        <m:sSupPr>
                          <m:ctrlPr>
                            <a:rPr lang="en-US" b="0" i="1">
                              <a:latin typeface="Cambria Math" charset="0"/>
                            </a:rPr>
                          </m:ctrlPr>
                        </m:sSupPr>
                        <m:e>
                          <m:sSub>
                            <m:sSubPr>
                              <m:ctrlPr>
                                <a:rPr lang="en-US" b="0" i="1">
                                  <a:latin typeface="Cambria Math" charset="0"/>
                                </a:rPr>
                              </m:ctrlPr>
                            </m:sSubPr>
                            <m:e>
                              <m:r>
                                <a:rPr lang="en-US" b="0" i="1">
                                  <a:latin typeface="Cambria Math" charset="0"/>
                                </a:rPr>
                                <m:t>𝑤</m:t>
                              </m:r>
                            </m:e>
                            <m:sub>
                              <m:r>
                                <a:rPr lang="en-US" b="0" i="1">
                                  <a:latin typeface="Cambria Math" charset="0"/>
                                </a:rPr>
                                <m:t>1</m:t>
                              </m:r>
                            </m:sub>
                          </m:sSub>
                        </m:e>
                        <m:sup>
                          <m:r>
                            <a:rPr lang="en-US" b="0" i="1">
                              <a:latin typeface="Cambria Math" charset="0"/>
                            </a:rPr>
                            <m:t>+</m:t>
                          </m:r>
                        </m:sup>
                      </m:sSup>
                      <m:r>
                        <a:rPr lang="en-US" b="0" i="1">
                          <a:latin typeface="Cambria Math" charset="0"/>
                        </a:rPr>
                        <m:t>=</m:t>
                      </m:r>
                      <m:r>
                        <a:rPr lang="en-US" b="0" i="1" smtClean="0">
                          <a:latin typeface="Cambria Math" charset="0"/>
                        </a:rPr>
                        <m:t>0.15</m:t>
                      </m:r>
                      <m:r>
                        <a:rPr lang="en-US" b="0" i="1">
                          <a:latin typeface="Cambria Math" charset="0"/>
                        </a:rPr>
                        <m:t>−</m:t>
                      </m:r>
                      <m:r>
                        <a:rPr lang="en-US" b="0" i="1" smtClean="0">
                          <a:latin typeface="Cambria Math" charset="0"/>
                        </a:rPr>
                        <m:t>0.5</m:t>
                      </m:r>
                      <m:r>
                        <a:rPr lang="en-US" b="0" i="1">
                          <a:latin typeface="Cambria Math" charset="0"/>
                          <a:ea typeface="Cambria Math" charset="0"/>
                          <a:cs typeface="Cambria Math" charset="0"/>
                        </a:rPr>
                        <m:t>×</m:t>
                      </m:r>
                      <m:r>
                        <a:rPr lang="en-US" b="0" i="1">
                          <a:latin typeface="Cambria Math" charset="0"/>
                        </a:rPr>
                        <m:t>−0.0235</m:t>
                      </m:r>
                    </m:oMath>
                  </a14:m>
                  <a:endParaRPr lang="en-US" b="0" dirty="0" smtClean="0"/>
                </a:p>
              </p:txBody>
            </p:sp>
          </mc:Choice>
          <mc:Fallback xmlns="">
            <p:sp>
              <p:nvSpPr>
                <p:cNvPr id="38" name="Rectangle 37"/>
                <p:cNvSpPr>
                  <a:spLocks noRot="1" noChangeAspect="1" noMove="1" noResize="1" noEditPoints="1" noAdjustHandles="1" noChangeArrowheads="1" noChangeShapeType="1" noTextEdit="1"/>
                </p:cNvSpPr>
                <p:nvPr/>
              </p:nvSpPr>
              <p:spPr>
                <a:xfrm>
                  <a:off x="7507713" y="3874476"/>
                  <a:ext cx="4304958" cy="5024965"/>
                </a:xfrm>
                <a:prstGeom prst="rect">
                  <a:avLst/>
                </a:prstGeom>
                <a:blipFill rotWithShape="0">
                  <a:blip r:embed="rId7"/>
                  <a:stretch>
                    <a:fillRect l="-2125" b="-169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Rectangle 2"/>
                <p:cNvSpPr/>
                <p:nvPr/>
              </p:nvSpPr>
              <p:spPr>
                <a:xfrm>
                  <a:off x="8023708" y="5508993"/>
                  <a:ext cx="3678865" cy="400110"/>
                </a:xfrm>
                <a:prstGeom prst="rect">
                  <a:avLst/>
                </a:prstGeom>
              </p:spPr>
              <p:txBody>
                <a:bodyPr wrap="square">
                  <a:spAutoFit/>
                </a:bodyPr>
                <a:lstStyle/>
                <a:p>
                  <a14:m>
                    <m:oMath xmlns:m="http://schemas.openxmlformats.org/officeDocument/2006/math">
                      <m:r>
                        <a:rPr lang="en-US" sz="2000" b="0" i="1" smtClean="0">
                          <a:latin typeface="Cambria Math" charset="0"/>
                          <a:ea typeface="Cambria Math" charset="0"/>
                          <a:cs typeface="Cambria Math" charset="0"/>
                        </a:rPr>
                        <m:t>=</m:t>
                      </m:r>
                      <m:r>
                        <a:rPr lang="en-US" sz="2000" b="0" i="1">
                          <a:latin typeface="Cambria Math" charset="0"/>
                        </a:rPr>
                        <m:t>−(</m:t>
                      </m:r>
                      <m:sSub>
                        <m:sSubPr>
                          <m:ctrlPr>
                            <a:rPr lang="en-US" sz="2000" b="0" i="1">
                              <a:latin typeface="Cambria Math" charset="0"/>
                            </a:rPr>
                          </m:ctrlPr>
                        </m:sSubPr>
                        <m:e>
                          <m:r>
                            <a:rPr lang="en-US" sz="2000" b="0" i="1">
                              <a:latin typeface="Cambria Math" charset="0"/>
                            </a:rPr>
                            <m:t>𝑦</m:t>
                          </m:r>
                        </m:e>
                        <m:sub>
                          <m:r>
                            <a:rPr lang="en-US" sz="2000" b="0" i="1" smtClean="0">
                              <a:latin typeface="Cambria Math" charset="0"/>
                            </a:rPr>
                            <m:t>1</m:t>
                          </m:r>
                        </m:sub>
                      </m:sSub>
                      <m:r>
                        <a:rPr lang="en-US" sz="2000" b="0" i="1">
                          <a:latin typeface="Cambria Math" charset="0"/>
                        </a:rPr>
                        <m:t>−</m:t>
                      </m:r>
                      <m:sSub>
                        <m:sSubPr>
                          <m:ctrlPr>
                            <a:rPr lang="en-US" sz="2000" b="0" i="1">
                              <a:latin typeface="Cambria Math" charset="0"/>
                            </a:rPr>
                          </m:ctrlPr>
                        </m:sSubPr>
                        <m:e>
                          <m:r>
                            <a:rPr lang="en-US" sz="2000" b="0" i="1">
                              <a:latin typeface="Cambria Math" charset="0"/>
                            </a:rPr>
                            <m:t>𝑂</m:t>
                          </m:r>
                        </m:e>
                        <m:sub>
                          <m:r>
                            <a:rPr lang="en-US" sz="2000" b="0" i="1" smtClean="0">
                              <a:latin typeface="Cambria Math" charset="0"/>
                            </a:rPr>
                            <m:t>1</m:t>
                          </m:r>
                        </m:sub>
                      </m:sSub>
                      <m:r>
                        <a:rPr lang="en-US" sz="2000" b="0" i="1">
                          <a:latin typeface="Cambria Math" charset="0"/>
                        </a:rPr>
                        <m:t>)</m:t>
                      </m:r>
                      <m:r>
                        <a:rPr lang="en-US" sz="2000" b="0" i="1" smtClean="0">
                          <a:latin typeface="Cambria Math" charset="0"/>
                          <a:ea typeface="Cambria Math" charset="0"/>
                          <a:cs typeface="Cambria Math" charset="0"/>
                        </a:rPr>
                        <m:t>×</m:t>
                      </m:r>
                      <m:sSub>
                        <m:sSubPr>
                          <m:ctrlPr>
                            <a:rPr lang="en-US" sz="2000" b="0" i="1">
                              <a:latin typeface="Cambria Math" charset="0"/>
                            </a:rPr>
                          </m:ctrlPr>
                        </m:sSubPr>
                        <m:e>
                          <m:r>
                            <a:rPr lang="en-US" sz="2000" b="0" i="1">
                              <a:latin typeface="Cambria Math" charset="0"/>
                            </a:rPr>
                            <m:t>𝑂</m:t>
                          </m:r>
                        </m:e>
                        <m:sub>
                          <m:r>
                            <a:rPr lang="en-US" sz="2000" b="0" i="1">
                              <a:latin typeface="Cambria Math" charset="0"/>
                            </a:rPr>
                            <m:t>1</m:t>
                          </m:r>
                        </m:sub>
                      </m:sSub>
                      <m:r>
                        <a:rPr lang="en-US" sz="2000" b="0" i="1" smtClean="0">
                          <a:latin typeface="Cambria Math" charset="0"/>
                        </a:rPr>
                        <m:t>(1−</m:t>
                      </m:r>
                      <m:sSub>
                        <m:sSubPr>
                          <m:ctrlPr>
                            <a:rPr lang="en-US" sz="2000" b="0" i="1">
                              <a:latin typeface="Cambria Math" charset="0"/>
                            </a:rPr>
                          </m:ctrlPr>
                        </m:sSubPr>
                        <m:e>
                          <m:r>
                            <a:rPr lang="en-US" sz="2000" b="0" i="1">
                              <a:latin typeface="Cambria Math" charset="0"/>
                            </a:rPr>
                            <m:t>𝑂</m:t>
                          </m:r>
                        </m:e>
                        <m:sub>
                          <m:r>
                            <a:rPr lang="en-US" sz="2000" b="0" i="1">
                              <a:latin typeface="Cambria Math" charset="0"/>
                            </a:rPr>
                            <m:t>1</m:t>
                          </m:r>
                        </m:sub>
                      </m:sSub>
                    </m:oMath>
                  </a14:m>
                  <a:r>
                    <a:rPr lang="en-US" sz="2000" b="0" dirty="0" smtClean="0"/>
                    <a:t>)</a:t>
                  </a:r>
                  <a:endParaRPr lang="en-US" sz="2000" b="0" dirty="0"/>
                </a:p>
              </p:txBody>
            </p:sp>
          </mc:Choice>
          <mc:Fallback xmlns="">
            <p:sp>
              <p:nvSpPr>
                <p:cNvPr id="3" name="Rectangle 2"/>
                <p:cNvSpPr>
                  <a:spLocks noRot="1" noChangeAspect="1" noMove="1" noResize="1" noEditPoints="1" noAdjustHandles="1" noChangeArrowheads="1" noChangeShapeType="1" noTextEdit="1"/>
                </p:cNvSpPr>
                <p:nvPr/>
              </p:nvSpPr>
              <p:spPr>
                <a:xfrm>
                  <a:off x="8023708" y="5508993"/>
                  <a:ext cx="3678865" cy="400110"/>
                </a:xfrm>
                <a:prstGeom prst="rect">
                  <a:avLst/>
                </a:prstGeom>
                <a:blipFill rotWithShape="0">
                  <a:blip r:embed="rId8"/>
                  <a:stretch>
                    <a:fillRect t="-9231" b="-276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1" name="Rectangle 70"/>
                <p:cNvSpPr/>
                <p:nvPr/>
              </p:nvSpPr>
              <p:spPr>
                <a:xfrm>
                  <a:off x="8338570" y="5909102"/>
                  <a:ext cx="1492820" cy="40011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charset="0"/>
                            <a:ea typeface="Cambria Math" charset="0"/>
                            <a:cs typeface="Cambria Math" charset="0"/>
                          </a:rPr>
                          <m:t>=</m:t>
                        </m:r>
                        <m:r>
                          <a:rPr lang="en-US" sz="2000" b="0" i="1">
                            <a:latin typeface="Cambria Math" charset="0"/>
                          </a:rPr>
                          <m:t>−</m:t>
                        </m:r>
                        <m:r>
                          <a:rPr lang="en-US" sz="2000" b="0" i="1" smtClean="0">
                            <a:latin typeface="Cambria Math" charset="0"/>
                          </a:rPr>
                          <m:t>0.0522</m:t>
                        </m:r>
                      </m:oMath>
                    </m:oMathPara>
                  </a14:m>
                  <a:endParaRPr lang="en-US" sz="2000" b="0" dirty="0"/>
                </a:p>
              </p:txBody>
            </p:sp>
          </mc:Choice>
          <mc:Fallback xmlns="">
            <p:sp>
              <p:nvSpPr>
                <p:cNvPr id="71" name="Rectangle 70"/>
                <p:cNvSpPr>
                  <a:spLocks noRot="1" noChangeAspect="1" noMove="1" noResize="1" noEditPoints="1" noAdjustHandles="1" noChangeArrowheads="1" noChangeShapeType="1" noTextEdit="1"/>
                </p:cNvSpPr>
                <p:nvPr/>
              </p:nvSpPr>
              <p:spPr>
                <a:xfrm>
                  <a:off x="8338570" y="5909102"/>
                  <a:ext cx="1492820" cy="400110"/>
                </a:xfrm>
                <a:prstGeom prst="rect">
                  <a:avLst/>
                </a:prstGeom>
                <a:blipFill rotWithShape="0">
                  <a:blip r:embed="rId9"/>
                  <a:stretch>
                    <a:fillRect/>
                  </a:stretch>
                </a:blipFill>
              </p:spPr>
              <p:txBody>
                <a:bodyPr/>
                <a:lstStyle/>
                <a:p>
                  <a:r>
                    <a:rPr lang="en-US">
                      <a:noFill/>
                    </a:rPr>
                    <a:t> </a:t>
                  </a:r>
                </a:p>
              </p:txBody>
            </p:sp>
          </mc:Fallback>
        </mc:AlternateContent>
      </p:grpSp>
      <p:sp>
        <p:nvSpPr>
          <p:cNvPr id="7" name="Rectangle 6"/>
          <p:cNvSpPr/>
          <p:nvPr/>
        </p:nvSpPr>
        <p:spPr>
          <a:xfrm>
            <a:off x="7321809" y="3832845"/>
            <a:ext cx="4676765" cy="858889"/>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73" name="Rectangle 72"/>
          <p:cNvSpPr/>
          <p:nvPr/>
        </p:nvSpPr>
        <p:spPr>
          <a:xfrm>
            <a:off x="7321808" y="4820824"/>
            <a:ext cx="4676766" cy="1488388"/>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74" name="Rectangle 73"/>
          <p:cNvSpPr/>
          <p:nvPr/>
        </p:nvSpPr>
        <p:spPr>
          <a:xfrm>
            <a:off x="7321808" y="6415213"/>
            <a:ext cx="4676766" cy="1026232"/>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75" name="Rectangle 74"/>
          <p:cNvSpPr/>
          <p:nvPr/>
        </p:nvSpPr>
        <p:spPr>
          <a:xfrm>
            <a:off x="7321808" y="7483076"/>
            <a:ext cx="4676766" cy="638948"/>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76" name="Rectangle 75"/>
          <p:cNvSpPr/>
          <p:nvPr/>
        </p:nvSpPr>
        <p:spPr>
          <a:xfrm>
            <a:off x="7321806" y="8386325"/>
            <a:ext cx="4676767" cy="513116"/>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 name="Slide Number Placeholder 1"/>
          <p:cNvSpPr>
            <a:spLocks noGrp="1"/>
          </p:cNvSpPr>
          <p:nvPr>
            <p:ph type="sldNum" sz="quarter" idx="2"/>
          </p:nvPr>
        </p:nvSpPr>
        <p:spPr/>
        <p:txBody>
          <a:bodyPr/>
          <a:lstStyle/>
          <a:p>
            <a:fld id="{86CB4B4D-7CA3-9044-876B-883B54F8677D}" type="slidenum">
              <a:rPr lang="uk-UA" smtClean="0"/>
              <a:t>44</a:t>
            </a:fld>
            <a:endParaRPr lang="uk-UA"/>
          </a:p>
        </p:txBody>
      </p:sp>
    </p:spTree>
    <p:extLst>
      <p:ext uri="{BB962C8B-B14F-4D97-AF65-F5344CB8AC3E}">
        <p14:creationId xmlns:p14="http://schemas.microsoft.com/office/powerpoint/2010/main" val="44613482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73"/>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0" nodeType="clickEffect">
                                  <p:stCondLst>
                                    <p:cond delay="0"/>
                                  </p:stCondLst>
                                  <p:childTnLst>
                                    <p:set>
                                      <p:cBhvr>
                                        <p:cTn id="26" dur="1" fill="hold">
                                          <p:stCondLst>
                                            <p:cond delay="0"/>
                                          </p:stCondLst>
                                        </p:cTn>
                                        <p:tgtEl>
                                          <p:spTgt spid="74"/>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0" nodeType="clickEffect">
                                  <p:stCondLst>
                                    <p:cond delay="0"/>
                                  </p:stCondLst>
                                  <p:childTnLst>
                                    <p:set>
                                      <p:cBhvr>
                                        <p:cTn id="30" dur="1" fill="hold">
                                          <p:stCondLst>
                                            <p:cond delay="0"/>
                                          </p:stCondLst>
                                        </p:cTn>
                                        <p:tgtEl>
                                          <p:spTgt spid="75"/>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0" nodeType="clickEffect">
                                  <p:stCondLst>
                                    <p:cond delay="0"/>
                                  </p:stCondLst>
                                  <p:childTnLst>
                                    <p:set>
                                      <p:cBhvr>
                                        <p:cTn id="34" dur="1" fill="hold">
                                          <p:stCondLst>
                                            <p:cond delay="0"/>
                                          </p:stCondLst>
                                        </p:cTn>
                                        <p:tgtEl>
                                          <p:spTgt spid="7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7" grpId="0" animBg="1"/>
      <p:bldP spid="73" grpId="0" animBg="1"/>
      <p:bldP spid="74" grpId="0" animBg="1"/>
      <p:bldP spid="75" grpId="0" animBg="1"/>
      <p:bldP spid="76"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 name="Neural Network Concepts"/>
          <p:cNvSpPr txBox="1">
            <a:spLocks noGrp="1"/>
          </p:cNvSpPr>
          <p:nvPr>
            <p:ph type="ctrTitle"/>
          </p:nvPr>
        </p:nvSpPr>
        <p:spPr>
          <a:xfrm>
            <a:off x="0" y="810"/>
            <a:ext cx="13004801" cy="763554"/>
          </a:xfrm>
          <a:prstGeom prst="rect">
            <a:avLst/>
          </a:prstGeom>
          <a:solidFill>
            <a:srgbClr val="003D7C"/>
          </a:solidFill>
        </p:spPr>
        <p:txBody>
          <a:bodyPr/>
          <a:lstStyle/>
          <a:p>
            <a:pPr lvl="2" algn="l">
              <a:defRPr sz="4000">
                <a:solidFill>
                  <a:srgbClr val="FFFFFF"/>
                </a:solidFill>
              </a:defRPr>
            </a:pPr>
            <a:r>
              <a:rPr lang="en-US" dirty="0" smtClean="0"/>
              <a:t>Num. Parameters Calculation</a:t>
            </a:r>
            <a:endParaRPr dirty="0"/>
          </a:p>
        </p:txBody>
      </p:sp>
      <p:grpSp>
        <p:nvGrpSpPr>
          <p:cNvPr id="4" name="Group 3"/>
          <p:cNvGrpSpPr/>
          <p:nvPr/>
        </p:nvGrpSpPr>
        <p:grpSpPr>
          <a:xfrm>
            <a:off x="3722353" y="1691407"/>
            <a:ext cx="6137365" cy="3831168"/>
            <a:chOff x="2680185" y="1689098"/>
            <a:chExt cx="6137365" cy="3831168"/>
          </a:xfrm>
        </p:grpSpPr>
        <p:pic>
          <p:nvPicPr>
            <p:cNvPr id="2" name="Picture 1"/>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680185" y="1689099"/>
              <a:ext cx="2806216" cy="3831167"/>
            </a:xfrm>
            <a:prstGeom prst="rect">
              <a:avLst/>
            </a:prstGeom>
          </p:spPr>
        </p:pic>
        <p:pic>
          <p:nvPicPr>
            <p:cNvPr id="19" name="Picture 18"/>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423877" y="1689098"/>
              <a:ext cx="3393673" cy="3831167"/>
            </a:xfrm>
            <a:prstGeom prst="rect">
              <a:avLst/>
            </a:prstGeom>
          </p:spPr>
        </p:pic>
      </p:grpSp>
      <mc:AlternateContent xmlns:mc="http://schemas.openxmlformats.org/markup-compatibility/2006" xmlns:a14="http://schemas.microsoft.com/office/drawing/2010/main">
        <mc:Choice Requires="a14">
          <p:sp>
            <p:nvSpPr>
              <p:cNvPr id="8" name="Rectangle 7"/>
              <p:cNvSpPr/>
              <p:nvPr/>
            </p:nvSpPr>
            <p:spPr>
              <a:xfrm>
                <a:off x="2220336" y="3191491"/>
                <a:ext cx="1915909" cy="830997"/>
              </a:xfrm>
              <a:prstGeom prst="rect">
                <a:avLst/>
              </a:prstGeom>
            </p:spPr>
            <p:txBody>
              <a:bodyPr wrap="none">
                <a:spAutoFit/>
              </a:bodyPr>
              <a:lstStyle/>
              <a:p>
                <a14:m>
                  <m:oMath xmlns:m="http://schemas.openxmlformats.org/officeDocument/2006/math">
                    <m:r>
                      <a:rPr lang="en-US" b="0" i="1" smtClean="0">
                        <a:latin typeface="Cambria Math" charset="0"/>
                      </a:rPr>
                      <m:t>1000 ×1000</m:t>
                    </m:r>
                  </m:oMath>
                </a14:m>
                <a:r>
                  <a:rPr lang="en-US" dirty="0" smtClean="0"/>
                  <a:t> </a:t>
                </a:r>
              </a:p>
              <a:p>
                <a:r>
                  <a:rPr lang="en-US" dirty="0" smtClean="0"/>
                  <a:t>Image</a:t>
                </a:r>
                <a:endParaRPr lang="en-US" dirty="0"/>
              </a:p>
            </p:txBody>
          </p:sp>
        </mc:Choice>
        <mc:Fallback xmlns="">
          <p:sp>
            <p:nvSpPr>
              <p:cNvPr id="8" name="Rectangle 7"/>
              <p:cNvSpPr>
                <a:spLocks noRot="1" noChangeAspect="1" noMove="1" noResize="1" noEditPoints="1" noAdjustHandles="1" noChangeArrowheads="1" noChangeShapeType="1" noTextEdit="1"/>
              </p:cNvSpPr>
              <p:nvPr/>
            </p:nvSpPr>
            <p:spPr>
              <a:xfrm>
                <a:off x="2220336" y="3191491"/>
                <a:ext cx="1915909" cy="830997"/>
              </a:xfrm>
              <a:prstGeom prst="rect">
                <a:avLst/>
              </a:prstGeom>
              <a:blipFill rotWithShape="0">
                <a:blip r:embed="rId4"/>
                <a:stretch>
                  <a:fillRect l="-317" t="-56618" b="-301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8"/>
              <p:cNvSpPr/>
              <p:nvPr/>
            </p:nvSpPr>
            <p:spPr>
              <a:xfrm>
                <a:off x="4909960" y="5522574"/>
                <a:ext cx="1618609" cy="848534"/>
              </a:xfrm>
              <a:prstGeom prst="rect">
                <a:avLst/>
              </a:prstGeom>
            </p:spPr>
            <p:txBody>
              <a:bodyPr wrap="square">
                <a:spAutoFit/>
              </a:bodyPr>
              <a:lstStyle/>
              <a:p>
                <a14:m>
                  <m:oMath xmlns:m="http://schemas.openxmlformats.org/officeDocument/2006/math">
                    <m:r>
                      <a:rPr lang="en-US" b="0" i="1" smtClean="0">
                        <a:latin typeface="Cambria Math" charset="0"/>
                      </a:rPr>
                      <m:t>1000</m:t>
                    </m:r>
                  </m:oMath>
                </a14:m>
                <a:r>
                  <a:rPr lang="en-US" dirty="0" smtClean="0"/>
                  <a:t> </a:t>
                </a:r>
              </a:p>
              <a:p>
                <a:r>
                  <a:rPr lang="en-US" dirty="0" smtClean="0"/>
                  <a:t>Neurons</a:t>
                </a:r>
                <a:endParaRPr lang="en-US" dirty="0"/>
              </a:p>
            </p:txBody>
          </p:sp>
        </mc:Choice>
        <mc:Fallback xmlns="">
          <p:sp>
            <p:nvSpPr>
              <p:cNvPr id="9" name="Rectangle 8"/>
              <p:cNvSpPr>
                <a:spLocks noRot="1" noChangeAspect="1" noMove="1" noResize="1" noEditPoints="1" noAdjustHandles="1" noChangeArrowheads="1" noChangeShapeType="1" noTextEdit="1"/>
              </p:cNvSpPr>
              <p:nvPr/>
            </p:nvSpPr>
            <p:spPr>
              <a:xfrm>
                <a:off x="4909960" y="5522574"/>
                <a:ext cx="1618609" cy="848534"/>
              </a:xfrm>
              <a:prstGeom prst="rect">
                <a:avLst/>
              </a:prstGeom>
              <a:blipFill rotWithShape="0">
                <a:blip r:embed="rId5"/>
                <a:stretch>
                  <a:fillRect b="-1366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Rectangle 22"/>
              <p:cNvSpPr/>
              <p:nvPr/>
            </p:nvSpPr>
            <p:spPr>
              <a:xfrm>
                <a:off x="6572854" y="5522574"/>
                <a:ext cx="1618609" cy="848534"/>
              </a:xfrm>
              <a:prstGeom prst="rect">
                <a:avLst/>
              </a:prstGeom>
            </p:spPr>
            <p:txBody>
              <a:bodyPr wrap="square">
                <a:spAutoFit/>
              </a:bodyPr>
              <a:lstStyle/>
              <a:p>
                <a14:m>
                  <m:oMath xmlns:m="http://schemas.openxmlformats.org/officeDocument/2006/math">
                    <m:r>
                      <a:rPr lang="en-US" b="0" i="1" smtClean="0">
                        <a:latin typeface="Cambria Math" charset="0"/>
                      </a:rPr>
                      <m:t>1000</m:t>
                    </m:r>
                  </m:oMath>
                </a14:m>
                <a:r>
                  <a:rPr lang="en-US" dirty="0" smtClean="0"/>
                  <a:t> </a:t>
                </a:r>
              </a:p>
              <a:p>
                <a:r>
                  <a:rPr lang="en-US" dirty="0" smtClean="0"/>
                  <a:t>Neurons</a:t>
                </a:r>
                <a:endParaRPr lang="en-US" dirty="0"/>
              </a:p>
            </p:txBody>
          </p:sp>
        </mc:Choice>
        <mc:Fallback xmlns="">
          <p:sp>
            <p:nvSpPr>
              <p:cNvPr id="23" name="Rectangle 22"/>
              <p:cNvSpPr>
                <a:spLocks noRot="1" noChangeAspect="1" noMove="1" noResize="1" noEditPoints="1" noAdjustHandles="1" noChangeArrowheads="1" noChangeShapeType="1" noTextEdit="1"/>
              </p:cNvSpPr>
              <p:nvPr/>
            </p:nvSpPr>
            <p:spPr>
              <a:xfrm>
                <a:off x="6572854" y="5522574"/>
                <a:ext cx="1618609" cy="848534"/>
              </a:xfrm>
              <a:prstGeom prst="rect">
                <a:avLst/>
              </a:prstGeom>
              <a:blipFill rotWithShape="0">
                <a:blip r:embed="rId5"/>
                <a:stretch>
                  <a:fillRect b="-1366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Rectangle 23"/>
              <p:cNvSpPr/>
              <p:nvPr/>
            </p:nvSpPr>
            <p:spPr>
              <a:xfrm>
                <a:off x="1626242" y="7022657"/>
                <a:ext cx="9973988" cy="830997"/>
              </a:xfrm>
              <a:prstGeom prst="rect">
                <a:avLst/>
              </a:prstGeom>
            </p:spPr>
            <p:txBody>
              <a:bodyPr wrap="square">
                <a:spAutoFit/>
              </a:bodyPr>
              <a:lstStyle/>
              <a:p>
                <a:pPr algn="l"/>
                <a:r>
                  <a:rPr lang="en-US" dirty="0" smtClean="0"/>
                  <a:t>Num. </a:t>
                </a:r>
                <a:r>
                  <a:rPr lang="en-US" dirty="0" err="1"/>
                  <a:t>Params</a:t>
                </a:r>
                <a:r>
                  <a:rPr lang="en-US" dirty="0"/>
                  <a:t> </a:t>
                </a:r>
                <a14:m>
                  <m:oMath xmlns:m="http://schemas.openxmlformats.org/officeDocument/2006/math">
                    <m:r>
                      <a:rPr lang="en-US" b="0" i="1" smtClean="0">
                        <a:latin typeface="Cambria Math" charset="0"/>
                      </a:rPr>
                      <m:t>=</m:t>
                    </m:r>
                    <m:d>
                      <m:dPr>
                        <m:ctrlPr>
                          <a:rPr lang="en-US" b="0" i="1" smtClean="0">
                            <a:latin typeface="Cambria Math" charset="0"/>
                          </a:rPr>
                        </m:ctrlPr>
                      </m:dPr>
                      <m:e>
                        <m:sSup>
                          <m:sSupPr>
                            <m:ctrlPr>
                              <a:rPr lang="en-US" b="0" i="1" smtClean="0">
                                <a:latin typeface="Cambria Math" charset="0"/>
                              </a:rPr>
                            </m:ctrlPr>
                          </m:sSupPr>
                          <m:e>
                            <m:r>
                              <a:rPr lang="en-US" b="0" i="1" smtClean="0">
                                <a:latin typeface="Cambria Math" charset="0"/>
                              </a:rPr>
                              <m:t>10</m:t>
                            </m:r>
                          </m:e>
                          <m:sup>
                            <m:r>
                              <a:rPr lang="en-US" b="0" i="1" smtClean="0">
                                <a:latin typeface="Cambria Math" charset="0"/>
                              </a:rPr>
                              <m:t>6</m:t>
                            </m:r>
                          </m:sup>
                        </m:sSup>
                        <m:r>
                          <a:rPr lang="en-US" b="0" i="1" smtClean="0">
                            <a:latin typeface="Cambria Math" charset="0"/>
                          </a:rPr>
                          <m:t>+1</m:t>
                        </m:r>
                      </m:e>
                    </m:d>
                    <m:r>
                      <a:rPr lang="en-US" b="0" i="1" smtClean="0">
                        <a:latin typeface="Cambria Math" charset="0"/>
                      </a:rPr>
                      <m:t>×</m:t>
                    </m:r>
                    <m:sSup>
                      <m:sSupPr>
                        <m:ctrlPr>
                          <a:rPr lang="en-US" b="0" i="1" smtClean="0">
                            <a:latin typeface="Cambria Math" charset="0"/>
                          </a:rPr>
                        </m:ctrlPr>
                      </m:sSupPr>
                      <m:e>
                        <m:r>
                          <a:rPr lang="en-US" b="0" i="1" smtClean="0">
                            <a:latin typeface="Cambria Math" charset="0"/>
                          </a:rPr>
                          <m:t>10</m:t>
                        </m:r>
                      </m:e>
                      <m:sup>
                        <m:r>
                          <a:rPr lang="en-US" b="0" i="1" smtClean="0">
                            <a:latin typeface="Cambria Math" charset="0"/>
                          </a:rPr>
                          <m:t>3</m:t>
                        </m:r>
                      </m:sup>
                    </m:sSup>
                    <m:r>
                      <a:rPr lang="en-US" b="0" i="1" smtClean="0">
                        <a:latin typeface="Cambria Math" charset="0"/>
                      </a:rPr>
                      <m:t>+</m:t>
                    </m:r>
                    <m:d>
                      <m:dPr>
                        <m:ctrlPr>
                          <a:rPr lang="en-US" b="0" i="1" smtClean="0">
                            <a:latin typeface="Cambria Math" charset="0"/>
                          </a:rPr>
                        </m:ctrlPr>
                      </m:dPr>
                      <m:e>
                        <m:sSup>
                          <m:sSupPr>
                            <m:ctrlPr>
                              <a:rPr lang="en-US" b="0" i="1" smtClean="0">
                                <a:latin typeface="Cambria Math" charset="0"/>
                              </a:rPr>
                            </m:ctrlPr>
                          </m:sSupPr>
                          <m:e>
                            <m:r>
                              <a:rPr lang="en-US" b="0" i="1" smtClean="0">
                                <a:latin typeface="Cambria Math" charset="0"/>
                              </a:rPr>
                              <m:t>10</m:t>
                            </m:r>
                          </m:e>
                          <m:sup>
                            <m:r>
                              <a:rPr lang="en-US" b="0" i="1" smtClean="0">
                                <a:latin typeface="Cambria Math" charset="0"/>
                              </a:rPr>
                              <m:t>3</m:t>
                            </m:r>
                          </m:sup>
                        </m:sSup>
                        <m:r>
                          <a:rPr lang="en-US" b="0" i="1" smtClean="0">
                            <a:latin typeface="Cambria Math" charset="0"/>
                          </a:rPr>
                          <m:t>+1</m:t>
                        </m:r>
                      </m:e>
                    </m:d>
                    <m:r>
                      <a:rPr lang="en-US" b="0" i="1" smtClean="0">
                        <a:latin typeface="Cambria Math" charset="0"/>
                      </a:rPr>
                      <m:t>×</m:t>
                    </m:r>
                    <m:sSup>
                      <m:sSupPr>
                        <m:ctrlPr>
                          <a:rPr lang="en-US" b="0" i="1" smtClean="0">
                            <a:latin typeface="Cambria Math" charset="0"/>
                          </a:rPr>
                        </m:ctrlPr>
                      </m:sSupPr>
                      <m:e>
                        <m:r>
                          <a:rPr lang="en-US" b="0" i="1" smtClean="0">
                            <a:latin typeface="Cambria Math" charset="0"/>
                          </a:rPr>
                          <m:t>10</m:t>
                        </m:r>
                      </m:e>
                      <m:sup>
                        <m:r>
                          <a:rPr lang="en-US" b="0" i="1" smtClean="0">
                            <a:latin typeface="Cambria Math" charset="0"/>
                          </a:rPr>
                          <m:t>3</m:t>
                        </m:r>
                      </m:sup>
                    </m:sSup>
                    <m:r>
                      <a:rPr lang="en-US" b="0" i="1" smtClean="0">
                        <a:latin typeface="Cambria Math" charset="0"/>
                      </a:rPr>
                      <m:t>+</m:t>
                    </m:r>
                    <m:d>
                      <m:dPr>
                        <m:ctrlPr>
                          <a:rPr lang="en-US" b="0" i="1" smtClean="0">
                            <a:latin typeface="Cambria Math" charset="0"/>
                          </a:rPr>
                        </m:ctrlPr>
                      </m:dPr>
                      <m:e>
                        <m:sSup>
                          <m:sSupPr>
                            <m:ctrlPr>
                              <a:rPr lang="en-US" b="0" i="1" smtClean="0">
                                <a:latin typeface="Cambria Math" charset="0"/>
                              </a:rPr>
                            </m:ctrlPr>
                          </m:sSupPr>
                          <m:e>
                            <m:r>
                              <a:rPr lang="en-US" b="0" i="1" smtClean="0">
                                <a:latin typeface="Cambria Math" charset="0"/>
                              </a:rPr>
                              <m:t>10</m:t>
                            </m:r>
                          </m:e>
                          <m:sup>
                            <m:r>
                              <a:rPr lang="en-US" b="0" i="1" smtClean="0">
                                <a:latin typeface="Cambria Math" charset="0"/>
                              </a:rPr>
                              <m:t>3</m:t>
                            </m:r>
                          </m:sup>
                        </m:sSup>
                        <m:r>
                          <a:rPr lang="en-US" b="0" i="1" smtClean="0">
                            <a:latin typeface="Cambria Math" charset="0"/>
                          </a:rPr>
                          <m:t>+1</m:t>
                        </m:r>
                      </m:e>
                    </m:d>
                    <m:r>
                      <a:rPr lang="en-US" b="0" i="1" smtClean="0">
                        <a:latin typeface="Cambria Math" charset="0"/>
                      </a:rPr>
                      <m:t>×4≈</m:t>
                    </m:r>
                    <m:sSup>
                      <m:sSupPr>
                        <m:ctrlPr>
                          <a:rPr lang="en-US" b="0" i="1" smtClean="0">
                            <a:latin typeface="Cambria Math" charset="0"/>
                          </a:rPr>
                        </m:ctrlPr>
                      </m:sSupPr>
                      <m:e>
                        <m:r>
                          <a:rPr lang="en-US" b="0" i="1" smtClean="0">
                            <a:latin typeface="Cambria Math" charset="0"/>
                          </a:rPr>
                          <m:t>10</m:t>
                        </m:r>
                      </m:e>
                      <m:sup>
                        <m:r>
                          <a:rPr lang="en-US" b="0" i="1" smtClean="0">
                            <a:latin typeface="Cambria Math" charset="0"/>
                          </a:rPr>
                          <m:t>9</m:t>
                        </m:r>
                      </m:sup>
                    </m:sSup>
                  </m:oMath>
                </a14:m>
                <a:endParaRPr lang="en-US" b="0" dirty="0" smtClean="0"/>
              </a:p>
              <a:p>
                <a:pPr algn="l"/>
                <a:endParaRPr lang="en-US" b="0" dirty="0"/>
              </a:p>
            </p:txBody>
          </p:sp>
        </mc:Choice>
        <mc:Fallback xmlns="">
          <p:sp>
            <p:nvSpPr>
              <p:cNvPr id="24" name="Rectangle 23"/>
              <p:cNvSpPr>
                <a:spLocks noRot="1" noChangeAspect="1" noMove="1" noResize="1" noEditPoints="1" noAdjustHandles="1" noChangeArrowheads="1" noChangeShapeType="1" noTextEdit="1"/>
              </p:cNvSpPr>
              <p:nvPr/>
            </p:nvSpPr>
            <p:spPr>
              <a:xfrm>
                <a:off x="1626242" y="7022657"/>
                <a:ext cx="9973988" cy="830997"/>
              </a:xfrm>
              <a:prstGeom prst="rect">
                <a:avLst/>
              </a:prstGeom>
              <a:blipFill rotWithShape="0">
                <a:blip r:embed="rId6"/>
                <a:stretch>
                  <a:fillRect l="-978" t="-5882"/>
                </a:stretch>
              </a:blipFill>
            </p:spPr>
            <p:txBody>
              <a:bodyPr/>
              <a:lstStyle/>
              <a:p>
                <a:r>
                  <a:rPr lang="en-US">
                    <a:noFill/>
                  </a:rPr>
                  <a:t> </a:t>
                </a:r>
              </a:p>
            </p:txBody>
          </p:sp>
        </mc:Fallback>
      </mc:AlternateContent>
      <p:sp>
        <p:nvSpPr>
          <p:cNvPr id="3" name="Slide Number Placeholder 2"/>
          <p:cNvSpPr>
            <a:spLocks noGrp="1"/>
          </p:cNvSpPr>
          <p:nvPr>
            <p:ph type="sldNum" sz="quarter" idx="2"/>
          </p:nvPr>
        </p:nvSpPr>
        <p:spPr/>
        <p:txBody>
          <a:bodyPr/>
          <a:lstStyle/>
          <a:p>
            <a:fld id="{86CB4B4D-7CA3-9044-876B-883B54F8677D}" type="slidenum">
              <a:rPr lang="uk-UA" smtClean="0"/>
              <a:t>45</a:t>
            </a:fld>
            <a:endParaRPr lang="uk-UA"/>
          </a:p>
        </p:txBody>
      </p:sp>
    </p:spTree>
    <p:extLst>
      <p:ext uri="{BB962C8B-B14F-4D97-AF65-F5344CB8AC3E}">
        <p14:creationId xmlns:p14="http://schemas.microsoft.com/office/powerpoint/2010/main" val="474787027"/>
      </p:ext>
    </p:extLst>
  </p:cSld>
  <p:clrMapOvr>
    <a:masterClrMapping/>
  </p:clrMapOvr>
  <p:transition spd="med"/>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 name="Neural Network Concepts"/>
          <p:cNvSpPr txBox="1">
            <a:spLocks noGrp="1"/>
          </p:cNvSpPr>
          <p:nvPr>
            <p:ph type="ctrTitle"/>
          </p:nvPr>
        </p:nvSpPr>
        <p:spPr>
          <a:xfrm>
            <a:off x="0" y="810"/>
            <a:ext cx="13004801" cy="763554"/>
          </a:xfrm>
          <a:prstGeom prst="rect">
            <a:avLst/>
          </a:prstGeom>
          <a:solidFill>
            <a:srgbClr val="003D7C"/>
          </a:solidFill>
        </p:spPr>
        <p:txBody>
          <a:bodyPr/>
          <a:lstStyle/>
          <a:p>
            <a:pPr lvl="2" algn="l">
              <a:defRPr sz="4000">
                <a:solidFill>
                  <a:srgbClr val="FFFFFF"/>
                </a:solidFill>
              </a:defRPr>
            </a:pPr>
            <a:r>
              <a:rPr lang="en-US" dirty="0" smtClean="0"/>
              <a:t>Regularization - Image Distortion</a:t>
            </a:r>
            <a:endParaRPr dirty="0"/>
          </a:p>
        </p:txBody>
      </p:sp>
      <p:pic>
        <p:nvPicPr>
          <p:cNvPr id="2" name="Picture 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2023472"/>
            <a:ext cx="13004800" cy="2343519"/>
          </a:xfrm>
          <a:prstGeom prst="rect">
            <a:avLst/>
          </a:prstGeom>
        </p:spPr>
      </p:pic>
      <p:pic>
        <p:nvPicPr>
          <p:cNvPr id="4" name="Picture 3"/>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0" y="5626100"/>
            <a:ext cx="13004800" cy="2343519"/>
          </a:xfrm>
          <a:prstGeom prst="rect">
            <a:avLst/>
          </a:prstGeom>
        </p:spPr>
      </p:pic>
      <p:sp>
        <p:nvSpPr>
          <p:cNvPr id="20" name="Regression, Trees, SVM, Naive Bayes…"/>
          <p:cNvSpPr txBox="1"/>
          <p:nvPr/>
        </p:nvSpPr>
        <p:spPr>
          <a:xfrm>
            <a:off x="3751265" y="1305327"/>
            <a:ext cx="5502269" cy="718145"/>
          </a:xfrm>
          <a:prstGeom prst="rect">
            <a:avLst/>
          </a:prstGeom>
          <a:noFill/>
          <a:ln w="25400" cap="flat">
            <a:noFill/>
            <a:custDash>
              <a:ds d="600000" sp="600000"/>
            </a:custDash>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p>
            <a:pPr>
              <a:defRPr sz="4000" b="0">
                <a:latin typeface="+mn-lt"/>
                <a:ea typeface="+mn-ea"/>
                <a:cs typeface="+mn-cs"/>
                <a:sym typeface="Helvetica Neue Medium"/>
              </a:defRPr>
            </a:pPr>
            <a:r>
              <a:rPr lang="en-US" smtClean="0"/>
              <a:t>Original</a:t>
            </a:r>
            <a:endParaRPr dirty="0"/>
          </a:p>
        </p:txBody>
      </p:sp>
      <p:sp>
        <p:nvSpPr>
          <p:cNvPr id="21" name="Regression, Trees, SVM, Naive Bayes…"/>
          <p:cNvSpPr txBox="1"/>
          <p:nvPr/>
        </p:nvSpPr>
        <p:spPr>
          <a:xfrm>
            <a:off x="3751264" y="4907954"/>
            <a:ext cx="5502269" cy="718145"/>
          </a:xfrm>
          <a:prstGeom prst="rect">
            <a:avLst/>
          </a:prstGeom>
          <a:noFill/>
          <a:ln w="25400" cap="flat">
            <a:noFill/>
            <a:custDash>
              <a:ds d="600000" sp="600000"/>
            </a:custDash>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p>
            <a:pPr>
              <a:defRPr sz="4000" b="0">
                <a:latin typeface="+mn-lt"/>
                <a:ea typeface="+mn-ea"/>
                <a:cs typeface="+mn-cs"/>
                <a:sym typeface="Helvetica Neue Medium"/>
              </a:defRPr>
            </a:pPr>
            <a:r>
              <a:rPr lang="en-US" dirty="0" smtClean="0"/>
              <a:t>Distorted</a:t>
            </a:r>
            <a:endParaRPr dirty="0"/>
          </a:p>
        </p:txBody>
      </p:sp>
      <p:sp>
        <p:nvSpPr>
          <p:cNvPr id="22" name="TextBox 21"/>
          <p:cNvSpPr txBox="1"/>
          <p:nvPr/>
        </p:nvSpPr>
        <p:spPr>
          <a:xfrm>
            <a:off x="3815486" y="8413466"/>
            <a:ext cx="5373823"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lang="en-US" b="0" dirty="0" smtClean="0">
                <a:solidFill>
                  <a:schemeClr val="tx2"/>
                </a:solidFill>
              </a:rPr>
              <a:t>Zoomed In / Flipped / Stretched</a:t>
            </a:r>
            <a:endParaRPr kumimoji="0" lang="en-US" sz="2400" b="0" i="0" u="none" strike="noStrike" cap="none" spc="0" normalizeH="0" baseline="0" dirty="0">
              <a:ln>
                <a:noFill/>
              </a:ln>
              <a:solidFill>
                <a:schemeClr val="tx2"/>
              </a:solidFill>
              <a:effectLst/>
              <a:uFillTx/>
              <a:sym typeface="Helvetica Neue"/>
            </a:endParaRPr>
          </a:p>
        </p:txBody>
      </p:sp>
      <p:sp>
        <p:nvSpPr>
          <p:cNvPr id="3" name="Slide Number Placeholder 2"/>
          <p:cNvSpPr>
            <a:spLocks noGrp="1"/>
          </p:cNvSpPr>
          <p:nvPr>
            <p:ph type="sldNum" sz="quarter" idx="2"/>
          </p:nvPr>
        </p:nvSpPr>
        <p:spPr/>
        <p:txBody>
          <a:bodyPr/>
          <a:lstStyle/>
          <a:p>
            <a:fld id="{86CB4B4D-7CA3-9044-876B-883B54F8677D}" type="slidenum">
              <a:rPr lang="uk-UA" smtClean="0"/>
              <a:t>46</a:t>
            </a:fld>
            <a:endParaRPr lang="uk-UA"/>
          </a:p>
        </p:txBody>
      </p:sp>
    </p:spTree>
    <p:extLst>
      <p:ext uri="{BB962C8B-B14F-4D97-AF65-F5344CB8AC3E}">
        <p14:creationId xmlns:p14="http://schemas.microsoft.com/office/powerpoint/2010/main" val="744102648"/>
      </p:ext>
    </p:extLst>
  </p:cSld>
  <p:clrMapOvr>
    <a:masterClrMapping/>
  </p:clrMapOvr>
  <p:transition spd="med"/>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 name="Neural Network Concepts"/>
          <p:cNvSpPr txBox="1">
            <a:spLocks noGrp="1"/>
          </p:cNvSpPr>
          <p:nvPr>
            <p:ph type="ctrTitle"/>
          </p:nvPr>
        </p:nvSpPr>
        <p:spPr>
          <a:xfrm>
            <a:off x="0" y="810"/>
            <a:ext cx="13004801" cy="763554"/>
          </a:xfrm>
          <a:prstGeom prst="rect">
            <a:avLst/>
          </a:prstGeom>
          <a:solidFill>
            <a:srgbClr val="003D7C"/>
          </a:solidFill>
        </p:spPr>
        <p:txBody>
          <a:bodyPr/>
          <a:lstStyle/>
          <a:p>
            <a:pPr lvl="2" algn="l">
              <a:defRPr sz="4000">
                <a:solidFill>
                  <a:srgbClr val="FFFFFF"/>
                </a:solidFill>
              </a:defRPr>
            </a:pPr>
            <a:r>
              <a:rPr lang="en-US" dirty="0" smtClean="0"/>
              <a:t>Deep NN Frameworks</a:t>
            </a:r>
            <a:endParaRPr dirty="0"/>
          </a:p>
        </p:txBody>
      </p:sp>
      <p:pic>
        <p:nvPicPr>
          <p:cNvPr id="3" name="Picture 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031470" y="4240584"/>
            <a:ext cx="5782063" cy="4345238"/>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91267" y="4383036"/>
            <a:ext cx="6638558" cy="4345238"/>
          </a:xfrm>
          <a:prstGeom prst="rect">
            <a:avLst/>
          </a:prstGeom>
        </p:spPr>
      </p:pic>
      <p:pic>
        <p:nvPicPr>
          <p:cNvPr id="13" name="Picture 12"/>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rot="16200000">
            <a:off x="6106400" y="-4858239"/>
            <a:ext cx="792000" cy="12622266"/>
          </a:xfrm>
          <a:prstGeom prst="rect">
            <a:avLst/>
          </a:prstGeom>
        </p:spPr>
      </p:pic>
      <p:pic>
        <p:nvPicPr>
          <p:cNvPr id="8" name="Picture 7"/>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rot="16200000">
            <a:off x="6235319" y="-2970661"/>
            <a:ext cx="534158" cy="12744000"/>
          </a:xfrm>
          <a:prstGeom prst="rect">
            <a:avLst/>
          </a:prstGeom>
        </p:spPr>
      </p:pic>
      <p:pic>
        <p:nvPicPr>
          <p:cNvPr id="9" name="Picture 8"/>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rot="16200000" flipH="1">
            <a:off x="6347882" y="-3967241"/>
            <a:ext cx="309035" cy="12816000"/>
          </a:xfrm>
          <a:prstGeom prst="rect">
            <a:avLst/>
          </a:prstGeom>
        </p:spPr>
      </p:pic>
      <p:sp>
        <p:nvSpPr>
          <p:cNvPr id="15" name="TextBox 14"/>
          <p:cNvSpPr txBox="1"/>
          <p:nvPr/>
        </p:nvSpPr>
        <p:spPr>
          <a:xfrm>
            <a:off x="5484666" y="779787"/>
            <a:ext cx="2035465"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lang="en-US" dirty="0" smtClean="0">
                <a:solidFill>
                  <a:schemeClr val="tx2"/>
                </a:solidFill>
              </a:rPr>
              <a:t>VGG16</a:t>
            </a:r>
            <a:endParaRPr kumimoji="0" lang="en-US" sz="2400" i="0" u="none" strike="noStrike" cap="none" spc="0" normalizeH="0" baseline="0" dirty="0">
              <a:ln>
                <a:noFill/>
              </a:ln>
              <a:solidFill>
                <a:schemeClr val="tx2"/>
              </a:solidFill>
              <a:effectLst/>
              <a:uFillTx/>
              <a:sym typeface="Helvetica Neue"/>
            </a:endParaRPr>
          </a:p>
        </p:txBody>
      </p:sp>
      <p:sp>
        <p:nvSpPr>
          <p:cNvPr id="18" name="TextBox 17"/>
          <p:cNvSpPr txBox="1"/>
          <p:nvPr/>
        </p:nvSpPr>
        <p:spPr>
          <a:xfrm>
            <a:off x="5434207" y="1816842"/>
            <a:ext cx="2035465"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lang="en-US" dirty="0" smtClean="0">
                <a:solidFill>
                  <a:schemeClr val="tx2"/>
                </a:solidFill>
              </a:rPr>
              <a:t>ResNet50</a:t>
            </a:r>
            <a:endParaRPr kumimoji="0" lang="en-US" sz="2400" i="0" u="none" strike="noStrike" cap="none" spc="0" normalizeH="0" baseline="0" dirty="0">
              <a:ln>
                <a:noFill/>
              </a:ln>
              <a:solidFill>
                <a:schemeClr val="tx2"/>
              </a:solidFill>
              <a:effectLst/>
              <a:uFillTx/>
              <a:sym typeface="Helvetica Neue"/>
            </a:endParaRPr>
          </a:p>
        </p:txBody>
      </p:sp>
      <p:sp>
        <p:nvSpPr>
          <p:cNvPr id="20" name="TextBox 19"/>
          <p:cNvSpPr txBox="1"/>
          <p:nvPr/>
        </p:nvSpPr>
        <p:spPr>
          <a:xfrm>
            <a:off x="5484666" y="2695519"/>
            <a:ext cx="2035465"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lang="en-US" dirty="0" smtClean="0">
                <a:solidFill>
                  <a:schemeClr val="tx2"/>
                </a:solidFill>
              </a:rPr>
              <a:t>InceptionV3</a:t>
            </a:r>
            <a:endParaRPr kumimoji="0" lang="en-US" sz="2400" i="0" u="none" strike="noStrike" cap="none" spc="0" normalizeH="0" baseline="0" dirty="0">
              <a:ln>
                <a:noFill/>
              </a:ln>
              <a:solidFill>
                <a:schemeClr val="tx2"/>
              </a:solidFill>
              <a:effectLst/>
              <a:uFillTx/>
              <a:sym typeface="Helvetica Neue"/>
            </a:endParaRPr>
          </a:p>
        </p:txBody>
      </p:sp>
      <p:sp>
        <p:nvSpPr>
          <p:cNvPr id="21" name="Image Source:…"/>
          <p:cNvSpPr txBox="1"/>
          <p:nvPr/>
        </p:nvSpPr>
        <p:spPr>
          <a:xfrm>
            <a:off x="676335" y="8728274"/>
            <a:ext cx="7077688" cy="59372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a:bodyPr>
          <a:lstStyle/>
          <a:p>
            <a:pPr algn="l">
              <a:defRPr sz="1000" b="0">
                <a:solidFill>
                  <a:srgbClr val="929292"/>
                </a:solidFill>
              </a:defRPr>
            </a:pPr>
            <a:r>
              <a:rPr sz="1000" dirty="0">
                <a:solidFill>
                  <a:schemeClr val="bg2"/>
                </a:solidFill>
              </a:rPr>
              <a:t>Image Source: </a:t>
            </a:r>
          </a:p>
          <a:p>
            <a:pPr algn="l"/>
            <a:r>
              <a:rPr sz="1000" b="0" dirty="0" smtClean="0">
                <a:solidFill>
                  <a:schemeClr val="bg2"/>
                </a:solidFill>
              </a:rPr>
              <a:t>[1]</a:t>
            </a:r>
            <a:r>
              <a:rPr lang="en-US" sz="1000" b="0" dirty="0">
                <a:solidFill>
                  <a:schemeClr val="bg2"/>
                </a:solidFill>
              </a:rPr>
              <a:t> http://josephpcohen.com/w/visualizing-cnn-architectures-side-by-side-with-mxnet</a:t>
            </a:r>
            <a:r>
              <a:rPr lang="en-US" sz="1000" b="0" dirty="0" smtClean="0">
                <a:solidFill>
                  <a:schemeClr val="bg2"/>
                </a:solidFill>
              </a:rPr>
              <a:t>/</a:t>
            </a:r>
          </a:p>
          <a:p>
            <a:pPr algn="l"/>
            <a:r>
              <a:rPr lang="en-US" sz="1000" b="0" dirty="0" smtClean="0">
                <a:solidFill>
                  <a:schemeClr val="bg2"/>
                </a:solidFill>
              </a:rPr>
              <a:t>[2</a:t>
            </a:r>
            <a:r>
              <a:rPr lang="en-US" sz="1000" b="0" dirty="0">
                <a:solidFill>
                  <a:schemeClr val="bg2"/>
                </a:solidFill>
              </a:rPr>
              <a:t>] https://</a:t>
            </a:r>
            <a:r>
              <a:rPr lang="en-US" sz="1000" b="0" dirty="0" err="1" smtClean="0">
                <a:solidFill>
                  <a:schemeClr val="bg2"/>
                </a:solidFill>
              </a:rPr>
              <a:t>towardsdatascience.com</a:t>
            </a:r>
            <a:r>
              <a:rPr lang="en-US" sz="1000" b="0" dirty="0" smtClean="0">
                <a:solidFill>
                  <a:schemeClr val="bg2"/>
                </a:solidFill>
              </a:rPr>
              <a:t>/neural-network-architectures-156e5bad51ba</a:t>
            </a:r>
          </a:p>
        </p:txBody>
      </p:sp>
      <p:sp>
        <p:nvSpPr>
          <p:cNvPr id="2" name="Slide Number Placeholder 1"/>
          <p:cNvSpPr>
            <a:spLocks noGrp="1"/>
          </p:cNvSpPr>
          <p:nvPr>
            <p:ph type="sldNum" sz="quarter" idx="2"/>
          </p:nvPr>
        </p:nvSpPr>
        <p:spPr/>
        <p:txBody>
          <a:bodyPr/>
          <a:lstStyle/>
          <a:p>
            <a:fld id="{86CB4B4D-7CA3-9044-876B-883B54F8677D}" type="slidenum">
              <a:rPr lang="uk-UA" smtClean="0"/>
              <a:t>47</a:t>
            </a:fld>
            <a:endParaRPr lang="uk-UA"/>
          </a:p>
        </p:txBody>
      </p:sp>
    </p:spTree>
    <p:extLst>
      <p:ext uri="{BB962C8B-B14F-4D97-AF65-F5344CB8AC3E}">
        <p14:creationId xmlns:p14="http://schemas.microsoft.com/office/powerpoint/2010/main" val="887366596"/>
      </p:ext>
    </p:extLst>
  </p:cSld>
  <p:clrMapOvr>
    <a:masterClrMapping/>
  </p:clrMapOvr>
  <p:transition spd="med"/>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 name="Neural Network Concepts"/>
          <p:cNvSpPr txBox="1">
            <a:spLocks noGrp="1"/>
          </p:cNvSpPr>
          <p:nvPr>
            <p:ph type="ctrTitle"/>
          </p:nvPr>
        </p:nvSpPr>
        <p:spPr>
          <a:xfrm>
            <a:off x="0" y="810"/>
            <a:ext cx="13004801" cy="763554"/>
          </a:xfrm>
          <a:prstGeom prst="rect">
            <a:avLst/>
          </a:prstGeom>
          <a:solidFill>
            <a:srgbClr val="003D7C"/>
          </a:solidFill>
        </p:spPr>
        <p:txBody>
          <a:bodyPr/>
          <a:lstStyle/>
          <a:p>
            <a:pPr lvl="2" algn="l">
              <a:defRPr sz="4000">
                <a:solidFill>
                  <a:srgbClr val="FFFFFF"/>
                </a:solidFill>
              </a:defRPr>
            </a:pPr>
            <a:r>
              <a:rPr lang="en-US" dirty="0" smtClean="0"/>
              <a:t>Confusion Matrices</a:t>
            </a:r>
            <a:endParaRPr dirty="0"/>
          </a:p>
        </p:txBody>
      </p:sp>
      <p:pic>
        <p:nvPicPr>
          <p:cNvPr id="10" name="Picture 9"/>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24953" y="764364"/>
            <a:ext cx="5047916" cy="4398125"/>
          </a:xfrm>
          <a:prstGeom prst="rect">
            <a:avLst/>
          </a:prstGeom>
        </p:spPr>
      </p:pic>
      <p:pic>
        <p:nvPicPr>
          <p:cNvPr id="11" name="Picture 10"/>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85784" y="5166406"/>
            <a:ext cx="4887085" cy="4254225"/>
          </a:xfrm>
          <a:prstGeom prst="rect">
            <a:avLst/>
          </a:prstGeom>
        </p:spPr>
      </p:pic>
      <p:pic>
        <p:nvPicPr>
          <p:cNvPr id="12" name="Picture 11"/>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872371" y="755921"/>
            <a:ext cx="5057607" cy="4406568"/>
          </a:xfrm>
          <a:prstGeom prst="rect">
            <a:avLst/>
          </a:prstGeom>
        </p:spPr>
      </p:pic>
      <mc:AlternateContent xmlns:mc="http://schemas.openxmlformats.org/markup-compatibility/2006" xmlns:a14="http://schemas.microsoft.com/office/drawing/2010/main">
        <mc:Choice Requires="a14">
          <p:graphicFrame>
            <p:nvGraphicFramePr>
              <p:cNvPr id="25" name="Table 24"/>
              <p:cNvGraphicFramePr>
                <a:graphicFrameLocks noGrp="1"/>
              </p:cNvGraphicFramePr>
              <p:nvPr>
                <p:extLst>
                  <p:ext uri="{D42A27DB-BD31-4B8C-83A1-F6EECF244321}">
                    <p14:modId xmlns:p14="http://schemas.microsoft.com/office/powerpoint/2010/main" val="256961833"/>
                  </p:ext>
                </p:extLst>
              </p:nvPr>
            </p:nvGraphicFramePr>
            <p:xfrm>
              <a:off x="6400800" y="5507818"/>
              <a:ext cx="6000751" cy="3571402"/>
            </p:xfrm>
            <a:graphic>
              <a:graphicData uri="http://schemas.openxmlformats.org/drawingml/2006/table">
                <a:tbl>
                  <a:tblPr firstRow="1" bandRow="1">
                    <a:tableStyleId>{4C3C2611-4C71-4FC5-86AE-919BDF0F9419}</a:tableStyleId>
                  </a:tblPr>
                  <a:tblGrid>
                    <a:gridCol w="1857375"/>
                    <a:gridCol w="2128212"/>
                    <a:gridCol w="2015164"/>
                  </a:tblGrid>
                  <a:tr h="607232">
                    <a:tc>
                      <a:txBody>
                        <a:bodyPr/>
                        <a:lstStyle/>
                        <a:p>
                          <a:r>
                            <a:rPr lang="en-US" sz="2000" dirty="0" smtClean="0"/>
                            <a:t>NN Architecture</a:t>
                          </a:r>
                          <a:endParaRPr lang="en-US" sz="2000" dirty="0"/>
                        </a:p>
                      </a:txBody>
                      <a:tcPr>
                        <a:solidFill>
                          <a:schemeClr val="accent1">
                            <a:lumMod val="50000"/>
                          </a:schemeClr>
                        </a:solidFill>
                      </a:tcPr>
                    </a:tc>
                    <a:tc>
                      <a:txBody>
                        <a:bodyPr/>
                        <a:lstStyle/>
                        <a:p>
                          <a:r>
                            <a:rPr lang="en-US" sz="2000" dirty="0" smtClean="0"/>
                            <a:t>TPR</a:t>
                          </a:r>
                          <a:r>
                            <a:rPr lang="en-US" sz="2000" baseline="0" dirty="0" smtClean="0"/>
                            <a:t> (Sensitivity)</a:t>
                          </a:r>
                          <a:endParaRPr lang="en-US" sz="2000" dirty="0"/>
                        </a:p>
                      </a:txBody>
                      <a:tcPr>
                        <a:solidFill>
                          <a:schemeClr val="accent1">
                            <a:lumMod val="50000"/>
                          </a:schemeClr>
                        </a:solidFill>
                      </a:tcPr>
                    </a:tc>
                    <a:tc>
                      <a:txBody>
                        <a:bodyPr/>
                        <a:lstStyle/>
                        <a:p>
                          <a:r>
                            <a:rPr lang="en-US" sz="2000" dirty="0" smtClean="0"/>
                            <a:t>TNR</a:t>
                          </a:r>
                        </a:p>
                        <a:p>
                          <a:pPr marL="0" marR="0" indent="0" algn="ctr" defTabSz="584200" rtl="0" eaLnBrk="1" fontAlgn="auto" latinLnBrk="0" hangingPunct="1">
                            <a:lnSpc>
                              <a:spcPct val="100000"/>
                            </a:lnSpc>
                            <a:spcBef>
                              <a:spcPts val="0"/>
                            </a:spcBef>
                            <a:spcAft>
                              <a:spcPts val="0"/>
                            </a:spcAft>
                            <a:buClrTx/>
                            <a:buSzTx/>
                            <a:buFontTx/>
                            <a:buNone/>
                            <a:tabLst/>
                            <a:defRPr/>
                          </a:pPr>
                          <a:r>
                            <a:rPr lang="en-US" sz="2000" baseline="0" dirty="0" smtClean="0"/>
                            <a:t>(Specificity)</a:t>
                          </a:r>
                          <a:endParaRPr lang="en-US" sz="2000" dirty="0" smtClean="0"/>
                        </a:p>
                        <a:p>
                          <a:endParaRPr lang="en-US" sz="2000" dirty="0"/>
                        </a:p>
                      </a:txBody>
                      <a:tcPr>
                        <a:solidFill>
                          <a:schemeClr val="accent1">
                            <a:lumMod val="50000"/>
                          </a:schemeClr>
                        </a:solidFill>
                      </a:tcPr>
                    </a:tc>
                  </a:tr>
                  <a:tr h="896988">
                    <a:tc>
                      <a:txBody>
                        <a:bodyPr/>
                        <a:lstStyle/>
                        <a:p>
                          <a:r>
                            <a:rPr lang="en-US" sz="1800" dirty="0" smtClean="0"/>
                            <a:t>Simple CNN</a:t>
                          </a:r>
                          <a:endParaRPr lang="en-US" sz="1800" dirty="0"/>
                        </a:p>
                      </a:txBody>
                      <a:tcPr/>
                    </a:tc>
                    <a:tc>
                      <a:txBody>
                        <a:bodyPr/>
                        <a:lstStyle/>
                        <a:p>
                          <a:pPr/>
                          <a14:m>
                            <m:oMathPara xmlns:m="http://schemas.openxmlformats.org/officeDocument/2006/math">
                              <m:oMathParaPr>
                                <m:jc m:val="centerGroup"/>
                              </m:oMathParaPr>
                              <m:oMath xmlns:m="http://schemas.openxmlformats.org/officeDocument/2006/math">
                                <m:f>
                                  <m:fPr>
                                    <m:ctrlPr>
                                      <a:rPr lang="mr-IN" sz="1800" b="0" i="1" smtClean="0">
                                        <a:latin typeface="Cambria Math" charset="0"/>
                                        <a:ea typeface="Cambria Math" charset="0"/>
                                        <a:cs typeface="Cambria Math" charset="0"/>
                                      </a:rPr>
                                    </m:ctrlPr>
                                  </m:fPr>
                                  <m:num>
                                    <m:r>
                                      <a:rPr lang="en-US" sz="1800" b="0" i="1" smtClean="0">
                                        <a:latin typeface="Cambria Math" charset="0"/>
                                        <a:ea typeface="Cambria Math" charset="0"/>
                                        <a:cs typeface="Cambria Math" charset="0"/>
                                      </a:rPr>
                                      <m:t>430</m:t>
                                    </m:r>
                                  </m:num>
                                  <m:den>
                                    <m:r>
                                      <a:rPr lang="en-US" sz="1800" b="0" i="1" smtClean="0">
                                        <a:latin typeface="Cambria Math" charset="0"/>
                                        <a:ea typeface="Cambria Math" charset="0"/>
                                        <a:cs typeface="Cambria Math" charset="0"/>
                                      </a:rPr>
                                      <m:t>443+430</m:t>
                                    </m:r>
                                  </m:den>
                                </m:f>
                                <m:r>
                                  <a:rPr lang="en-US" sz="1800" b="0" i="1" smtClean="0">
                                    <a:latin typeface="Cambria Math" charset="0"/>
                                  </a:rPr>
                                  <m:t>=0.49</m:t>
                                </m:r>
                              </m:oMath>
                            </m:oMathPara>
                          </a14:m>
                          <a:endParaRPr lang="en-US" sz="1800" dirty="0"/>
                        </a:p>
                      </a:txBody>
                      <a:tcPr anchor="ctr"/>
                    </a:tc>
                    <a:tc>
                      <a:txBody>
                        <a:bodyPr/>
                        <a:lstStyle/>
                        <a:p>
                          <a:pPr/>
                          <a14:m>
                            <m:oMathPara xmlns:m="http://schemas.openxmlformats.org/officeDocument/2006/math">
                              <m:oMathParaPr>
                                <m:jc m:val="centerGroup"/>
                              </m:oMathParaPr>
                              <m:oMath xmlns:m="http://schemas.openxmlformats.org/officeDocument/2006/math">
                                <m:f>
                                  <m:fPr>
                                    <m:ctrlPr>
                                      <a:rPr lang="mr-IN" sz="1800" b="0" i="1" smtClean="0">
                                        <a:latin typeface="Cambria Math" charset="0"/>
                                        <a:ea typeface="Cambria Math" charset="0"/>
                                        <a:cs typeface="Cambria Math" charset="0"/>
                                      </a:rPr>
                                    </m:ctrlPr>
                                  </m:fPr>
                                  <m:num>
                                    <m:r>
                                      <a:rPr lang="en-US" sz="1800" b="0" i="1" smtClean="0">
                                        <a:latin typeface="Cambria Math" charset="0"/>
                                        <a:ea typeface="Cambria Math" charset="0"/>
                                        <a:cs typeface="Cambria Math" charset="0"/>
                                      </a:rPr>
                                      <m:t>679</m:t>
                                    </m:r>
                                  </m:num>
                                  <m:den>
                                    <m:r>
                                      <a:rPr lang="en-US" sz="1800" b="0" i="1" smtClean="0">
                                        <a:latin typeface="Cambria Math" charset="0"/>
                                        <a:ea typeface="Cambria Math" charset="0"/>
                                        <a:cs typeface="Cambria Math" charset="0"/>
                                      </a:rPr>
                                      <m:t>679+194</m:t>
                                    </m:r>
                                  </m:den>
                                </m:f>
                                <m:r>
                                  <a:rPr lang="en-US" sz="1800" b="0" i="1" smtClean="0">
                                    <a:latin typeface="Cambria Math" charset="0"/>
                                  </a:rPr>
                                  <m:t>=0.78</m:t>
                                </m:r>
                              </m:oMath>
                            </m:oMathPara>
                          </a14:m>
                          <a:endParaRPr lang="en-US" sz="1800" dirty="0"/>
                        </a:p>
                      </a:txBody>
                      <a:tcPr anchor="ctr"/>
                    </a:tc>
                  </a:tr>
                  <a:tr h="761804">
                    <a:tc>
                      <a:txBody>
                        <a:bodyPr/>
                        <a:lstStyle/>
                        <a:p>
                          <a:r>
                            <a:rPr lang="en-US" sz="1800" dirty="0" smtClean="0"/>
                            <a:t>VGG16</a:t>
                          </a:r>
                          <a:endParaRPr lang="en-US" sz="1800" dirty="0"/>
                        </a:p>
                      </a:txBody>
                      <a:tcPr/>
                    </a:tc>
                    <a:tc>
                      <a:txBody>
                        <a:bodyPr/>
                        <a:lstStyle/>
                        <a:p>
                          <a:pPr/>
                          <a14:m>
                            <m:oMathPara xmlns:m="http://schemas.openxmlformats.org/officeDocument/2006/math">
                              <m:oMathParaPr>
                                <m:jc m:val="centerGroup"/>
                              </m:oMathParaPr>
                              <m:oMath xmlns:m="http://schemas.openxmlformats.org/officeDocument/2006/math">
                                <m:f>
                                  <m:fPr>
                                    <m:ctrlPr>
                                      <a:rPr lang="mr-IN" sz="1800" b="0" i="1" smtClean="0">
                                        <a:latin typeface="Cambria Math" charset="0"/>
                                        <a:ea typeface="Cambria Math" charset="0"/>
                                        <a:cs typeface="Cambria Math" charset="0"/>
                                      </a:rPr>
                                    </m:ctrlPr>
                                  </m:fPr>
                                  <m:num>
                                    <m:r>
                                      <a:rPr lang="en-US" sz="1800" b="0" i="1" smtClean="0">
                                        <a:latin typeface="Cambria Math" charset="0"/>
                                        <a:ea typeface="Cambria Math" charset="0"/>
                                        <a:cs typeface="Cambria Math" charset="0"/>
                                      </a:rPr>
                                      <m:t>677</m:t>
                                    </m:r>
                                  </m:num>
                                  <m:den>
                                    <m:r>
                                      <a:rPr lang="en-US" sz="1800" b="0" i="1" smtClean="0">
                                        <a:latin typeface="Cambria Math" charset="0"/>
                                        <a:ea typeface="Cambria Math" charset="0"/>
                                        <a:cs typeface="Cambria Math" charset="0"/>
                                      </a:rPr>
                                      <m:t>677+196</m:t>
                                    </m:r>
                                  </m:den>
                                </m:f>
                                <m:r>
                                  <a:rPr lang="en-US" sz="1800" b="0" i="1" smtClean="0">
                                    <a:latin typeface="Cambria Math" charset="0"/>
                                  </a:rPr>
                                  <m:t>=0.76</m:t>
                                </m:r>
                              </m:oMath>
                            </m:oMathPara>
                          </a14:m>
                          <a:endParaRPr lang="en-US" sz="1800" dirty="0"/>
                        </a:p>
                      </a:txBody>
                      <a:tcPr anchor="ctr"/>
                    </a:tc>
                    <a:tc>
                      <a:txBody>
                        <a:bodyPr/>
                        <a:lstStyle/>
                        <a:p>
                          <a:pPr/>
                          <a14:m>
                            <m:oMathPara xmlns:m="http://schemas.openxmlformats.org/officeDocument/2006/math">
                              <m:oMathParaPr>
                                <m:jc m:val="centerGroup"/>
                              </m:oMathParaPr>
                              <m:oMath xmlns:m="http://schemas.openxmlformats.org/officeDocument/2006/math">
                                <m:f>
                                  <m:fPr>
                                    <m:ctrlPr>
                                      <a:rPr lang="mr-IN" sz="1800" b="0" i="1" smtClean="0">
                                        <a:latin typeface="Cambria Math" charset="0"/>
                                        <a:ea typeface="Cambria Math" charset="0"/>
                                        <a:cs typeface="Cambria Math" charset="0"/>
                                      </a:rPr>
                                    </m:ctrlPr>
                                  </m:fPr>
                                  <m:num>
                                    <m:r>
                                      <a:rPr lang="en-US" sz="1800" b="0" i="1" smtClean="0">
                                        <a:latin typeface="Cambria Math" charset="0"/>
                                        <a:ea typeface="Cambria Math" charset="0"/>
                                        <a:cs typeface="Cambria Math" charset="0"/>
                                      </a:rPr>
                                      <m:t>401</m:t>
                                    </m:r>
                                  </m:num>
                                  <m:den>
                                    <m:r>
                                      <a:rPr lang="en-US" sz="1800" b="0" i="1" smtClean="0">
                                        <a:latin typeface="Cambria Math" charset="0"/>
                                        <a:ea typeface="Cambria Math" charset="0"/>
                                        <a:cs typeface="Cambria Math" charset="0"/>
                                      </a:rPr>
                                      <m:t>401+472</m:t>
                                    </m:r>
                                  </m:den>
                                </m:f>
                                <m:r>
                                  <a:rPr lang="en-US" sz="1800" b="0" i="1" smtClean="0">
                                    <a:latin typeface="Cambria Math" charset="0"/>
                                  </a:rPr>
                                  <m:t>=0.46</m:t>
                                </m:r>
                              </m:oMath>
                            </m:oMathPara>
                          </a14:m>
                          <a:endParaRPr lang="en-US" sz="1800" dirty="0"/>
                        </a:p>
                      </a:txBody>
                      <a:tcPr anchor="ctr"/>
                    </a:tc>
                  </a:tr>
                  <a:tr h="906770">
                    <a:tc>
                      <a:txBody>
                        <a:bodyPr/>
                        <a:lstStyle/>
                        <a:p>
                          <a:r>
                            <a:rPr lang="en-US" sz="1800" dirty="0" smtClean="0"/>
                            <a:t>ResNet50</a:t>
                          </a:r>
                          <a:endParaRPr lang="en-US" sz="1800" dirty="0"/>
                        </a:p>
                      </a:txBody>
                      <a:tcPr/>
                    </a:tc>
                    <a:tc>
                      <a:txBody>
                        <a:bodyPr/>
                        <a:lstStyle/>
                        <a:p>
                          <a:pPr marL="0" marR="0" indent="0" algn="ctr" defTabSz="584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800" b="0" i="1" smtClean="0">
                                        <a:latin typeface="Cambria Math" charset="0"/>
                                        <a:ea typeface="Cambria Math" charset="0"/>
                                        <a:cs typeface="Cambria Math" charset="0"/>
                                      </a:rPr>
                                    </m:ctrlPr>
                                  </m:fPr>
                                  <m:num>
                                    <m:r>
                                      <a:rPr lang="en-US" sz="1800" b="0" i="1" smtClean="0">
                                        <a:latin typeface="Cambria Math" charset="0"/>
                                        <a:ea typeface="Cambria Math" charset="0"/>
                                        <a:cs typeface="Cambria Math" charset="0"/>
                                      </a:rPr>
                                      <m:t>800</m:t>
                                    </m:r>
                                  </m:num>
                                  <m:den>
                                    <m:r>
                                      <a:rPr lang="en-US" sz="1800" b="0" i="1" smtClean="0">
                                        <a:latin typeface="Cambria Math" charset="0"/>
                                        <a:ea typeface="Cambria Math" charset="0"/>
                                        <a:cs typeface="Cambria Math" charset="0"/>
                                      </a:rPr>
                                      <m:t>800+73</m:t>
                                    </m:r>
                                  </m:den>
                                </m:f>
                                <m:r>
                                  <a:rPr lang="en-US" sz="1800" b="0" i="1" smtClean="0">
                                    <a:latin typeface="Cambria Math" charset="0"/>
                                  </a:rPr>
                                  <m:t>=0.92</m:t>
                                </m:r>
                              </m:oMath>
                            </m:oMathPara>
                          </a14:m>
                          <a:endParaRPr lang="en-US" sz="1800" dirty="0"/>
                        </a:p>
                      </a:txBody>
                      <a:tcPr anchor="ctr"/>
                    </a:tc>
                    <a:tc>
                      <a:txBody>
                        <a:bodyPr/>
                        <a:lstStyle/>
                        <a:p>
                          <a:pPr/>
                          <a14:m>
                            <m:oMathPara xmlns:m="http://schemas.openxmlformats.org/officeDocument/2006/math">
                              <m:oMathParaPr>
                                <m:jc m:val="centerGroup"/>
                              </m:oMathParaPr>
                              <m:oMath xmlns:m="http://schemas.openxmlformats.org/officeDocument/2006/math">
                                <m:f>
                                  <m:fPr>
                                    <m:ctrlPr>
                                      <a:rPr lang="mr-IN" sz="1800" b="0" i="1" smtClean="0">
                                        <a:latin typeface="Cambria Math" charset="0"/>
                                        <a:ea typeface="Cambria Math" charset="0"/>
                                        <a:cs typeface="Cambria Math" charset="0"/>
                                      </a:rPr>
                                    </m:ctrlPr>
                                  </m:fPr>
                                  <m:num>
                                    <m:r>
                                      <a:rPr lang="en-US" sz="1800" b="0" i="1" smtClean="0">
                                        <a:latin typeface="Cambria Math" charset="0"/>
                                        <a:ea typeface="Cambria Math" charset="0"/>
                                        <a:cs typeface="Cambria Math" charset="0"/>
                                      </a:rPr>
                                      <m:t>465</m:t>
                                    </m:r>
                                  </m:num>
                                  <m:den>
                                    <m:r>
                                      <a:rPr lang="en-US" sz="1800" b="0" i="1" smtClean="0">
                                        <a:latin typeface="Cambria Math" charset="0"/>
                                        <a:ea typeface="Cambria Math" charset="0"/>
                                        <a:cs typeface="Cambria Math" charset="0"/>
                                      </a:rPr>
                                      <m:t>465+408</m:t>
                                    </m:r>
                                  </m:den>
                                </m:f>
                                <m:r>
                                  <a:rPr lang="en-US" sz="1800" b="0" i="1" smtClean="0">
                                    <a:latin typeface="Cambria Math" charset="0"/>
                                  </a:rPr>
                                  <m:t>=0.53</m:t>
                                </m:r>
                              </m:oMath>
                            </m:oMathPara>
                          </a14:m>
                          <a:endParaRPr lang="en-US" sz="1800" dirty="0"/>
                        </a:p>
                      </a:txBody>
                      <a:tcPr anchor="ctr"/>
                    </a:tc>
                  </a:tr>
                </a:tbl>
              </a:graphicData>
            </a:graphic>
          </p:graphicFrame>
        </mc:Choice>
        <mc:Fallback xmlns="">
          <p:graphicFrame>
            <p:nvGraphicFramePr>
              <p:cNvPr id="25" name="Table 24"/>
              <p:cNvGraphicFramePr>
                <a:graphicFrameLocks noGrp="1"/>
              </p:cNvGraphicFramePr>
              <p:nvPr>
                <p:extLst>
                  <p:ext uri="{D42A27DB-BD31-4B8C-83A1-F6EECF244321}">
                    <p14:modId xmlns:p14="http://schemas.microsoft.com/office/powerpoint/2010/main" val="256961833"/>
                  </p:ext>
                </p:extLst>
              </p:nvPr>
            </p:nvGraphicFramePr>
            <p:xfrm>
              <a:off x="6400800" y="5507818"/>
              <a:ext cx="6000751" cy="3571402"/>
            </p:xfrm>
            <a:graphic>
              <a:graphicData uri="http://schemas.openxmlformats.org/drawingml/2006/table">
                <a:tbl>
                  <a:tblPr firstRow="1" bandRow="1">
                    <a:tableStyleId>{4C3C2611-4C71-4FC5-86AE-919BDF0F9419}</a:tableStyleId>
                  </a:tblPr>
                  <a:tblGrid>
                    <a:gridCol w="1857375"/>
                    <a:gridCol w="2128212"/>
                    <a:gridCol w="2015164"/>
                  </a:tblGrid>
                  <a:tr h="1005840">
                    <a:tc>
                      <a:txBody>
                        <a:bodyPr/>
                        <a:lstStyle/>
                        <a:p>
                          <a:r>
                            <a:rPr lang="en-US" sz="2000" dirty="0" smtClean="0"/>
                            <a:t>NN Architecture</a:t>
                          </a:r>
                          <a:endParaRPr lang="en-US" sz="2000" dirty="0"/>
                        </a:p>
                      </a:txBody>
                      <a:tcPr>
                        <a:solidFill>
                          <a:schemeClr val="accent1">
                            <a:lumMod val="50000"/>
                          </a:schemeClr>
                        </a:solidFill>
                      </a:tcPr>
                    </a:tc>
                    <a:tc>
                      <a:txBody>
                        <a:bodyPr/>
                        <a:lstStyle/>
                        <a:p>
                          <a:r>
                            <a:rPr lang="en-US" sz="2000" dirty="0" smtClean="0"/>
                            <a:t>TPR</a:t>
                          </a:r>
                          <a:r>
                            <a:rPr lang="en-US" sz="2000" baseline="0" dirty="0" smtClean="0"/>
                            <a:t> (Sensitivity)</a:t>
                          </a:r>
                          <a:endParaRPr lang="en-US" sz="2000" dirty="0"/>
                        </a:p>
                      </a:txBody>
                      <a:tcPr>
                        <a:solidFill>
                          <a:schemeClr val="accent1">
                            <a:lumMod val="50000"/>
                          </a:schemeClr>
                        </a:solidFill>
                      </a:tcPr>
                    </a:tc>
                    <a:tc>
                      <a:txBody>
                        <a:bodyPr/>
                        <a:lstStyle/>
                        <a:p>
                          <a:r>
                            <a:rPr lang="en-US" sz="2000" dirty="0" smtClean="0"/>
                            <a:t>TNR</a:t>
                          </a:r>
                        </a:p>
                        <a:p>
                          <a:pPr marL="0" marR="0" indent="0" algn="ctr" defTabSz="584200" rtl="0" eaLnBrk="1" fontAlgn="auto" latinLnBrk="0" hangingPunct="1">
                            <a:lnSpc>
                              <a:spcPct val="100000"/>
                            </a:lnSpc>
                            <a:spcBef>
                              <a:spcPts val="0"/>
                            </a:spcBef>
                            <a:spcAft>
                              <a:spcPts val="0"/>
                            </a:spcAft>
                            <a:buClrTx/>
                            <a:buSzTx/>
                            <a:buFontTx/>
                            <a:buNone/>
                            <a:tabLst/>
                            <a:defRPr/>
                          </a:pPr>
                          <a:r>
                            <a:rPr lang="en-US" sz="2000" baseline="0" dirty="0" smtClean="0"/>
                            <a:t>(Specificity)</a:t>
                          </a:r>
                          <a:endParaRPr lang="en-US" sz="2000" dirty="0" smtClean="0"/>
                        </a:p>
                        <a:p>
                          <a:endParaRPr lang="en-US" sz="2000" dirty="0"/>
                        </a:p>
                      </a:txBody>
                      <a:tcPr>
                        <a:solidFill>
                          <a:schemeClr val="accent1">
                            <a:lumMod val="50000"/>
                          </a:schemeClr>
                        </a:solidFill>
                      </a:tcPr>
                    </a:tc>
                  </a:tr>
                  <a:tr h="896988">
                    <a:tc>
                      <a:txBody>
                        <a:bodyPr/>
                        <a:lstStyle/>
                        <a:p>
                          <a:r>
                            <a:rPr lang="en-US" sz="1800" dirty="0" smtClean="0"/>
                            <a:t>Simple CNN</a:t>
                          </a:r>
                          <a:endParaRPr lang="en-US" sz="1800" dirty="0"/>
                        </a:p>
                      </a:txBody>
                      <a:tcPr/>
                    </a:tc>
                    <a:tc>
                      <a:txBody>
                        <a:bodyPr/>
                        <a:lstStyle/>
                        <a:p>
                          <a:endParaRPr lang="en-US"/>
                        </a:p>
                      </a:txBody>
                      <a:tcPr anchor="ctr">
                        <a:blipFill rotWithShape="0">
                          <a:blip r:embed="rId6"/>
                          <a:stretch>
                            <a:fillRect l="-87393" t="-114865" r="-94842" b="-185135"/>
                          </a:stretch>
                        </a:blipFill>
                      </a:tcPr>
                    </a:tc>
                    <a:tc>
                      <a:txBody>
                        <a:bodyPr/>
                        <a:lstStyle/>
                        <a:p>
                          <a:endParaRPr lang="en-US"/>
                        </a:p>
                      </a:txBody>
                      <a:tcPr anchor="ctr">
                        <a:blipFill rotWithShape="0">
                          <a:blip r:embed="rId6"/>
                          <a:stretch>
                            <a:fillRect l="-197583" t="-114865" b="-185135"/>
                          </a:stretch>
                        </a:blipFill>
                      </a:tcPr>
                    </a:tc>
                  </a:tr>
                  <a:tr h="761804">
                    <a:tc>
                      <a:txBody>
                        <a:bodyPr/>
                        <a:lstStyle/>
                        <a:p>
                          <a:r>
                            <a:rPr lang="en-US" sz="1800" dirty="0" smtClean="0"/>
                            <a:t>VGG16</a:t>
                          </a:r>
                          <a:endParaRPr lang="en-US" sz="1800" dirty="0"/>
                        </a:p>
                      </a:txBody>
                      <a:tcPr/>
                    </a:tc>
                    <a:tc>
                      <a:txBody>
                        <a:bodyPr/>
                        <a:lstStyle/>
                        <a:p>
                          <a:endParaRPr lang="en-US"/>
                        </a:p>
                      </a:txBody>
                      <a:tcPr anchor="ctr">
                        <a:blipFill rotWithShape="0">
                          <a:blip r:embed="rId6"/>
                          <a:stretch>
                            <a:fillRect l="-87393" t="-254400" r="-94842" b="-119200"/>
                          </a:stretch>
                        </a:blipFill>
                      </a:tcPr>
                    </a:tc>
                    <a:tc>
                      <a:txBody>
                        <a:bodyPr/>
                        <a:lstStyle/>
                        <a:p>
                          <a:endParaRPr lang="en-US"/>
                        </a:p>
                      </a:txBody>
                      <a:tcPr anchor="ctr">
                        <a:blipFill rotWithShape="0">
                          <a:blip r:embed="rId6"/>
                          <a:stretch>
                            <a:fillRect l="-197583" t="-254400" b="-119200"/>
                          </a:stretch>
                        </a:blipFill>
                      </a:tcPr>
                    </a:tc>
                  </a:tr>
                  <a:tr h="906770">
                    <a:tc>
                      <a:txBody>
                        <a:bodyPr/>
                        <a:lstStyle/>
                        <a:p>
                          <a:r>
                            <a:rPr lang="en-US" sz="1800" dirty="0" smtClean="0"/>
                            <a:t>ResNet50</a:t>
                          </a:r>
                          <a:endParaRPr lang="en-US" sz="1800" dirty="0"/>
                        </a:p>
                      </a:txBody>
                      <a:tcPr/>
                    </a:tc>
                    <a:tc>
                      <a:txBody>
                        <a:bodyPr/>
                        <a:lstStyle/>
                        <a:p>
                          <a:endParaRPr lang="en-US"/>
                        </a:p>
                      </a:txBody>
                      <a:tcPr anchor="ctr">
                        <a:blipFill rotWithShape="0">
                          <a:blip r:embed="rId6"/>
                          <a:stretch>
                            <a:fillRect l="-87393" t="-297315" r="-94842"/>
                          </a:stretch>
                        </a:blipFill>
                      </a:tcPr>
                    </a:tc>
                    <a:tc>
                      <a:txBody>
                        <a:bodyPr/>
                        <a:lstStyle/>
                        <a:p>
                          <a:endParaRPr lang="en-US"/>
                        </a:p>
                      </a:txBody>
                      <a:tcPr anchor="ctr">
                        <a:blipFill rotWithShape="0">
                          <a:blip r:embed="rId6"/>
                          <a:stretch>
                            <a:fillRect l="-197583" t="-297315"/>
                          </a:stretch>
                        </a:blipFill>
                      </a:tcPr>
                    </a:tc>
                  </a:tr>
                </a:tbl>
              </a:graphicData>
            </a:graphic>
          </p:graphicFrame>
        </mc:Fallback>
      </mc:AlternateContent>
      <p:sp>
        <p:nvSpPr>
          <p:cNvPr id="2" name="Slide Number Placeholder 1"/>
          <p:cNvSpPr>
            <a:spLocks noGrp="1"/>
          </p:cNvSpPr>
          <p:nvPr>
            <p:ph type="sldNum" sz="quarter" idx="2"/>
          </p:nvPr>
        </p:nvSpPr>
        <p:spPr/>
        <p:txBody>
          <a:bodyPr/>
          <a:lstStyle/>
          <a:p>
            <a:fld id="{86CB4B4D-7CA3-9044-876B-883B54F8677D}" type="slidenum">
              <a:rPr lang="uk-UA" smtClean="0"/>
              <a:t>48</a:t>
            </a:fld>
            <a:endParaRPr lang="uk-UA"/>
          </a:p>
        </p:txBody>
      </p:sp>
    </p:spTree>
    <p:extLst>
      <p:ext uri="{BB962C8B-B14F-4D97-AF65-F5344CB8AC3E}">
        <p14:creationId xmlns:p14="http://schemas.microsoft.com/office/powerpoint/2010/main" val="69116274"/>
      </p:ext>
    </p:extLst>
  </p:cSld>
  <p:clrMapOvr>
    <a:masterClrMapping/>
  </p:clrMapOvr>
  <p:transition spd="med"/>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 name="Introduction"/>
          <p:cNvSpPr txBox="1">
            <a:spLocks noGrp="1"/>
          </p:cNvSpPr>
          <p:nvPr>
            <p:ph type="ctrTitle"/>
          </p:nvPr>
        </p:nvSpPr>
        <p:spPr>
          <a:xfrm>
            <a:off x="0" y="810"/>
            <a:ext cx="13004801" cy="763554"/>
          </a:xfrm>
          <a:prstGeom prst="rect">
            <a:avLst/>
          </a:prstGeom>
          <a:solidFill>
            <a:srgbClr val="003D7C"/>
          </a:solidFill>
        </p:spPr>
        <p:txBody>
          <a:bodyPr/>
          <a:lstStyle/>
          <a:p>
            <a:pPr lvl="2" algn="l">
              <a:defRPr sz="4000">
                <a:solidFill>
                  <a:srgbClr val="FFFFFF"/>
                </a:solidFill>
              </a:defRPr>
            </a:pPr>
            <a:r>
              <a:rPr lang="en-US" dirty="0" smtClean="0"/>
              <a:t>Scope &amp; Objective</a:t>
            </a:r>
            <a:endParaRPr dirty="0"/>
          </a:p>
        </p:txBody>
      </p:sp>
      <p:sp>
        <p:nvSpPr>
          <p:cNvPr id="7" name="“Colorectal cancer numbers far too high, says experts”…"/>
          <p:cNvSpPr txBox="1"/>
          <p:nvPr/>
        </p:nvSpPr>
        <p:spPr>
          <a:xfrm>
            <a:off x="1456319" y="2455207"/>
            <a:ext cx="10092161" cy="4411464"/>
          </a:xfrm>
          <a:prstGeom prst="rect">
            <a:avLst/>
          </a:prstGeom>
          <a:ln w="12700">
            <a:noFill/>
            <a:prstDash val="dash"/>
            <a:miter lim="400000"/>
          </a:ln>
          <a:extLst>
            <a:ext uri="{C572A759-6A51-4108-AA02-DFA0A04FC94B}">
              <ma14:wrappingTextBoxFlag xmlns:ma14="http://schemas.microsoft.com/office/mac/drawingml/2011/main" val="1"/>
            </a:ext>
          </a:extLst>
        </p:spPr>
        <p:txBody>
          <a:bodyPr wrap="square" lIns="50800" tIns="50800" rIns="50800" bIns="50800" anchor="ctr">
            <a:spAutoFit/>
          </a:bodyPr>
          <a:lstStyle/>
          <a:p>
            <a:pPr algn="l">
              <a:defRPr sz="4000" b="0">
                <a:latin typeface="+mn-lt"/>
                <a:ea typeface="+mn-ea"/>
                <a:cs typeface="+mn-cs"/>
                <a:sym typeface="Helvetica Neue Medium"/>
              </a:defRPr>
            </a:pPr>
            <a:r>
              <a:rPr lang="en-US" b="0" dirty="0" smtClean="0">
                <a:latin typeface="Helvetica Neue Medium" charset="0"/>
                <a:ea typeface="Helvetica Neue Medium" charset="0"/>
                <a:cs typeface="Helvetica Neue Medium" charset="0"/>
              </a:rPr>
              <a:t>Scope:</a:t>
            </a:r>
            <a:r>
              <a:rPr lang="en-US" dirty="0" smtClean="0">
                <a:latin typeface="Helvetica Neue" charset="0"/>
                <a:ea typeface="Helvetica Neue" charset="0"/>
                <a:cs typeface="Helvetica Neue" charset="0"/>
              </a:rPr>
              <a:t> </a:t>
            </a:r>
            <a:r>
              <a:rPr lang="en-US" b="0" dirty="0" smtClean="0">
                <a:latin typeface="Helvetica Neue" charset="0"/>
                <a:ea typeface="Helvetica Neue" charset="0"/>
                <a:cs typeface="Helvetica Neue" charset="0"/>
              </a:rPr>
              <a:t>Utilization of </a:t>
            </a:r>
            <a:r>
              <a:rPr lang="en-US" b="0" dirty="0">
                <a:solidFill>
                  <a:srgbClr val="FF0000"/>
                </a:solidFill>
                <a:latin typeface="Helvetica Neue" charset="0"/>
                <a:ea typeface="Helvetica Neue" charset="0"/>
                <a:cs typeface="Helvetica Neue" charset="0"/>
              </a:rPr>
              <a:t>n</a:t>
            </a:r>
            <a:r>
              <a:rPr lang="en-US" b="0" dirty="0" smtClean="0">
                <a:solidFill>
                  <a:srgbClr val="FF0000"/>
                </a:solidFill>
                <a:latin typeface="Helvetica Neue" charset="0"/>
                <a:ea typeface="Helvetica Neue" charset="0"/>
                <a:cs typeface="Helvetica Neue" charset="0"/>
              </a:rPr>
              <a:t>eural </a:t>
            </a:r>
            <a:r>
              <a:rPr lang="en-US" b="0" dirty="0">
                <a:solidFill>
                  <a:srgbClr val="FF0000"/>
                </a:solidFill>
                <a:latin typeface="Helvetica Neue" charset="0"/>
                <a:ea typeface="Helvetica Neue" charset="0"/>
                <a:cs typeface="Helvetica Neue" charset="0"/>
              </a:rPr>
              <a:t>n</a:t>
            </a:r>
            <a:r>
              <a:rPr lang="en-US" b="0" dirty="0" smtClean="0">
                <a:solidFill>
                  <a:srgbClr val="FF0000"/>
                </a:solidFill>
                <a:latin typeface="Helvetica Neue" charset="0"/>
                <a:ea typeface="Helvetica Neue" charset="0"/>
                <a:cs typeface="Helvetica Neue" charset="0"/>
              </a:rPr>
              <a:t>etworks </a:t>
            </a:r>
            <a:r>
              <a:rPr lang="en-US" b="0" dirty="0" smtClean="0">
                <a:latin typeface="Helvetica Neue" charset="0"/>
                <a:ea typeface="Helvetica Neue" charset="0"/>
                <a:cs typeface="Helvetica Neue" charset="0"/>
              </a:rPr>
              <a:t>to classify, encode and extract information for prediction</a:t>
            </a:r>
          </a:p>
          <a:p>
            <a:pPr algn="l">
              <a:defRPr sz="4000" b="0">
                <a:latin typeface="+mn-lt"/>
                <a:ea typeface="+mn-ea"/>
                <a:cs typeface="+mn-cs"/>
                <a:sym typeface="Helvetica Neue Medium"/>
              </a:defRPr>
            </a:pPr>
            <a:endParaRPr lang="en-US" b="0" dirty="0">
              <a:latin typeface="Helvetica Neue" charset="0"/>
              <a:ea typeface="Helvetica Neue" charset="0"/>
              <a:cs typeface="Helvetica Neue" charset="0"/>
            </a:endParaRPr>
          </a:p>
          <a:p>
            <a:pPr algn="l">
              <a:defRPr sz="4000" b="0">
                <a:latin typeface="+mn-lt"/>
                <a:ea typeface="+mn-ea"/>
                <a:cs typeface="+mn-cs"/>
                <a:sym typeface="Helvetica Neue Medium"/>
              </a:defRPr>
            </a:pPr>
            <a:r>
              <a:rPr lang="en-US" b="0" dirty="0">
                <a:latin typeface="Helvetica Neue Medium" charset="0"/>
                <a:ea typeface="Helvetica Neue Medium" charset="0"/>
                <a:cs typeface="Helvetica Neue Medium" charset="0"/>
              </a:rPr>
              <a:t>Objective:</a:t>
            </a:r>
            <a:r>
              <a:rPr lang="en-US" b="0" dirty="0">
                <a:latin typeface="Helvetica Neue" charset="0"/>
                <a:ea typeface="Helvetica Neue" charset="0"/>
                <a:cs typeface="Helvetica Neue" charset="0"/>
              </a:rPr>
              <a:t> </a:t>
            </a:r>
            <a:r>
              <a:rPr lang="en-US" b="0" dirty="0">
                <a:solidFill>
                  <a:schemeClr val="accent1">
                    <a:lumMod val="75000"/>
                  </a:schemeClr>
                </a:solidFill>
                <a:latin typeface="Helvetica Neue" charset="0"/>
                <a:ea typeface="Helvetica Neue" charset="0"/>
                <a:cs typeface="Helvetica Neue" charset="0"/>
              </a:rPr>
              <a:t>Implement</a:t>
            </a:r>
            <a:r>
              <a:rPr lang="en-US" b="0" dirty="0">
                <a:latin typeface="Helvetica Neue" charset="0"/>
                <a:ea typeface="Helvetica Neue" charset="0"/>
                <a:cs typeface="Helvetica Neue" charset="0"/>
              </a:rPr>
              <a:t> </a:t>
            </a:r>
            <a:r>
              <a:rPr lang="en-US" b="0" dirty="0" smtClean="0">
                <a:latin typeface="Helvetica Neue" charset="0"/>
                <a:ea typeface="Helvetica Neue" charset="0"/>
                <a:cs typeface="Helvetica Neue" charset="0"/>
              </a:rPr>
              <a:t>&amp; </a:t>
            </a:r>
            <a:r>
              <a:rPr lang="en-US" b="0" dirty="0" smtClean="0">
                <a:solidFill>
                  <a:schemeClr val="accent1">
                    <a:lumMod val="75000"/>
                  </a:schemeClr>
                </a:solidFill>
                <a:latin typeface="Helvetica Neue" charset="0"/>
                <a:ea typeface="Helvetica Neue" charset="0"/>
                <a:cs typeface="Helvetica Neue" charset="0"/>
              </a:rPr>
              <a:t>evaluate</a:t>
            </a:r>
            <a:r>
              <a:rPr lang="en-US" b="0" dirty="0" smtClean="0">
                <a:latin typeface="Helvetica Neue" charset="0"/>
                <a:ea typeface="Helvetica Neue" charset="0"/>
                <a:cs typeface="Helvetica Neue" charset="0"/>
              </a:rPr>
              <a:t> the use of neural </a:t>
            </a:r>
            <a:r>
              <a:rPr lang="en-US" b="0" dirty="0">
                <a:latin typeface="Helvetica Neue" charset="0"/>
                <a:ea typeface="Helvetica Neue" charset="0"/>
                <a:cs typeface="Helvetica Neue" charset="0"/>
              </a:rPr>
              <a:t>networks to blend genomics and image covariates  </a:t>
            </a:r>
          </a:p>
        </p:txBody>
      </p:sp>
      <p:sp>
        <p:nvSpPr>
          <p:cNvPr id="12" name="Rectangle"/>
          <p:cNvSpPr/>
          <p:nvPr/>
        </p:nvSpPr>
        <p:spPr>
          <a:xfrm>
            <a:off x="0" y="9290815"/>
            <a:ext cx="12032643" cy="462785"/>
          </a:xfrm>
          <a:prstGeom prst="rect">
            <a:avLst/>
          </a:prstGeom>
          <a:solidFill>
            <a:srgbClr val="003D7C"/>
          </a:solidFill>
          <a:ln w="12700">
            <a:miter lim="400000"/>
          </a:ln>
        </p:spPr>
        <p:txBody>
          <a:bodyPr lIns="50800" tIns="50800" rIns="50800" bIns="50800" anchor="b">
            <a:normAutofit fontScale="32500" lnSpcReduction="20000"/>
          </a:bodyPr>
          <a:lstStyle/>
          <a:p>
            <a:pPr lvl="2" algn="l">
              <a:defRPr sz="8000" b="0">
                <a:solidFill>
                  <a:srgbClr val="FFFFFF"/>
                </a:solidFill>
                <a:latin typeface="+mn-lt"/>
                <a:ea typeface="+mn-ea"/>
                <a:cs typeface="+mn-cs"/>
                <a:sym typeface="Helvetica Neue Medium"/>
              </a:defRPr>
            </a:pPr>
            <a:endParaRPr/>
          </a:p>
        </p:txBody>
      </p:sp>
      <p:sp>
        <p:nvSpPr>
          <p:cNvPr id="2" name="Slide Number Placeholder 1"/>
          <p:cNvSpPr>
            <a:spLocks noGrp="1"/>
          </p:cNvSpPr>
          <p:nvPr>
            <p:ph type="sldNum" sz="quarter" idx="2"/>
          </p:nvPr>
        </p:nvSpPr>
        <p:spPr/>
        <p:txBody>
          <a:bodyPr/>
          <a:lstStyle/>
          <a:p>
            <a:fld id="{86CB4B4D-7CA3-9044-876B-883B54F8677D}" type="slidenum">
              <a:rPr lang="uk-UA" smtClean="0"/>
              <a:t>4</a:t>
            </a:fld>
            <a:endParaRPr lang="uk-UA"/>
          </a:p>
        </p:txBody>
      </p:sp>
    </p:spTree>
  </p:cSld>
  <p:clrMapOvr>
    <a:masterClrMapping/>
  </p:clrMapOvr>
  <p:transition spd="med"/>
  <p:timing>
    <p:tnLst>
      <p:par>
        <p:cTn id="1" dur="indefinite" restart="never" fill="hold"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 name="Neural Network Concepts"/>
          <p:cNvSpPr txBox="1">
            <a:spLocks noGrp="1"/>
          </p:cNvSpPr>
          <p:nvPr>
            <p:ph type="ctrTitle"/>
          </p:nvPr>
        </p:nvSpPr>
        <p:spPr>
          <a:xfrm>
            <a:off x="0" y="810"/>
            <a:ext cx="13004801" cy="763554"/>
          </a:xfrm>
          <a:prstGeom prst="rect">
            <a:avLst/>
          </a:prstGeom>
          <a:solidFill>
            <a:srgbClr val="003D7C"/>
          </a:solidFill>
        </p:spPr>
        <p:txBody>
          <a:bodyPr/>
          <a:lstStyle/>
          <a:p>
            <a:pPr lvl="2" algn="l">
              <a:defRPr sz="4000">
                <a:solidFill>
                  <a:srgbClr val="FFFFFF"/>
                </a:solidFill>
              </a:defRPr>
            </a:pPr>
            <a:r>
              <a:rPr lang="en-US" dirty="0" smtClean="0"/>
              <a:t>Tile Level vs. Slide Level Recommendations</a:t>
            </a:r>
            <a:endParaRPr dirty="0"/>
          </a:p>
        </p:txBody>
      </p:sp>
      <p:pic>
        <p:nvPicPr>
          <p:cNvPr id="2" name="Picture 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140600" y="1453399"/>
            <a:ext cx="7192223" cy="3480904"/>
          </a:xfrm>
          <a:prstGeom prst="rect">
            <a:avLst/>
          </a:prstGeom>
        </p:spPr>
      </p:pic>
      <p:pic>
        <p:nvPicPr>
          <p:cNvPr id="8" name="normal-tissue-near-tumors-may-host-hidden-cancer-characteristics-293567.png" descr="normal-tissue-near-tumors-may-host-hidden-cancer-characteristics-293567.png"/>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777217" y="1585507"/>
            <a:ext cx="3889107" cy="3348796"/>
          </a:xfrm>
          <a:prstGeom prst="rect">
            <a:avLst/>
          </a:prstGeom>
          <a:ln w="12700">
            <a:miter lim="400000"/>
          </a:ln>
        </p:spPr>
      </p:pic>
      <p:sp>
        <p:nvSpPr>
          <p:cNvPr id="9" name="Regression, Trees, SVM, Naive Bayes…"/>
          <p:cNvSpPr txBox="1"/>
          <p:nvPr/>
        </p:nvSpPr>
        <p:spPr>
          <a:xfrm>
            <a:off x="3751265" y="5623338"/>
            <a:ext cx="5502269" cy="2564805"/>
          </a:xfrm>
          <a:prstGeom prst="rect">
            <a:avLst/>
          </a:prstGeom>
          <a:noFill/>
          <a:ln w="25400" cap="flat">
            <a:noFill/>
            <a:custDash>
              <a:ds d="600000" sp="600000"/>
            </a:custDash>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p>
            <a:pPr>
              <a:defRPr sz="4000" b="0">
                <a:latin typeface="+mn-lt"/>
                <a:ea typeface="+mn-ea"/>
                <a:cs typeface="+mn-cs"/>
                <a:sym typeface="Helvetica Neue Medium"/>
              </a:defRPr>
            </a:pPr>
            <a:r>
              <a:rPr lang="en-US" dirty="0" smtClean="0"/>
              <a:t>1. Test on other cancer types</a:t>
            </a:r>
          </a:p>
          <a:p>
            <a:pPr>
              <a:defRPr sz="4000" b="0">
                <a:latin typeface="+mn-lt"/>
                <a:ea typeface="+mn-ea"/>
                <a:cs typeface="+mn-cs"/>
                <a:sym typeface="Helvetica Neue Medium"/>
              </a:defRPr>
            </a:pPr>
            <a:endParaRPr lang="en-US" dirty="0"/>
          </a:p>
          <a:p>
            <a:pPr>
              <a:defRPr sz="4000" b="0">
                <a:latin typeface="+mn-lt"/>
                <a:ea typeface="+mn-ea"/>
                <a:cs typeface="+mn-cs"/>
                <a:sym typeface="Helvetica Neue Medium"/>
              </a:defRPr>
            </a:pPr>
            <a:r>
              <a:rPr lang="en-US" dirty="0" smtClean="0"/>
              <a:t>2. Increase overlap</a:t>
            </a:r>
            <a:endParaRPr dirty="0"/>
          </a:p>
        </p:txBody>
      </p:sp>
      <p:sp>
        <p:nvSpPr>
          <p:cNvPr id="3" name="Slide Number Placeholder 2"/>
          <p:cNvSpPr>
            <a:spLocks noGrp="1"/>
          </p:cNvSpPr>
          <p:nvPr>
            <p:ph type="sldNum" sz="quarter" idx="2"/>
          </p:nvPr>
        </p:nvSpPr>
        <p:spPr/>
        <p:txBody>
          <a:bodyPr/>
          <a:lstStyle/>
          <a:p>
            <a:fld id="{86CB4B4D-7CA3-9044-876B-883B54F8677D}" type="slidenum">
              <a:rPr lang="uk-UA" smtClean="0"/>
              <a:t>49</a:t>
            </a:fld>
            <a:endParaRPr lang="uk-UA"/>
          </a:p>
        </p:txBody>
      </p:sp>
    </p:spTree>
    <p:extLst>
      <p:ext uri="{BB962C8B-B14F-4D97-AF65-F5344CB8AC3E}">
        <p14:creationId xmlns:p14="http://schemas.microsoft.com/office/powerpoint/2010/main" val="1464947023"/>
      </p:ext>
    </p:extLst>
  </p:cSld>
  <p:clrMapOvr>
    <a:masterClrMapping/>
  </p:clrMapOvr>
  <p:transition spd="med"/>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 name="Neural Network Concepts"/>
          <p:cNvSpPr txBox="1">
            <a:spLocks noGrp="1"/>
          </p:cNvSpPr>
          <p:nvPr>
            <p:ph type="ctrTitle"/>
          </p:nvPr>
        </p:nvSpPr>
        <p:spPr>
          <a:xfrm>
            <a:off x="0" y="810"/>
            <a:ext cx="13004801" cy="763554"/>
          </a:xfrm>
          <a:prstGeom prst="rect">
            <a:avLst/>
          </a:prstGeom>
          <a:solidFill>
            <a:srgbClr val="003D7C"/>
          </a:solidFill>
        </p:spPr>
        <p:txBody>
          <a:bodyPr/>
          <a:lstStyle/>
          <a:p>
            <a:pPr lvl="2" algn="l">
              <a:defRPr sz="4000">
                <a:solidFill>
                  <a:srgbClr val="FFFFFF"/>
                </a:solidFill>
              </a:defRPr>
            </a:pPr>
            <a:r>
              <a:rPr lang="en-US" dirty="0" smtClean="0"/>
              <a:t>Annotations Description</a:t>
            </a:r>
            <a:endParaRPr dirty="0"/>
          </a:p>
        </p:txBody>
      </p:sp>
      <p:sp>
        <p:nvSpPr>
          <p:cNvPr id="3" name="Slide Number Placeholder 2"/>
          <p:cNvSpPr>
            <a:spLocks noGrp="1"/>
          </p:cNvSpPr>
          <p:nvPr>
            <p:ph type="sldNum" sz="quarter" idx="2"/>
          </p:nvPr>
        </p:nvSpPr>
        <p:spPr/>
        <p:txBody>
          <a:bodyPr/>
          <a:lstStyle/>
          <a:p>
            <a:fld id="{86CB4B4D-7CA3-9044-876B-883B54F8677D}" type="slidenum">
              <a:rPr lang="uk-UA" smtClean="0"/>
              <a:t>50</a:t>
            </a:fld>
            <a:endParaRPr lang="uk-UA"/>
          </a:p>
        </p:txBody>
      </p:sp>
      <p:grpSp>
        <p:nvGrpSpPr>
          <p:cNvPr id="5" name="Group 4"/>
          <p:cNvGrpSpPr/>
          <p:nvPr/>
        </p:nvGrpSpPr>
        <p:grpSpPr>
          <a:xfrm>
            <a:off x="1574800" y="1657859"/>
            <a:ext cx="9855200" cy="6858001"/>
            <a:chOff x="1066800" y="1346200"/>
            <a:chExt cx="5778500" cy="4625450"/>
          </a:xfrm>
        </p:grpSpPr>
        <p:pic>
          <p:nvPicPr>
            <p:cNvPr id="4" name="Picture 3"/>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066800" y="1346200"/>
              <a:ext cx="5778500" cy="2209800"/>
            </a:xfrm>
            <a:prstGeom prst="rect">
              <a:avLst/>
            </a:prstGeom>
          </p:spPr>
        </p:pic>
        <p:pic>
          <p:nvPicPr>
            <p:cNvPr id="10" name="Picture 9"/>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066800" y="3418950"/>
              <a:ext cx="5778500" cy="2552700"/>
            </a:xfrm>
            <a:prstGeom prst="rect">
              <a:avLst/>
            </a:prstGeom>
          </p:spPr>
        </p:pic>
      </p:grpSp>
    </p:spTree>
    <p:extLst>
      <p:ext uri="{BB962C8B-B14F-4D97-AF65-F5344CB8AC3E}">
        <p14:creationId xmlns:p14="http://schemas.microsoft.com/office/powerpoint/2010/main" val="269682751"/>
      </p:ext>
    </p:extLst>
  </p:cSld>
  <p:clrMapOvr>
    <a:masterClrMapping/>
  </p:clrMapOvr>
  <p:transition spd="med"/>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 name="Neural Network Concepts"/>
          <p:cNvSpPr txBox="1">
            <a:spLocks noGrp="1"/>
          </p:cNvSpPr>
          <p:nvPr>
            <p:ph type="ctrTitle"/>
          </p:nvPr>
        </p:nvSpPr>
        <p:spPr>
          <a:xfrm>
            <a:off x="0" y="810"/>
            <a:ext cx="13004801" cy="763554"/>
          </a:xfrm>
          <a:prstGeom prst="rect">
            <a:avLst/>
          </a:prstGeom>
          <a:solidFill>
            <a:srgbClr val="003D7C"/>
          </a:solidFill>
        </p:spPr>
        <p:txBody>
          <a:bodyPr/>
          <a:lstStyle/>
          <a:p>
            <a:pPr lvl="2" algn="l">
              <a:defRPr sz="4000">
                <a:solidFill>
                  <a:srgbClr val="FFFFFF"/>
                </a:solidFill>
              </a:defRPr>
            </a:pPr>
            <a:r>
              <a:rPr lang="en-US" dirty="0" smtClean="0"/>
              <a:t>Results </a:t>
            </a:r>
            <a:r>
              <a:rPr lang="mr-IN" dirty="0" smtClean="0"/>
              <a:t>–</a:t>
            </a:r>
            <a:r>
              <a:rPr lang="en-US" dirty="0" smtClean="0"/>
              <a:t> Purity Score</a:t>
            </a:r>
            <a:endParaRPr dirty="0"/>
          </a:p>
        </p:txBody>
      </p:sp>
      <p:sp>
        <p:nvSpPr>
          <p:cNvPr id="239" name="Rectangle"/>
          <p:cNvSpPr/>
          <p:nvPr/>
        </p:nvSpPr>
        <p:spPr>
          <a:xfrm>
            <a:off x="0" y="10078215"/>
            <a:ext cx="6502401" cy="469901"/>
          </a:xfrm>
          <a:prstGeom prst="rect">
            <a:avLst/>
          </a:prstGeom>
          <a:solidFill>
            <a:srgbClr val="003D7C"/>
          </a:solidFill>
          <a:ln w="12700">
            <a:miter lim="400000"/>
          </a:ln>
        </p:spPr>
        <p:txBody>
          <a:bodyPr lIns="50800" tIns="50800" rIns="50800" bIns="50800" anchor="b">
            <a:normAutofit fontScale="32500" lnSpcReduction="20000"/>
          </a:bodyPr>
          <a:lstStyle/>
          <a:p>
            <a:pPr lvl="2" algn="l">
              <a:defRPr sz="8000" b="0">
                <a:solidFill>
                  <a:srgbClr val="FFFFFF"/>
                </a:solidFill>
                <a:latin typeface="+mn-lt"/>
                <a:ea typeface="+mn-ea"/>
                <a:cs typeface="+mn-cs"/>
                <a:sym typeface="Helvetica Neue Medium"/>
              </a:defRPr>
            </a:pPr>
            <a:endParaRPr/>
          </a:p>
        </p:txBody>
      </p:sp>
      <p:pic>
        <p:nvPicPr>
          <p:cNvPr id="2" name="Picture 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164119" y="2125722"/>
            <a:ext cx="4202045" cy="4234137"/>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657534" y="1951434"/>
            <a:ext cx="4029076" cy="4408425"/>
          </a:xfrm>
          <a:prstGeom prst="rect">
            <a:avLst/>
          </a:prstGeom>
        </p:spPr>
      </p:pic>
      <p:sp>
        <p:nvSpPr>
          <p:cNvPr id="11" name="Sigmoid"/>
          <p:cNvSpPr txBox="1"/>
          <p:nvPr/>
        </p:nvSpPr>
        <p:spPr>
          <a:xfrm>
            <a:off x="1249639" y="6588462"/>
            <a:ext cx="4844866" cy="1025922"/>
          </a:xfrm>
          <a:prstGeom prst="rect">
            <a:avLst/>
          </a:prstGeom>
          <a:ln w="12700">
            <a:miter lim="400000"/>
          </a:ln>
          <a:extLst>
            <a:ext uri="{C572A759-6A51-4108-AA02-DFA0A04FC94B}">
              <ma14:wrappingTextBoxFlag xmlns:ma14="http://schemas.microsoft.com/office/mac/drawingml/2011/main" val="1"/>
            </a:ext>
          </a:extLst>
        </p:spPr>
        <p:txBody>
          <a:bodyPr wrap="square" lIns="50800" tIns="50800" rIns="50800" bIns="50800" anchor="ctr">
            <a:spAutoFit/>
          </a:bodyPr>
          <a:lstStyle>
            <a:lvl1pPr>
              <a:defRPr sz="4000" b="0">
                <a:latin typeface="+mn-lt"/>
                <a:ea typeface="+mn-ea"/>
                <a:cs typeface="+mn-cs"/>
                <a:sym typeface="Helvetica Neue Medium"/>
              </a:defRPr>
            </a:lvl1pPr>
          </a:lstStyle>
          <a:p>
            <a:r>
              <a:rPr lang="en-US" sz="3000" dirty="0" smtClean="0">
                <a:solidFill>
                  <a:schemeClr val="tx1"/>
                </a:solidFill>
              </a:rPr>
              <a:t>Informative MSE has lower mean and median</a:t>
            </a:r>
            <a:endParaRPr lang="en-US" sz="3000" dirty="0">
              <a:solidFill>
                <a:schemeClr val="tx1"/>
              </a:solidFill>
            </a:endParaRPr>
          </a:p>
        </p:txBody>
      </p:sp>
      <mc:AlternateContent xmlns:mc="http://schemas.openxmlformats.org/markup-compatibility/2006" xmlns:a14="http://schemas.microsoft.com/office/drawing/2010/main">
        <mc:Choice Requires="a14">
          <p:sp>
            <p:nvSpPr>
              <p:cNvPr id="12" name="Sigmoid"/>
              <p:cNvSpPr txBox="1"/>
              <p:nvPr/>
            </p:nvSpPr>
            <p:spPr>
              <a:xfrm>
                <a:off x="6502400" y="6603970"/>
                <a:ext cx="5525485" cy="1025922"/>
              </a:xfrm>
              <a:prstGeom prst="rect">
                <a:avLst/>
              </a:prstGeom>
              <a:ln w="12700">
                <a:miter lim="400000"/>
              </a:ln>
              <a:extLst>
                <a:ext uri="{C572A759-6A51-4108-AA02-DFA0A04FC94B}">
                  <ma14:wrappingTextBoxFlag xmlns:ma14="http://schemas.microsoft.com/office/mac/drawingml/2011/main" val="1"/>
                </a:ext>
              </a:extLst>
            </p:spPr>
            <p:txBody>
              <a:bodyPr wrap="square" lIns="50800" tIns="50800" rIns="50800" bIns="50800" anchor="ctr">
                <a:spAutoFit/>
              </a:bodyPr>
              <a:lstStyle>
                <a:lvl1pPr>
                  <a:defRPr sz="4000" b="0">
                    <a:latin typeface="+mn-lt"/>
                    <a:ea typeface="+mn-ea"/>
                    <a:cs typeface="+mn-cs"/>
                    <a:sym typeface="Helvetica Neue Medium"/>
                  </a:defRPr>
                </a:lvl1pPr>
              </a:lstStyle>
              <a:p>
                <a:r>
                  <a:rPr lang="en-US" sz="3000" b="0" dirty="0" smtClean="0">
                    <a:solidFill>
                      <a:schemeClr val="tx1"/>
                    </a:solidFill>
                  </a:rPr>
                  <a:t>Majority of</a:t>
                </a:r>
                <a:r>
                  <a:rPr lang="en-US" sz="2400" b="0" dirty="0" smtClean="0">
                    <a:solidFill>
                      <a:schemeClr val="tx1"/>
                    </a:solidFill>
                  </a:rPr>
                  <a:t> </a:t>
                </a:r>
                <a14:m>
                  <m:oMath xmlns:m="http://schemas.openxmlformats.org/officeDocument/2006/math">
                    <m:r>
                      <a:rPr lang="en-US" sz="2400" b="0" i="1" smtClean="0">
                        <a:solidFill>
                          <a:schemeClr val="tx1"/>
                        </a:solidFill>
                        <a:latin typeface="Cambria Math" charset="0"/>
                      </a:rPr>
                      <m:t>𝑀𝑆</m:t>
                    </m:r>
                    <m:sSub>
                      <m:sSubPr>
                        <m:ctrlPr>
                          <a:rPr lang="en-US" sz="2400" b="0" i="1" smtClean="0">
                            <a:solidFill>
                              <a:schemeClr val="tx1"/>
                            </a:solidFill>
                            <a:latin typeface="Cambria Math" charset="0"/>
                          </a:rPr>
                        </m:ctrlPr>
                      </m:sSubPr>
                      <m:e>
                        <m:r>
                          <a:rPr lang="en-US" sz="2400" b="0" i="1" smtClean="0">
                            <a:solidFill>
                              <a:schemeClr val="tx1"/>
                            </a:solidFill>
                            <a:latin typeface="Cambria Math" charset="0"/>
                          </a:rPr>
                          <m:t>𝐸</m:t>
                        </m:r>
                      </m:e>
                      <m:sub>
                        <m:r>
                          <a:rPr lang="en-US" sz="2400" b="0" i="1" smtClean="0">
                            <a:solidFill>
                              <a:schemeClr val="tx1"/>
                            </a:solidFill>
                            <a:latin typeface="Cambria Math" charset="0"/>
                          </a:rPr>
                          <m:t>𝑁𝑜𝑛</m:t>
                        </m:r>
                        <m:r>
                          <a:rPr lang="en-US" sz="2400" b="0" i="1" smtClean="0">
                            <a:solidFill>
                              <a:schemeClr val="tx1"/>
                            </a:solidFill>
                            <a:latin typeface="Cambria Math" charset="0"/>
                          </a:rPr>
                          <m:t>−</m:t>
                        </m:r>
                        <m:r>
                          <a:rPr lang="en-US" sz="2400" b="0" i="1" smtClean="0">
                            <a:solidFill>
                              <a:schemeClr val="tx1"/>
                            </a:solidFill>
                            <a:latin typeface="Cambria Math" charset="0"/>
                          </a:rPr>
                          <m:t>𝐼𝑛𝑓</m:t>
                        </m:r>
                      </m:sub>
                    </m:sSub>
                    <m:r>
                      <a:rPr lang="en-US" sz="2400" b="0" i="1" smtClean="0">
                        <a:solidFill>
                          <a:schemeClr val="tx1"/>
                        </a:solidFill>
                        <a:latin typeface="Cambria Math" charset="0"/>
                      </a:rPr>
                      <m:t>−</m:t>
                    </m:r>
                    <m:sSub>
                      <m:sSubPr>
                        <m:ctrlPr>
                          <a:rPr lang="en-US" sz="2400" i="1">
                            <a:solidFill>
                              <a:schemeClr val="tx1"/>
                            </a:solidFill>
                            <a:latin typeface="Cambria Math" charset="0"/>
                          </a:rPr>
                        </m:ctrlPr>
                      </m:sSubPr>
                      <m:e>
                        <m:r>
                          <a:rPr lang="en-US" sz="2400" i="1">
                            <a:solidFill>
                              <a:schemeClr val="tx1"/>
                            </a:solidFill>
                            <a:latin typeface="Cambria Math" charset="0"/>
                          </a:rPr>
                          <m:t>𝑀𝑆𝐸</m:t>
                        </m:r>
                      </m:e>
                      <m:sub>
                        <m:r>
                          <a:rPr lang="en-US" sz="2400" i="1">
                            <a:solidFill>
                              <a:schemeClr val="tx1"/>
                            </a:solidFill>
                            <a:latin typeface="Cambria Math" charset="0"/>
                          </a:rPr>
                          <m:t>𝐼𝑛𝑓</m:t>
                        </m:r>
                      </m:sub>
                    </m:sSub>
                  </m:oMath>
                </a14:m>
                <a:r>
                  <a:rPr lang="en-US" sz="2400" dirty="0" smtClean="0">
                    <a:solidFill>
                      <a:schemeClr val="tx1"/>
                    </a:solidFill>
                  </a:rPr>
                  <a:t> </a:t>
                </a:r>
                <a:r>
                  <a:rPr lang="en-US" sz="3000" dirty="0" smtClean="0">
                    <a:solidFill>
                      <a:schemeClr val="tx1"/>
                    </a:solidFill>
                  </a:rPr>
                  <a:t>are positive</a:t>
                </a:r>
                <a:endParaRPr lang="en-US" sz="3000" dirty="0">
                  <a:solidFill>
                    <a:schemeClr val="tx1"/>
                  </a:solidFill>
                </a:endParaRPr>
              </a:p>
            </p:txBody>
          </p:sp>
        </mc:Choice>
        <mc:Fallback xmlns="">
          <p:sp>
            <p:nvSpPr>
              <p:cNvPr id="12" name="Sigmoid"/>
              <p:cNvSpPr txBox="1">
                <a:spLocks noRot="1" noChangeAspect="1" noMove="1" noResize="1" noEditPoints="1" noAdjustHandles="1" noChangeArrowheads="1" noChangeShapeType="1" noTextEdit="1"/>
              </p:cNvSpPr>
              <p:nvPr/>
            </p:nvSpPr>
            <p:spPr>
              <a:xfrm>
                <a:off x="6502400" y="6603970"/>
                <a:ext cx="5525485" cy="1025922"/>
              </a:xfrm>
              <a:prstGeom prst="rect">
                <a:avLst/>
              </a:prstGeom>
              <a:blipFill rotWithShape="0">
                <a:blip r:embed="rId5"/>
                <a:stretch>
                  <a:fillRect t="-7692" b="-17160"/>
                </a:stretch>
              </a:blipFill>
              <a:ln w="12700">
                <a:miter lim="400000"/>
              </a:ln>
              <a:extLst>
                <a:ext uri="{C572A759-6A51-4108-AA02-DFA0A04FC94B}">
                  <ma14:wrappingTextBoxFlag xmlns:ma14="http://schemas.microsoft.com/office/mac/drawingml/2011/main" val="1"/>
                </a:ext>
              </a:extLst>
            </p:spPr>
            <p:txBody>
              <a:bodyPr/>
              <a:lstStyle/>
              <a:p>
                <a:r>
                  <a:rPr lang="en-US">
                    <a:noFill/>
                  </a:rPr>
                  <a:t> </a:t>
                </a:r>
              </a:p>
            </p:txBody>
          </p:sp>
        </mc:Fallback>
      </mc:AlternateContent>
      <p:sp>
        <p:nvSpPr>
          <p:cNvPr id="3" name="Slide Number Placeholder 2"/>
          <p:cNvSpPr>
            <a:spLocks noGrp="1"/>
          </p:cNvSpPr>
          <p:nvPr>
            <p:ph type="sldNum" sz="quarter" idx="2"/>
          </p:nvPr>
        </p:nvSpPr>
        <p:spPr>
          <a:xfrm>
            <a:off x="12411641" y="10196755"/>
            <a:ext cx="214802" cy="225703"/>
          </a:xfrm>
        </p:spPr>
        <p:txBody>
          <a:bodyPr/>
          <a:lstStyle/>
          <a:p>
            <a:fld id="{86CB4B4D-7CA3-9044-876B-883B54F8677D}" type="slidenum">
              <a:rPr lang="uk-UA" smtClean="0"/>
              <a:t>51</a:t>
            </a:fld>
            <a:endParaRPr lang="uk-UA"/>
          </a:p>
        </p:txBody>
      </p:sp>
    </p:spTree>
    <p:extLst>
      <p:ext uri="{BB962C8B-B14F-4D97-AF65-F5344CB8AC3E}">
        <p14:creationId xmlns:p14="http://schemas.microsoft.com/office/powerpoint/2010/main" val="1511718317"/>
      </p:ext>
    </p:extLst>
  </p:cSld>
  <p:clrMapOvr>
    <a:masterClrMapping/>
  </p:clrMapOvr>
  <p:transition spd="med"/>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 name="Neural Network Concepts"/>
          <p:cNvSpPr txBox="1">
            <a:spLocks noGrp="1"/>
          </p:cNvSpPr>
          <p:nvPr>
            <p:ph type="ctrTitle"/>
          </p:nvPr>
        </p:nvSpPr>
        <p:spPr>
          <a:xfrm>
            <a:off x="0" y="810"/>
            <a:ext cx="13004801" cy="763554"/>
          </a:xfrm>
          <a:prstGeom prst="rect">
            <a:avLst/>
          </a:prstGeom>
          <a:solidFill>
            <a:srgbClr val="003D7C"/>
          </a:solidFill>
        </p:spPr>
        <p:txBody>
          <a:bodyPr>
            <a:normAutofit/>
          </a:bodyPr>
          <a:lstStyle/>
          <a:p>
            <a:pPr lvl="2" algn="l">
              <a:defRPr sz="4000">
                <a:solidFill>
                  <a:srgbClr val="FFFFFF"/>
                </a:solidFill>
              </a:defRPr>
            </a:pPr>
            <a:r>
              <a:rPr lang="en-US" sz="3200" dirty="0"/>
              <a:t>Differentially Expression Analysis &amp;  Enrichment Analysis</a:t>
            </a:r>
            <a:endParaRPr sz="3200" dirty="0"/>
          </a:p>
        </p:txBody>
      </p:sp>
      <p:sp>
        <p:nvSpPr>
          <p:cNvPr id="239" name="Rectangle"/>
          <p:cNvSpPr/>
          <p:nvPr/>
        </p:nvSpPr>
        <p:spPr>
          <a:xfrm>
            <a:off x="-31143" y="9290815"/>
            <a:ext cx="6502401" cy="469901"/>
          </a:xfrm>
          <a:prstGeom prst="rect">
            <a:avLst/>
          </a:prstGeom>
          <a:solidFill>
            <a:srgbClr val="003D7C"/>
          </a:solidFill>
          <a:ln w="12700">
            <a:miter lim="400000"/>
          </a:ln>
        </p:spPr>
        <p:txBody>
          <a:bodyPr lIns="50800" tIns="50800" rIns="50800" bIns="50800" anchor="b">
            <a:normAutofit fontScale="32500" lnSpcReduction="20000"/>
          </a:bodyPr>
          <a:lstStyle/>
          <a:p>
            <a:pPr lvl="2" algn="l">
              <a:defRPr sz="8000" b="0">
                <a:solidFill>
                  <a:srgbClr val="FFFFFF"/>
                </a:solidFill>
                <a:latin typeface="+mn-lt"/>
                <a:ea typeface="+mn-ea"/>
                <a:cs typeface="+mn-cs"/>
                <a:sym typeface="Helvetica Neue Medium"/>
              </a:defRPr>
            </a:pPr>
            <a:endParaRPr/>
          </a:p>
        </p:txBody>
      </p:sp>
      <p:pic>
        <p:nvPicPr>
          <p:cNvPr id="3" name="Picture 2"/>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 y="1033268"/>
            <a:ext cx="13004800" cy="7988642"/>
          </a:xfrm>
          <a:prstGeom prst="rect">
            <a:avLst/>
          </a:prstGeom>
        </p:spPr>
      </p:pic>
      <p:sp>
        <p:nvSpPr>
          <p:cNvPr id="2" name="Slide Number Placeholder 1"/>
          <p:cNvSpPr>
            <a:spLocks noGrp="1"/>
          </p:cNvSpPr>
          <p:nvPr>
            <p:ph type="sldNum" sz="quarter" idx="2"/>
          </p:nvPr>
        </p:nvSpPr>
        <p:spPr/>
        <p:txBody>
          <a:bodyPr/>
          <a:lstStyle/>
          <a:p>
            <a:fld id="{86CB4B4D-7CA3-9044-876B-883B54F8677D}" type="slidenum">
              <a:rPr lang="uk-UA" smtClean="0"/>
              <a:t>52</a:t>
            </a:fld>
            <a:endParaRPr lang="uk-UA"/>
          </a:p>
        </p:txBody>
      </p:sp>
    </p:spTree>
    <p:extLst>
      <p:ext uri="{BB962C8B-B14F-4D97-AF65-F5344CB8AC3E}">
        <p14:creationId xmlns:p14="http://schemas.microsoft.com/office/powerpoint/2010/main" val="780448438"/>
      </p:ext>
    </p:extLst>
  </p:cSld>
  <p:clrMapOvr>
    <a:masterClrMapping/>
  </p:clrMapOvr>
  <p:transition spd="med"/>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 name="normal-tissue-near-tumors-may-host-hidden-cancer-characteristics-293567.png" descr="normal-tissue-near-tumors-may-host-hidden-cancer-characteristics-293567.png"/>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a:xfrm>
            <a:off x="704044" y="3105121"/>
            <a:ext cx="6502401" cy="3216688"/>
          </a:xfrm>
          <a:prstGeom prst="rect">
            <a:avLst/>
          </a:prstGeom>
          <a:ln w="12700">
            <a:miter lim="400000"/>
          </a:ln>
        </p:spPr>
      </p:pic>
      <p:sp>
        <p:nvSpPr>
          <p:cNvPr id="164" name="Abundant Data…"/>
          <p:cNvSpPr txBox="1"/>
          <p:nvPr/>
        </p:nvSpPr>
        <p:spPr>
          <a:xfrm>
            <a:off x="7535765" y="3351770"/>
            <a:ext cx="4998798" cy="272338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4000" b="0">
                <a:latin typeface="+mn-lt"/>
                <a:ea typeface="+mn-ea"/>
                <a:cs typeface="+mn-cs"/>
                <a:sym typeface="Helvetica Neue Medium"/>
              </a:defRPr>
            </a:pPr>
            <a:r>
              <a:rPr dirty="0"/>
              <a:t>Abundant Data</a:t>
            </a:r>
          </a:p>
          <a:p>
            <a:pPr algn="l">
              <a:defRPr sz="3000" b="0">
                <a:solidFill>
                  <a:srgbClr val="5E5E5E"/>
                </a:solidFill>
              </a:defRPr>
            </a:pPr>
            <a:r>
              <a:rPr dirty="0"/>
              <a:t>Massive Repositories</a:t>
            </a:r>
          </a:p>
          <a:p>
            <a:pPr algn="l">
              <a:defRPr sz="2000" b="0">
                <a:solidFill>
                  <a:srgbClr val="5E5E5E"/>
                </a:solidFill>
              </a:defRPr>
            </a:pPr>
            <a:endParaRPr dirty="0"/>
          </a:p>
          <a:p>
            <a:pPr algn="l">
              <a:defRPr sz="2000" b="0">
                <a:solidFill>
                  <a:srgbClr val="5E5E5E"/>
                </a:solidFill>
              </a:defRPr>
            </a:pPr>
            <a:r>
              <a:rPr b="1" dirty="0"/>
              <a:t>GTEx</a:t>
            </a:r>
            <a:r>
              <a:rPr dirty="0"/>
              <a:t> - 12,000 samples, 53 tissues, </a:t>
            </a:r>
          </a:p>
          <a:p>
            <a:pPr algn="l">
              <a:defRPr sz="2000" b="0">
                <a:solidFill>
                  <a:srgbClr val="5E5E5E"/>
                </a:solidFill>
              </a:defRPr>
            </a:pPr>
            <a:r>
              <a:rPr dirty="0"/>
              <a:t>714 donors</a:t>
            </a:r>
          </a:p>
          <a:p>
            <a:pPr algn="l">
              <a:defRPr sz="2000" b="0">
                <a:solidFill>
                  <a:srgbClr val="5E5E5E"/>
                </a:solidFill>
              </a:defRPr>
            </a:pPr>
            <a:r>
              <a:rPr b="1" dirty="0"/>
              <a:t>TCGA</a:t>
            </a:r>
            <a:r>
              <a:rPr dirty="0"/>
              <a:t> - 2.5 petabytes of data, 33 cancer types, 11,000 patients</a:t>
            </a:r>
          </a:p>
        </p:txBody>
      </p:sp>
      <p:sp>
        <p:nvSpPr>
          <p:cNvPr id="168" name="Image Source:…"/>
          <p:cNvSpPr txBox="1"/>
          <p:nvPr/>
        </p:nvSpPr>
        <p:spPr>
          <a:xfrm>
            <a:off x="704044" y="8662566"/>
            <a:ext cx="6633178" cy="59372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a:bodyPr>
          <a:lstStyle/>
          <a:p>
            <a:pPr algn="l" defTabSz="473201">
              <a:defRPr sz="810" b="0">
                <a:solidFill>
                  <a:srgbClr val="929292"/>
                </a:solidFill>
              </a:defRPr>
            </a:pPr>
            <a:r>
              <a:rPr dirty="0">
                <a:solidFill>
                  <a:schemeClr val="bg2"/>
                </a:solidFill>
              </a:rPr>
              <a:t>Image Source: </a:t>
            </a:r>
          </a:p>
          <a:p>
            <a:pPr algn="l" defTabSz="473201">
              <a:defRPr sz="810" b="0">
                <a:solidFill>
                  <a:srgbClr val="929292"/>
                </a:solidFill>
              </a:defRPr>
            </a:pPr>
            <a:r>
              <a:rPr dirty="0">
                <a:solidFill>
                  <a:schemeClr val="bg2"/>
                </a:solidFill>
              </a:rPr>
              <a:t>[1] https://</a:t>
            </a:r>
            <a:r>
              <a:rPr dirty="0" smtClean="0">
                <a:solidFill>
                  <a:schemeClr val="bg2"/>
                </a:solidFill>
              </a:rPr>
              <a:t>www.technologynetworks.com/cancer-research/news/normal-tissue-near-tumors-may-host-hidden-cancer-characteristics-293567</a:t>
            </a:r>
            <a:endParaRPr dirty="0">
              <a:solidFill>
                <a:schemeClr val="bg2"/>
              </a:solidFill>
              <a:hlinkClick r:id="rId4"/>
            </a:endParaRPr>
          </a:p>
        </p:txBody>
      </p:sp>
      <p:sp>
        <p:nvSpPr>
          <p:cNvPr id="169" name="Introduction"/>
          <p:cNvSpPr txBox="1">
            <a:spLocks noGrp="1"/>
          </p:cNvSpPr>
          <p:nvPr>
            <p:ph type="ctrTitle"/>
          </p:nvPr>
        </p:nvSpPr>
        <p:spPr>
          <a:xfrm>
            <a:off x="0" y="810"/>
            <a:ext cx="13004801" cy="763554"/>
          </a:xfrm>
          <a:prstGeom prst="rect">
            <a:avLst/>
          </a:prstGeom>
          <a:solidFill>
            <a:srgbClr val="003D7C"/>
          </a:solidFill>
        </p:spPr>
        <p:txBody>
          <a:bodyPr/>
          <a:lstStyle/>
          <a:p>
            <a:pPr lvl="2" algn="l">
              <a:defRPr sz="4000">
                <a:solidFill>
                  <a:srgbClr val="FFFFFF"/>
                </a:solidFill>
              </a:defRPr>
            </a:pPr>
            <a:r>
              <a:rPr lang="en-US" dirty="0" smtClean="0"/>
              <a:t>Motivations</a:t>
            </a:r>
            <a:endParaRPr dirty="0"/>
          </a:p>
        </p:txBody>
      </p:sp>
      <p:sp>
        <p:nvSpPr>
          <p:cNvPr id="7" name="Rectangle"/>
          <p:cNvSpPr/>
          <p:nvPr/>
        </p:nvSpPr>
        <p:spPr>
          <a:xfrm>
            <a:off x="0" y="9290815"/>
            <a:ext cx="12032643" cy="462785"/>
          </a:xfrm>
          <a:prstGeom prst="rect">
            <a:avLst/>
          </a:prstGeom>
          <a:solidFill>
            <a:srgbClr val="003D7C"/>
          </a:solidFill>
          <a:ln w="12700">
            <a:miter lim="400000"/>
          </a:ln>
        </p:spPr>
        <p:txBody>
          <a:bodyPr lIns="50800" tIns="50800" rIns="50800" bIns="50800" anchor="b">
            <a:normAutofit fontScale="32500" lnSpcReduction="20000"/>
          </a:bodyPr>
          <a:lstStyle/>
          <a:p>
            <a:pPr lvl="2" algn="l">
              <a:defRPr sz="8000" b="0">
                <a:solidFill>
                  <a:srgbClr val="FFFFFF"/>
                </a:solidFill>
                <a:latin typeface="+mn-lt"/>
                <a:ea typeface="+mn-ea"/>
                <a:cs typeface="+mn-cs"/>
                <a:sym typeface="Helvetica Neue Medium"/>
              </a:defRPr>
            </a:pPr>
            <a:endParaRPr/>
          </a:p>
        </p:txBody>
      </p:sp>
      <p:sp>
        <p:nvSpPr>
          <p:cNvPr id="2" name="Slide Number Placeholder 1"/>
          <p:cNvSpPr>
            <a:spLocks noGrp="1"/>
          </p:cNvSpPr>
          <p:nvPr>
            <p:ph type="sldNum" sz="quarter" idx="2"/>
          </p:nvPr>
        </p:nvSpPr>
        <p:spPr/>
        <p:txBody>
          <a:bodyPr/>
          <a:lstStyle/>
          <a:p>
            <a:fld id="{86CB4B4D-7CA3-9044-876B-883B54F8677D}" type="slidenum">
              <a:rPr lang="uk-UA" smtClean="0"/>
              <a:t>5</a:t>
            </a:fld>
            <a:endParaRPr lang="uk-UA"/>
          </a:p>
        </p:txBody>
      </p:sp>
    </p:spTree>
    <p:extLst>
      <p:ext uri="{BB962C8B-B14F-4D97-AF65-F5344CB8AC3E}">
        <p14:creationId xmlns:p14="http://schemas.microsoft.com/office/powerpoint/2010/main" val="1397276574"/>
      </p:ext>
    </p:extLst>
  </p:cSld>
  <p:clrMapOvr>
    <a:masterClrMapping/>
  </p:clrMapOvr>
  <p:transition spd="med"/>
  <p:timing>
    <p:tnLst>
      <p:par>
        <p:cTn id="1" dur="indefinite" restart="never" fill="hold"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 name="“Colorectal cancer numbers far too high, says experts”…"/>
          <p:cNvSpPr txBox="1"/>
          <p:nvPr/>
        </p:nvSpPr>
        <p:spPr>
          <a:xfrm>
            <a:off x="6955619" y="1997456"/>
            <a:ext cx="5280066" cy="258368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sz="4000" b="0">
                <a:latin typeface="+mn-lt"/>
                <a:ea typeface="+mn-ea"/>
                <a:cs typeface="+mn-cs"/>
                <a:sym typeface="Helvetica Neue Medium"/>
              </a:defRPr>
            </a:pPr>
            <a:r>
              <a:rPr dirty="0"/>
              <a:t>“Colorectal cancer numbers far too high, says experts”</a:t>
            </a:r>
          </a:p>
          <a:p>
            <a:pPr>
              <a:defRPr sz="2000" b="0">
                <a:latin typeface="+mn-lt"/>
                <a:ea typeface="+mn-ea"/>
                <a:cs typeface="+mn-cs"/>
                <a:sym typeface="Helvetica Neue Medium"/>
              </a:defRPr>
            </a:pPr>
            <a:endParaRPr dirty="0"/>
          </a:p>
          <a:p>
            <a:pPr>
              <a:defRPr sz="2000" b="0">
                <a:solidFill>
                  <a:srgbClr val="5E5E5E"/>
                </a:solidFill>
              </a:defRPr>
            </a:pPr>
            <a:r>
              <a:rPr dirty="0"/>
              <a:t>ST, Nov 9, 2016</a:t>
            </a:r>
          </a:p>
        </p:txBody>
      </p:sp>
      <p:grpSp>
        <p:nvGrpSpPr>
          <p:cNvPr id="178" name="Group"/>
          <p:cNvGrpSpPr/>
          <p:nvPr/>
        </p:nvGrpSpPr>
        <p:grpSpPr>
          <a:xfrm>
            <a:off x="769115" y="1620984"/>
            <a:ext cx="5280066" cy="6813210"/>
            <a:chOff x="0" y="0"/>
            <a:chExt cx="5280064" cy="6813208"/>
          </a:xfrm>
        </p:grpSpPr>
        <p:pic>
          <p:nvPicPr>
            <p:cNvPr id="173" name="Image" descr="Image"/>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0"/>
              <a:ext cx="5280065" cy="6813209"/>
            </a:xfrm>
            <a:prstGeom prst="rect">
              <a:avLst/>
            </a:prstGeom>
            <a:ln w="12700" cap="flat">
              <a:noFill/>
              <a:miter lim="400000"/>
            </a:ln>
            <a:effectLst/>
          </p:spPr>
        </p:pic>
        <p:sp>
          <p:nvSpPr>
            <p:cNvPr id="174" name="Rectangle"/>
            <p:cNvSpPr/>
            <p:nvPr/>
          </p:nvSpPr>
          <p:spPr>
            <a:xfrm>
              <a:off x="2620556" y="1203508"/>
              <a:ext cx="2600689" cy="202079"/>
            </a:xfrm>
            <a:prstGeom prst="rect">
              <a:avLst/>
            </a:prstGeom>
            <a:noFill/>
            <a:ln w="63500" cap="flat">
              <a:solidFill>
                <a:schemeClr val="accent4">
                  <a:hueOff val="-461056"/>
                  <a:satOff val="4338"/>
                  <a:lumOff val="-10225"/>
                </a:schemeClr>
              </a:solidFill>
              <a:prstDash val="solid"/>
              <a:miter lim="400000"/>
            </a:ln>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a:p>
          </p:txBody>
        </p:sp>
        <p:sp>
          <p:nvSpPr>
            <p:cNvPr id="175" name="Rectangle"/>
            <p:cNvSpPr/>
            <p:nvPr/>
          </p:nvSpPr>
          <p:spPr>
            <a:xfrm>
              <a:off x="44307" y="996339"/>
              <a:ext cx="2600689" cy="202080"/>
            </a:xfrm>
            <a:prstGeom prst="rect">
              <a:avLst/>
            </a:prstGeom>
            <a:noFill/>
            <a:ln w="63500" cap="flat">
              <a:solidFill>
                <a:schemeClr val="accent4">
                  <a:hueOff val="-461056"/>
                  <a:satOff val="4338"/>
                  <a:lumOff val="-10225"/>
                </a:schemeClr>
              </a:solidFill>
              <a:prstDash val="solid"/>
              <a:miter lim="400000"/>
            </a:ln>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a:p>
          </p:txBody>
        </p:sp>
        <p:sp>
          <p:nvSpPr>
            <p:cNvPr id="176" name="Rectangle"/>
            <p:cNvSpPr/>
            <p:nvPr/>
          </p:nvSpPr>
          <p:spPr>
            <a:xfrm>
              <a:off x="2620556" y="4773535"/>
              <a:ext cx="2600689" cy="202079"/>
            </a:xfrm>
            <a:prstGeom prst="rect">
              <a:avLst/>
            </a:prstGeom>
            <a:noFill/>
            <a:ln w="63500" cap="flat">
              <a:solidFill>
                <a:schemeClr val="accent4">
                  <a:hueOff val="-461056"/>
                  <a:satOff val="4338"/>
                  <a:lumOff val="-10225"/>
                </a:schemeClr>
              </a:solidFill>
              <a:prstDash val="solid"/>
              <a:miter lim="400000"/>
            </a:ln>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a:p>
          </p:txBody>
        </p:sp>
        <p:sp>
          <p:nvSpPr>
            <p:cNvPr id="177" name="Rectangle"/>
            <p:cNvSpPr/>
            <p:nvPr/>
          </p:nvSpPr>
          <p:spPr>
            <a:xfrm>
              <a:off x="44307" y="4548691"/>
              <a:ext cx="2600689" cy="202080"/>
            </a:xfrm>
            <a:prstGeom prst="rect">
              <a:avLst/>
            </a:prstGeom>
            <a:noFill/>
            <a:ln w="63500" cap="flat">
              <a:solidFill>
                <a:schemeClr val="accent4">
                  <a:hueOff val="-461056"/>
                  <a:satOff val="4338"/>
                  <a:lumOff val="-10225"/>
                </a:schemeClr>
              </a:solidFill>
              <a:prstDash val="solid"/>
              <a:miter lim="400000"/>
            </a:ln>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a:p>
          </p:txBody>
        </p:sp>
      </p:grpSp>
      <p:sp>
        <p:nvSpPr>
          <p:cNvPr id="179" name="Introduction"/>
          <p:cNvSpPr txBox="1">
            <a:spLocks noGrp="1"/>
          </p:cNvSpPr>
          <p:nvPr>
            <p:ph type="ctrTitle"/>
          </p:nvPr>
        </p:nvSpPr>
        <p:spPr>
          <a:xfrm>
            <a:off x="0" y="810"/>
            <a:ext cx="13004801" cy="763554"/>
          </a:xfrm>
          <a:prstGeom prst="rect">
            <a:avLst/>
          </a:prstGeom>
          <a:solidFill>
            <a:srgbClr val="003D7C"/>
          </a:solidFill>
        </p:spPr>
        <p:txBody>
          <a:bodyPr/>
          <a:lstStyle/>
          <a:p>
            <a:pPr lvl="2" algn="l">
              <a:defRPr sz="4000">
                <a:solidFill>
                  <a:srgbClr val="FFFFFF"/>
                </a:solidFill>
              </a:defRPr>
            </a:pPr>
            <a:r>
              <a:rPr lang="en-US" dirty="0" smtClean="0"/>
              <a:t>Motivations</a:t>
            </a:r>
            <a:endParaRPr dirty="0"/>
          </a:p>
        </p:txBody>
      </p:sp>
      <p:sp>
        <p:nvSpPr>
          <p:cNvPr id="180" name="Line"/>
          <p:cNvSpPr/>
          <p:nvPr/>
        </p:nvSpPr>
        <p:spPr>
          <a:xfrm flipV="1">
            <a:off x="8109721" y="5106964"/>
            <a:ext cx="2971861" cy="1"/>
          </a:xfrm>
          <a:prstGeom prst="line">
            <a:avLst/>
          </a:prstGeom>
          <a:ln w="25400">
            <a:solidFill>
              <a:srgbClr val="D5D5D5"/>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81" name="Image Source:…"/>
          <p:cNvSpPr txBox="1"/>
          <p:nvPr/>
        </p:nvSpPr>
        <p:spPr>
          <a:xfrm>
            <a:off x="704044" y="8662566"/>
            <a:ext cx="6633178" cy="59372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a:bodyPr>
          <a:lstStyle/>
          <a:p>
            <a:pPr algn="l">
              <a:defRPr sz="1000" b="0">
                <a:solidFill>
                  <a:srgbClr val="929292"/>
                </a:solidFill>
              </a:defRPr>
            </a:pPr>
            <a:r>
              <a:rPr dirty="0">
                <a:solidFill>
                  <a:schemeClr val="bg2"/>
                </a:solidFill>
              </a:rPr>
              <a:t>Image Source: </a:t>
            </a:r>
          </a:p>
          <a:p>
            <a:pPr algn="l">
              <a:defRPr sz="1000" b="0">
                <a:solidFill>
                  <a:srgbClr val="929292"/>
                </a:solidFill>
              </a:defRPr>
            </a:pPr>
            <a:r>
              <a:rPr dirty="0">
                <a:solidFill>
                  <a:schemeClr val="bg2"/>
                </a:solidFill>
              </a:rPr>
              <a:t>[1] http://www.straitstimes.com/singapore/health/new-therapies-offer-hope-to-cancer-patients-living-with-cancer</a:t>
            </a:r>
          </a:p>
        </p:txBody>
      </p:sp>
      <p:sp>
        <p:nvSpPr>
          <p:cNvPr id="182" name="1.1 Million Death Toll by 2030…"/>
          <p:cNvSpPr txBox="1"/>
          <p:nvPr/>
        </p:nvSpPr>
        <p:spPr>
          <a:xfrm>
            <a:off x="6955619" y="5632784"/>
            <a:ext cx="5280066" cy="226618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sz="4000" b="0">
                <a:latin typeface="+mn-lt"/>
                <a:ea typeface="+mn-ea"/>
                <a:cs typeface="+mn-cs"/>
                <a:sym typeface="Helvetica Neue Medium"/>
              </a:defRPr>
            </a:pPr>
            <a:r>
              <a:t>1.1 Million Death Toll by 2030</a:t>
            </a:r>
          </a:p>
          <a:p>
            <a:pPr>
              <a:defRPr sz="2000" b="0">
                <a:latin typeface="+mn-lt"/>
                <a:ea typeface="+mn-ea"/>
                <a:cs typeface="+mn-cs"/>
                <a:sym typeface="Helvetica Neue Medium"/>
              </a:defRPr>
            </a:pPr>
            <a:endParaRPr/>
          </a:p>
          <a:p>
            <a:pPr>
              <a:defRPr sz="2000" b="0">
                <a:solidFill>
                  <a:srgbClr val="5E5E5E"/>
                </a:solidFill>
              </a:defRPr>
            </a:pPr>
            <a:r>
              <a:t>PubMed.gov - US National Library of medicine, National Institutes of Health</a:t>
            </a:r>
          </a:p>
        </p:txBody>
      </p:sp>
      <p:sp>
        <p:nvSpPr>
          <p:cNvPr id="15" name="Rectangle"/>
          <p:cNvSpPr/>
          <p:nvPr/>
        </p:nvSpPr>
        <p:spPr>
          <a:xfrm>
            <a:off x="0" y="9290815"/>
            <a:ext cx="12032643" cy="462785"/>
          </a:xfrm>
          <a:prstGeom prst="rect">
            <a:avLst/>
          </a:prstGeom>
          <a:solidFill>
            <a:srgbClr val="003D7C"/>
          </a:solidFill>
          <a:ln w="12700">
            <a:miter lim="400000"/>
          </a:ln>
        </p:spPr>
        <p:txBody>
          <a:bodyPr lIns="50800" tIns="50800" rIns="50800" bIns="50800" anchor="b">
            <a:normAutofit fontScale="32500" lnSpcReduction="20000"/>
          </a:bodyPr>
          <a:lstStyle/>
          <a:p>
            <a:pPr lvl="2" algn="l">
              <a:defRPr sz="8000" b="0">
                <a:solidFill>
                  <a:srgbClr val="FFFFFF"/>
                </a:solidFill>
                <a:latin typeface="+mn-lt"/>
                <a:ea typeface="+mn-ea"/>
                <a:cs typeface="+mn-cs"/>
                <a:sym typeface="Helvetica Neue Medium"/>
              </a:defRPr>
            </a:pPr>
            <a:endParaRPr/>
          </a:p>
        </p:txBody>
      </p:sp>
      <p:sp>
        <p:nvSpPr>
          <p:cNvPr id="2" name="Slide Number Placeholder 1"/>
          <p:cNvSpPr>
            <a:spLocks noGrp="1"/>
          </p:cNvSpPr>
          <p:nvPr>
            <p:ph type="sldNum" sz="quarter" idx="2"/>
          </p:nvPr>
        </p:nvSpPr>
        <p:spPr/>
        <p:txBody>
          <a:bodyPr/>
          <a:lstStyle/>
          <a:p>
            <a:fld id="{86CB4B4D-7CA3-9044-876B-883B54F8677D}" type="slidenum">
              <a:rPr lang="uk-UA" smtClean="0"/>
              <a:t>6</a:t>
            </a:fld>
            <a:endParaRPr lang="uk-UA"/>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7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grpId="2" nodeType="clickEffect">
                                  <p:stCondLst>
                                    <p:cond delay="0"/>
                                  </p:stCondLst>
                                  <p:iterate>
                                    <p:tmAbs val="0"/>
                                  </p:iterate>
                                  <p:childTnLst>
                                    <p:set>
                                      <p:cBhvr>
                                        <p:cTn id="10" fill="hold"/>
                                        <p:tgtEl>
                                          <p:spTgt spid="180"/>
                                        </p:tgtEl>
                                        <p:attrNameLst>
                                          <p:attrName>style.visibility</p:attrName>
                                        </p:attrNameLst>
                                      </p:cBhvr>
                                      <p:to>
                                        <p:strVal val="visible"/>
                                      </p:to>
                                    </p:set>
                                    <p:animEffect transition="in" filter="wipe(left)">
                                      <p:cBhvr>
                                        <p:cTn id="11" dur="250"/>
                                        <p:tgtEl>
                                          <p:spTgt spid="180"/>
                                        </p:tgtEl>
                                      </p:cBhvr>
                                    </p:animEffect>
                                  </p:childTnLst>
                                </p:cTn>
                              </p:par>
                            </p:childTnLst>
                          </p:cTn>
                        </p:par>
                        <p:par>
                          <p:cTn id="12" fill="hold">
                            <p:stCondLst>
                              <p:cond delay="250"/>
                            </p:stCondLst>
                            <p:childTnLst>
                              <p:par>
                                <p:cTn id="13" presetID="1" presetClass="entr" presetSubtype="0" fill="hold" grpId="3" nodeType="afterEffect">
                                  <p:stCondLst>
                                    <p:cond delay="0"/>
                                  </p:stCondLst>
                                  <p:iterate>
                                    <p:tmAbs val="0"/>
                                  </p:iterate>
                                  <p:childTnLst>
                                    <p:set>
                                      <p:cBhvr>
                                        <p:cTn id="14" fill="hold"/>
                                        <p:tgtEl>
                                          <p:spTgt spid="18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8" grpId="1" animBg="1" advAuto="0"/>
      <p:bldP spid="180" grpId="2" animBg="1" advAuto="0"/>
      <p:bldP spid="182" grpId="3" animBg="1" advAuto="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 name="Outline"/>
          <p:cNvSpPr txBox="1">
            <a:spLocks noGrp="1"/>
          </p:cNvSpPr>
          <p:nvPr>
            <p:ph type="ctrTitle"/>
          </p:nvPr>
        </p:nvSpPr>
        <p:spPr>
          <a:xfrm>
            <a:off x="0" y="810"/>
            <a:ext cx="13004801" cy="763554"/>
          </a:xfrm>
          <a:prstGeom prst="rect">
            <a:avLst/>
          </a:prstGeom>
          <a:solidFill>
            <a:srgbClr val="003D7C"/>
          </a:solidFill>
        </p:spPr>
        <p:txBody>
          <a:bodyPr/>
          <a:lstStyle/>
          <a:p>
            <a:pPr lvl="2" algn="l">
              <a:defRPr sz="4000">
                <a:solidFill>
                  <a:srgbClr val="FFFFFF"/>
                </a:solidFill>
              </a:defRPr>
            </a:pPr>
            <a:r>
              <a:t>Outline</a:t>
            </a:r>
          </a:p>
        </p:txBody>
      </p:sp>
      <p:sp>
        <p:nvSpPr>
          <p:cNvPr id="11" name="1"/>
          <p:cNvSpPr/>
          <p:nvPr/>
        </p:nvSpPr>
        <p:spPr>
          <a:xfrm>
            <a:off x="1150170" y="2400610"/>
            <a:ext cx="292986" cy="469901"/>
          </a:xfrm>
          <a:prstGeom prst="rect">
            <a:avLst/>
          </a:prstGeom>
          <a:solidFill>
            <a:srgbClr val="003D7C"/>
          </a:solidFill>
          <a:ln w="12700">
            <a:miter lim="400000"/>
          </a:ln>
          <a:extLst>
            <a:ext uri="{C572A759-6A51-4108-AA02-DFA0A04FC94B}">
              <ma14:wrappingTextBoxFlag xmlns:ma14="http://schemas.microsoft.com/office/mac/drawingml/2011/main" val="1"/>
            </a:ext>
          </a:extLst>
        </p:spPr>
        <p:txBody>
          <a:bodyPr lIns="50800" tIns="50800" rIns="50800" bIns="50800">
            <a:normAutofit/>
          </a:bodyPr>
          <a:lstStyle/>
          <a:p>
            <a:pPr lvl="2" indent="342900" defTabSz="438150">
              <a:spcBef>
                <a:spcPts val="3100"/>
              </a:spcBef>
              <a:defRPr>
                <a:solidFill>
                  <a:srgbClr val="FFFFFF"/>
                </a:solidFill>
              </a:defRPr>
            </a:pPr>
            <a:endParaRPr dirty="0"/>
          </a:p>
        </p:txBody>
      </p:sp>
      <p:sp>
        <p:nvSpPr>
          <p:cNvPr id="12" name="2"/>
          <p:cNvSpPr/>
          <p:nvPr/>
        </p:nvSpPr>
        <p:spPr>
          <a:xfrm>
            <a:off x="1150170" y="3363930"/>
            <a:ext cx="292986" cy="469900"/>
          </a:xfrm>
          <a:prstGeom prst="rect">
            <a:avLst/>
          </a:prstGeom>
          <a:solidFill>
            <a:srgbClr val="003D7C"/>
          </a:solidFill>
          <a:ln w="12700">
            <a:miter lim="400000"/>
          </a:ln>
          <a:extLst>
            <a:ext uri="{C572A759-6A51-4108-AA02-DFA0A04FC94B}">
              <ma14:wrappingTextBoxFlag xmlns:ma14="http://schemas.microsoft.com/office/mac/drawingml/2011/main" val="1"/>
            </a:ext>
          </a:extLst>
        </p:spPr>
        <p:txBody>
          <a:bodyPr lIns="50800" tIns="50800" rIns="50800" bIns="50800">
            <a:normAutofit/>
          </a:bodyPr>
          <a:lstStyle/>
          <a:p>
            <a:pPr lvl="2" indent="342900" defTabSz="438150">
              <a:spcBef>
                <a:spcPts val="3100"/>
              </a:spcBef>
              <a:defRPr>
                <a:solidFill>
                  <a:srgbClr val="FFFFFF"/>
                </a:solidFill>
              </a:defRPr>
            </a:pPr>
            <a:endParaRPr dirty="0"/>
          </a:p>
        </p:txBody>
      </p:sp>
      <p:sp>
        <p:nvSpPr>
          <p:cNvPr id="13" name="3"/>
          <p:cNvSpPr/>
          <p:nvPr/>
        </p:nvSpPr>
        <p:spPr>
          <a:xfrm>
            <a:off x="1150170" y="4330781"/>
            <a:ext cx="292986" cy="469901"/>
          </a:xfrm>
          <a:prstGeom prst="rect">
            <a:avLst/>
          </a:prstGeom>
          <a:solidFill>
            <a:srgbClr val="003D7C"/>
          </a:solidFill>
          <a:ln w="12700">
            <a:miter lim="400000"/>
          </a:ln>
          <a:extLst>
            <a:ext uri="{C572A759-6A51-4108-AA02-DFA0A04FC94B}">
              <ma14:wrappingTextBoxFlag xmlns:ma14="http://schemas.microsoft.com/office/mac/drawingml/2011/main" val="1"/>
            </a:ext>
          </a:extLst>
        </p:spPr>
        <p:txBody>
          <a:bodyPr lIns="50800" tIns="50800" rIns="50800" bIns="50800">
            <a:normAutofit/>
          </a:bodyPr>
          <a:lstStyle/>
          <a:p>
            <a:pPr lvl="2" indent="342900" defTabSz="438150">
              <a:spcBef>
                <a:spcPts val="3100"/>
              </a:spcBef>
              <a:defRPr>
                <a:solidFill>
                  <a:srgbClr val="FFFFFF"/>
                </a:solidFill>
              </a:defRPr>
            </a:pPr>
            <a:endParaRPr dirty="0"/>
          </a:p>
        </p:txBody>
      </p:sp>
      <p:sp>
        <p:nvSpPr>
          <p:cNvPr id="14" name="4"/>
          <p:cNvSpPr/>
          <p:nvPr/>
        </p:nvSpPr>
        <p:spPr>
          <a:xfrm>
            <a:off x="1150170" y="5297633"/>
            <a:ext cx="292986" cy="469901"/>
          </a:xfrm>
          <a:prstGeom prst="rect">
            <a:avLst/>
          </a:prstGeom>
          <a:solidFill>
            <a:srgbClr val="003D7C"/>
          </a:solidFill>
          <a:ln w="12700">
            <a:miter lim="400000"/>
          </a:ln>
          <a:extLst>
            <a:ext uri="{C572A759-6A51-4108-AA02-DFA0A04FC94B}">
              <ma14:wrappingTextBoxFlag xmlns:ma14="http://schemas.microsoft.com/office/mac/drawingml/2011/main" val="1"/>
            </a:ext>
          </a:extLst>
        </p:spPr>
        <p:txBody>
          <a:bodyPr lIns="50800" tIns="50800" rIns="50800" bIns="50800">
            <a:normAutofit/>
          </a:bodyPr>
          <a:lstStyle/>
          <a:p>
            <a:pPr lvl="2" indent="342900" defTabSz="438150">
              <a:spcBef>
                <a:spcPts val="3100"/>
              </a:spcBef>
              <a:defRPr>
                <a:solidFill>
                  <a:srgbClr val="FFFFFF"/>
                </a:solidFill>
              </a:defRPr>
            </a:pPr>
            <a:endParaRPr dirty="0"/>
          </a:p>
        </p:txBody>
      </p:sp>
      <p:sp>
        <p:nvSpPr>
          <p:cNvPr id="15" name="5"/>
          <p:cNvSpPr/>
          <p:nvPr/>
        </p:nvSpPr>
        <p:spPr>
          <a:xfrm>
            <a:off x="1150170" y="6257420"/>
            <a:ext cx="292986" cy="469901"/>
          </a:xfrm>
          <a:prstGeom prst="rect">
            <a:avLst/>
          </a:prstGeom>
          <a:solidFill>
            <a:srgbClr val="003D7C"/>
          </a:solidFill>
          <a:ln w="12700">
            <a:miter lim="400000"/>
          </a:ln>
          <a:extLst>
            <a:ext uri="{C572A759-6A51-4108-AA02-DFA0A04FC94B}">
              <ma14:wrappingTextBoxFlag xmlns:ma14="http://schemas.microsoft.com/office/mac/drawingml/2011/main" val="1"/>
            </a:ext>
          </a:extLst>
        </p:spPr>
        <p:txBody>
          <a:bodyPr lIns="50800" tIns="50800" rIns="50800" bIns="50800">
            <a:normAutofit/>
          </a:bodyPr>
          <a:lstStyle/>
          <a:p>
            <a:pPr lvl="2" indent="342900" defTabSz="438150">
              <a:spcBef>
                <a:spcPts val="3100"/>
              </a:spcBef>
              <a:defRPr>
                <a:solidFill>
                  <a:srgbClr val="FFFFFF"/>
                </a:solidFill>
              </a:defRPr>
            </a:pPr>
            <a:endParaRPr dirty="0"/>
          </a:p>
        </p:txBody>
      </p:sp>
      <p:sp>
        <p:nvSpPr>
          <p:cNvPr id="16" name="6"/>
          <p:cNvSpPr/>
          <p:nvPr/>
        </p:nvSpPr>
        <p:spPr>
          <a:xfrm>
            <a:off x="1150170" y="7217207"/>
            <a:ext cx="292986" cy="469901"/>
          </a:xfrm>
          <a:prstGeom prst="rect">
            <a:avLst/>
          </a:prstGeom>
          <a:solidFill>
            <a:srgbClr val="003D7C"/>
          </a:solidFill>
          <a:ln w="12700">
            <a:miter lim="400000"/>
          </a:ln>
          <a:extLst>
            <a:ext uri="{C572A759-6A51-4108-AA02-DFA0A04FC94B}">
              <ma14:wrappingTextBoxFlag xmlns:ma14="http://schemas.microsoft.com/office/mac/drawingml/2011/main" val="1"/>
            </a:ext>
          </a:extLst>
        </p:spPr>
        <p:txBody>
          <a:bodyPr lIns="50800" tIns="50800" rIns="50800" bIns="50800">
            <a:normAutofit/>
          </a:bodyPr>
          <a:lstStyle/>
          <a:p>
            <a:pPr lvl="2" indent="342900" defTabSz="438150">
              <a:spcBef>
                <a:spcPts val="3100"/>
              </a:spcBef>
              <a:defRPr>
                <a:solidFill>
                  <a:srgbClr val="FFFFFF"/>
                </a:solidFill>
              </a:defRPr>
            </a:pPr>
            <a:endParaRPr dirty="0"/>
          </a:p>
        </p:txBody>
      </p:sp>
      <p:sp>
        <p:nvSpPr>
          <p:cNvPr id="18" name="Introduction…"/>
          <p:cNvSpPr txBox="1"/>
          <p:nvPr/>
        </p:nvSpPr>
        <p:spPr>
          <a:xfrm>
            <a:off x="1977493" y="1814819"/>
            <a:ext cx="10408471" cy="604444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normAutofit fontScale="92500" lnSpcReduction="10000"/>
          </a:bodyPr>
          <a:lstStyle/>
          <a:p>
            <a:pPr algn="l" defTabSz="554990">
              <a:lnSpc>
                <a:spcPct val="190000"/>
              </a:lnSpc>
              <a:defRPr sz="3800" b="0"/>
            </a:pPr>
            <a:r>
              <a:rPr dirty="0">
                <a:solidFill>
                  <a:schemeClr val="bg2"/>
                </a:solidFill>
              </a:rPr>
              <a:t>Introduction</a:t>
            </a:r>
          </a:p>
          <a:p>
            <a:pPr algn="l" defTabSz="554990">
              <a:lnSpc>
                <a:spcPct val="190000"/>
              </a:lnSpc>
              <a:defRPr sz="3800" b="0">
                <a:solidFill>
                  <a:srgbClr val="D6D5D5"/>
                </a:solidFill>
              </a:defRPr>
            </a:pPr>
            <a:r>
              <a:rPr lang="en-US" dirty="0" smtClean="0">
                <a:solidFill>
                  <a:schemeClr val="tx1"/>
                </a:solidFill>
              </a:rPr>
              <a:t>Neural Network Concepts</a:t>
            </a:r>
            <a:endParaRPr dirty="0">
              <a:solidFill>
                <a:schemeClr val="tx1"/>
              </a:solidFill>
            </a:endParaRPr>
          </a:p>
          <a:p>
            <a:pPr algn="l" defTabSz="554990">
              <a:lnSpc>
                <a:spcPct val="190000"/>
              </a:lnSpc>
              <a:defRPr sz="3800" b="0">
                <a:solidFill>
                  <a:srgbClr val="D6D5D5"/>
                </a:solidFill>
              </a:defRPr>
            </a:pPr>
            <a:r>
              <a:rPr dirty="0"/>
              <a:t>Genomics &amp; Digital Pathology</a:t>
            </a:r>
          </a:p>
          <a:p>
            <a:pPr algn="l" defTabSz="554990">
              <a:lnSpc>
                <a:spcPct val="190000"/>
              </a:lnSpc>
              <a:defRPr sz="3800" b="0">
                <a:solidFill>
                  <a:srgbClr val="D6D5D5"/>
                </a:solidFill>
              </a:defRPr>
            </a:pPr>
            <a:r>
              <a:rPr lang="en-US" dirty="0" smtClean="0"/>
              <a:t>Classification</a:t>
            </a:r>
            <a:endParaRPr dirty="0"/>
          </a:p>
          <a:p>
            <a:pPr algn="l" defTabSz="554990">
              <a:lnSpc>
                <a:spcPct val="190000"/>
              </a:lnSpc>
              <a:defRPr sz="3800" b="0">
                <a:solidFill>
                  <a:srgbClr val="D6D5D5"/>
                </a:solidFill>
              </a:defRPr>
            </a:pPr>
            <a:r>
              <a:rPr lang="en-US" dirty="0"/>
              <a:t>Encoded Image Covariates for </a:t>
            </a:r>
            <a:r>
              <a:rPr lang="en-US" dirty="0" smtClean="0"/>
              <a:t>Prediction</a:t>
            </a:r>
            <a:endParaRPr dirty="0"/>
          </a:p>
          <a:p>
            <a:pPr algn="l" defTabSz="554990">
              <a:lnSpc>
                <a:spcPct val="190000"/>
              </a:lnSpc>
              <a:defRPr sz="3800" b="0">
                <a:solidFill>
                  <a:srgbClr val="D6D5D5"/>
                </a:solidFill>
              </a:defRPr>
            </a:pPr>
            <a:r>
              <a:rPr dirty="0"/>
              <a:t>Conclusion</a:t>
            </a:r>
          </a:p>
        </p:txBody>
      </p:sp>
      <p:sp>
        <p:nvSpPr>
          <p:cNvPr id="19" name="Rectangle"/>
          <p:cNvSpPr/>
          <p:nvPr/>
        </p:nvSpPr>
        <p:spPr>
          <a:xfrm>
            <a:off x="0" y="9290815"/>
            <a:ext cx="12032643" cy="462785"/>
          </a:xfrm>
          <a:prstGeom prst="rect">
            <a:avLst/>
          </a:prstGeom>
          <a:solidFill>
            <a:srgbClr val="003D7C"/>
          </a:solidFill>
          <a:ln w="12700">
            <a:miter lim="400000"/>
          </a:ln>
        </p:spPr>
        <p:txBody>
          <a:bodyPr lIns="50800" tIns="50800" rIns="50800" bIns="50800" anchor="b">
            <a:normAutofit fontScale="32500" lnSpcReduction="20000"/>
          </a:bodyPr>
          <a:lstStyle/>
          <a:p>
            <a:pPr lvl="2" algn="l">
              <a:defRPr sz="8000" b="0">
                <a:solidFill>
                  <a:srgbClr val="FFFFFF"/>
                </a:solidFill>
                <a:latin typeface="+mn-lt"/>
                <a:ea typeface="+mn-ea"/>
                <a:cs typeface="+mn-cs"/>
                <a:sym typeface="Helvetica Neue Medium"/>
              </a:defRPr>
            </a:pPr>
            <a:endParaRPr/>
          </a:p>
        </p:txBody>
      </p:sp>
      <p:sp>
        <p:nvSpPr>
          <p:cNvPr id="2" name="Slide Number Placeholder 1"/>
          <p:cNvSpPr>
            <a:spLocks noGrp="1"/>
          </p:cNvSpPr>
          <p:nvPr>
            <p:ph type="sldNum" sz="quarter" idx="2"/>
          </p:nvPr>
        </p:nvSpPr>
        <p:spPr/>
        <p:txBody>
          <a:bodyPr/>
          <a:lstStyle/>
          <a:p>
            <a:fld id="{86CB4B4D-7CA3-9044-876B-883B54F8677D}" type="slidenum">
              <a:rPr lang="uk-UA" smtClean="0"/>
              <a:t>7</a:t>
            </a:fld>
            <a:endParaRPr lang="uk-UA"/>
          </a:p>
        </p:txBody>
      </p:sp>
    </p:spTree>
  </p:cSld>
  <p:clrMapOvr>
    <a:masterClrMapping/>
  </p:clrMapOvr>
  <p:transition spd="med"/>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704044" y="3342686"/>
            <a:ext cx="8902947" cy="5913602"/>
            <a:chOff x="704044" y="3342686"/>
            <a:chExt cx="8902947" cy="5913602"/>
          </a:xfrm>
        </p:grpSpPr>
        <p:pic>
          <p:nvPicPr>
            <p:cNvPr id="12" name="Picture 11"/>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397809" y="3342686"/>
              <a:ext cx="6209182" cy="3369807"/>
            </a:xfrm>
            <a:prstGeom prst="rect">
              <a:avLst/>
            </a:prstGeom>
          </p:spPr>
        </p:pic>
        <p:sp>
          <p:nvSpPr>
            <p:cNvPr id="15" name="Image Source:…"/>
            <p:cNvSpPr txBox="1"/>
            <p:nvPr/>
          </p:nvSpPr>
          <p:spPr>
            <a:xfrm>
              <a:off x="704044" y="8662566"/>
              <a:ext cx="6633178" cy="59372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a:bodyPr>
            <a:lstStyle/>
            <a:p>
              <a:pPr algn="l">
                <a:defRPr sz="1000" b="0">
                  <a:solidFill>
                    <a:srgbClr val="929292"/>
                  </a:solidFill>
                </a:defRPr>
              </a:pPr>
              <a:r>
                <a:rPr dirty="0">
                  <a:solidFill>
                    <a:schemeClr val="bg2"/>
                  </a:solidFill>
                </a:rPr>
                <a:t>Image Source: </a:t>
              </a:r>
            </a:p>
            <a:p>
              <a:pPr algn="l">
                <a:defRPr sz="1000" b="0">
                  <a:solidFill>
                    <a:srgbClr val="929292"/>
                  </a:solidFill>
                </a:defRPr>
              </a:pPr>
              <a:r>
                <a:rPr dirty="0" smtClean="0">
                  <a:solidFill>
                    <a:schemeClr val="bg2"/>
                  </a:solidFill>
                </a:rPr>
                <a:t>[1] </a:t>
              </a:r>
              <a:r>
                <a:rPr lang="en-US" sz="1000" b="0" dirty="0" smtClean="0">
                  <a:solidFill>
                    <a:schemeClr val="bg2"/>
                  </a:solidFill>
                </a:rPr>
                <a:t>Adapted </a:t>
              </a:r>
              <a:r>
                <a:rPr lang="en-US" sz="1000" b="0" dirty="0">
                  <a:solidFill>
                    <a:schemeClr val="bg2"/>
                  </a:solidFill>
                </a:rPr>
                <a:t>from "Neural Networks and Deep Learning" by Nielsen, 2015, </a:t>
              </a:r>
              <a:r>
                <a:rPr lang="en-US" sz="1000" b="0" i="1" dirty="0">
                  <a:solidFill>
                    <a:schemeClr val="bg2"/>
                  </a:solidFill>
                </a:rPr>
                <a:t>Determination Press</a:t>
              </a:r>
              <a:r>
                <a:rPr lang="en-US" sz="1000" b="0" dirty="0">
                  <a:solidFill>
                    <a:schemeClr val="bg2"/>
                  </a:solidFill>
                </a:rPr>
                <a:t>. </a:t>
              </a:r>
            </a:p>
            <a:p>
              <a:pPr algn="l">
                <a:defRPr sz="1000" b="0">
                  <a:solidFill>
                    <a:srgbClr val="929292"/>
                  </a:solidFill>
                </a:defRPr>
              </a:pPr>
              <a:endParaRPr dirty="0">
                <a:solidFill>
                  <a:schemeClr val="bg2"/>
                </a:solidFill>
              </a:endParaRPr>
            </a:p>
          </p:txBody>
        </p:sp>
      </p:grpSp>
      <p:sp>
        <p:nvSpPr>
          <p:cNvPr id="243" name="Neural Network Concepts"/>
          <p:cNvSpPr txBox="1">
            <a:spLocks noGrp="1"/>
          </p:cNvSpPr>
          <p:nvPr>
            <p:ph type="ctrTitle"/>
          </p:nvPr>
        </p:nvSpPr>
        <p:spPr>
          <a:xfrm>
            <a:off x="0" y="810"/>
            <a:ext cx="13004801" cy="763554"/>
          </a:xfrm>
          <a:prstGeom prst="rect">
            <a:avLst/>
          </a:prstGeom>
          <a:solidFill>
            <a:srgbClr val="003D7C"/>
          </a:solidFill>
        </p:spPr>
        <p:txBody>
          <a:bodyPr/>
          <a:lstStyle/>
          <a:p>
            <a:pPr lvl="2" algn="l">
              <a:defRPr sz="4000">
                <a:solidFill>
                  <a:srgbClr val="FFFFFF"/>
                </a:solidFill>
              </a:defRPr>
            </a:pPr>
            <a:r>
              <a:t>Neural Network Concepts</a:t>
            </a:r>
          </a:p>
        </p:txBody>
      </p:sp>
      <p:sp>
        <p:nvSpPr>
          <p:cNvPr id="249" name="Input…"/>
          <p:cNvSpPr txBox="1"/>
          <p:nvPr/>
        </p:nvSpPr>
        <p:spPr>
          <a:xfrm>
            <a:off x="662200" y="4361857"/>
            <a:ext cx="2662071" cy="133146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sz="4000" b="0">
                <a:latin typeface="+mn-lt"/>
                <a:ea typeface="+mn-ea"/>
                <a:cs typeface="+mn-cs"/>
                <a:sym typeface="Helvetica Neue Medium"/>
              </a:defRPr>
            </a:pPr>
            <a:r>
              <a:t>Input</a:t>
            </a:r>
          </a:p>
          <a:p>
            <a:pPr>
              <a:defRPr sz="4000" b="0">
                <a:latin typeface="+mn-lt"/>
                <a:ea typeface="+mn-ea"/>
                <a:cs typeface="+mn-cs"/>
                <a:sym typeface="Helvetica Neue Medium"/>
              </a:defRPr>
            </a:pPr>
            <a:r>
              <a:t>Covariates</a:t>
            </a:r>
          </a:p>
        </p:txBody>
      </p:sp>
      <p:sp>
        <p:nvSpPr>
          <p:cNvPr id="13" name="Output"/>
          <p:cNvSpPr txBox="1"/>
          <p:nvPr/>
        </p:nvSpPr>
        <p:spPr>
          <a:xfrm>
            <a:off x="9796839" y="4673006"/>
            <a:ext cx="2263650" cy="70916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4000" b="0">
                <a:latin typeface="+mn-lt"/>
                <a:ea typeface="+mn-ea"/>
                <a:cs typeface="+mn-cs"/>
                <a:sym typeface="Helvetica Neue Medium"/>
              </a:defRPr>
            </a:lvl1pPr>
          </a:lstStyle>
          <a:p>
            <a:r>
              <a:t>Output</a:t>
            </a:r>
          </a:p>
        </p:txBody>
      </p:sp>
      <p:sp>
        <p:nvSpPr>
          <p:cNvPr id="19" name="Black Box?"/>
          <p:cNvSpPr/>
          <p:nvPr/>
        </p:nvSpPr>
        <p:spPr>
          <a:xfrm>
            <a:off x="4021607" y="3541689"/>
            <a:ext cx="4899302" cy="2971801"/>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sz="8000">
                <a:solidFill>
                  <a:srgbClr val="FFFFFF"/>
                </a:solidFill>
              </a:defRPr>
            </a:lvl1pPr>
          </a:lstStyle>
          <a:p>
            <a:r>
              <a:rPr dirty="0"/>
              <a:t>Black </a:t>
            </a:r>
            <a:r>
              <a:rPr dirty="0" smtClean="0"/>
              <a:t>Box</a:t>
            </a:r>
            <a:endParaRPr dirty="0"/>
          </a:p>
        </p:txBody>
      </p:sp>
      <p:sp>
        <p:nvSpPr>
          <p:cNvPr id="251" name="Arrow"/>
          <p:cNvSpPr/>
          <p:nvPr/>
        </p:nvSpPr>
        <p:spPr>
          <a:xfrm>
            <a:off x="3229222" y="4646003"/>
            <a:ext cx="1114339" cy="763174"/>
          </a:xfrm>
          <a:prstGeom prst="rightArrow">
            <a:avLst>
              <a:gd name="adj1" fmla="val 32000"/>
              <a:gd name="adj2" fmla="val 93449"/>
            </a:avLst>
          </a:prstGeom>
          <a:solidFill>
            <a:schemeClr val="accent4">
              <a:hueOff val="-461056"/>
              <a:satOff val="4338"/>
              <a:lumOff val="-10225"/>
            </a:schemeClr>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4" name="Arrow"/>
          <p:cNvSpPr/>
          <p:nvPr/>
        </p:nvSpPr>
        <p:spPr>
          <a:xfrm>
            <a:off x="8682500" y="4646003"/>
            <a:ext cx="1114339" cy="763174"/>
          </a:xfrm>
          <a:prstGeom prst="rightArrow">
            <a:avLst>
              <a:gd name="adj1" fmla="val 32000"/>
              <a:gd name="adj2" fmla="val 93449"/>
            </a:avLst>
          </a:prstGeom>
          <a:solidFill>
            <a:schemeClr val="accent4">
              <a:hueOff val="-461056"/>
              <a:satOff val="4338"/>
              <a:lumOff val="-10225"/>
            </a:schemeClr>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6" name="Rectangle"/>
          <p:cNvSpPr/>
          <p:nvPr/>
        </p:nvSpPr>
        <p:spPr>
          <a:xfrm>
            <a:off x="0" y="9290815"/>
            <a:ext cx="12032643" cy="462785"/>
          </a:xfrm>
          <a:prstGeom prst="rect">
            <a:avLst/>
          </a:prstGeom>
          <a:solidFill>
            <a:srgbClr val="003D7C"/>
          </a:solidFill>
          <a:ln w="12700">
            <a:miter lim="400000"/>
          </a:ln>
        </p:spPr>
        <p:txBody>
          <a:bodyPr lIns="50800" tIns="50800" rIns="50800" bIns="50800" anchor="b">
            <a:normAutofit fontScale="32500" lnSpcReduction="20000"/>
          </a:bodyPr>
          <a:lstStyle/>
          <a:p>
            <a:pPr lvl="2" algn="l">
              <a:defRPr sz="8000" b="0">
                <a:solidFill>
                  <a:srgbClr val="FFFFFF"/>
                </a:solidFill>
                <a:latin typeface="+mn-lt"/>
                <a:ea typeface="+mn-ea"/>
                <a:cs typeface="+mn-cs"/>
                <a:sym typeface="Helvetica Neue Medium"/>
              </a:defRPr>
            </a:pPr>
            <a:endParaRPr/>
          </a:p>
        </p:txBody>
      </p:sp>
      <p:sp>
        <p:nvSpPr>
          <p:cNvPr id="2" name="Slide Number Placeholder 1"/>
          <p:cNvSpPr>
            <a:spLocks noGrp="1"/>
          </p:cNvSpPr>
          <p:nvPr>
            <p:ph type="sldNum" sz="quarter" idx="2"/>
          </p:nvPr>
        </p:nvSpPr>
        <p:spPr/>
        <p:txBody>
          <a:bodyPr/>
          <a:lstStyle/>
          <a:p>
            <a:fld id="{86CB4B4D-7CA3-9044-876B-883B54F8677D}" type="slidenum">
              <a:rPr lang="uk-UA" smtClean="0"/>
              <a:t>8</a:t>
            </a:fld>
            <a:endParaRPr lang="uk-UA"/>
          </a:p>
        </p:txBody>
      </p:sp>
    </p:spTree>
  </p:cSld>
  <p:clrMapOvr>
    <a:masterClrMapping/>
  </p:clrMapOvr>
  <p:transition spd="med"/>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theme/theme1.xml><?xml version="1.0" encoding="utf-8"?>
<a:theme xmlns:a="http://schemas.openxmlformats.org/drawingml/2006/main"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22565</TotalTime>
  <Words>4461</Words>
  <Application>Microsoft Macintosh PowerPoint</Application>
  <PresentationFormat>Custom</PresentationFormat>
  <Paragraphs>774</Paragraphs>
  <Slides>53</Slides>
  <Notes>45</Notes>
  <HiddenSlides>1</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53</vt:i4>
      </vt:variant>
    </vt:vector>
  </HeadingPairs>
  <TitlesOfParts>
    <vt:vector size="61" baseType="lpstr">
      <vt:lpstr>Cambria</vt:lpstr>
      <vt:lpstr>Cambria Math</vt:lpstr>
      <vt:lpstr>Helvetica Light</vt:lpstr>
      <vt:lpstr>Helvetica Neue</vt:lpstr>
      <vt:lpstr>Helvetica Neue Light</vt:lpstr>
      <vt:lpstr>Helvetica Neue Medium</vt:lpstr>
      <vt:lpstr>Helvetica Neue Thin</vt:lpstr>
      <vt:lpstr>White</vt:lpstr>
      <vt:lpstr>Blending Genomics with Image Covariates</vt:lpstr>
      <vt:lpstr>Background</vt:lpstr>
      <vt:lpstr>Background</vt:lpstr>
      <vt:lpstr>Outline</vt:lpstr>
      <vt:lpstr>Scope &amp; Objective</vt:lpstr>
      <vt:lpstr>Motivations</vt:lpstr>
      <vt:lpstr>Motivations</vt:lpstr>
      <vt:lpstr>Outline</vt:lpstr>
      <vt:lpstr>Neural Network Concepts</vt:lpstr>
      <vt:lpstr>Neural Network Concepts</vt:lpstr>
      <vt:lpstr>Activation Functions</vt:lpstr>
      <vt:lpstr>Activation Functions</vt:lpstr>
      <vt:lpstr>Loss Functions</vt:lpstr>
      <vt:lpstr>Backpropagation – Forward Pass</vt:lpstr>
      <vt:lpstr>Backpropagation – Backward Pass</vt:lpstr>
      <vt:lpstr>Convolutional Neural Networks</vt:lpstr>
      <vt:lpstr>Convolutional Neural Networks</vt:lpstr>
      <vt:lpstr>Outline</vt:lpstr>
      <vt:lpstr>Genomics &amp; Digital Pathology</vt:lpstr>
      <vt:lpstr>Protein Synthesis</vt:lpstr>
      <vt:lpstr>RNA-seq Data</vt:lpstr>
      <vt:lpstr>RNA-seq Data</vt:lpstr>
      <vt:lpstr>Tumor Purity</vt:lpstr>
      <vt:lpstr>Color Normalization</vt:lpstr>
      <vt:lpstr>Tiles Generation</vt:lpstr>
      <vt:lpstr>Image Encoding</vt:lpstr>
      <vt:lpstr>Outline</vt:lpstr>
      <vt:lpstr>Liver vs. Lung</vt:lpstr>
      <vt:lpstr>Tumor vs. Non-Tumor</vt:lpstr>
      <vt:lpstr>Tumor vs. Non-Tumor</vt:lpstr>
      <vt:lpstr>Tile Level vs. Slide Level</vt:lpstr>
      <vt:lpstr>Outline</vt:lpstr>
      <vt:lpstr>Modified Permutation Importance</vt:lpstr>
      <vt:lpstr>Results – GTEx Annotations Data</vt:lpstr>
      <vt:lpstr>Conclusion</vt:lpstr>
      <vt:lpstr>Learning Points</vt:lpstr>
      <vt:lpstr>Q&amp;A</vt:lpstr>
      <vt:lpstr>Appendix</vt:lpstr>
      <vt:lpstr>Aims</vt:lpstr>
      <vt:lpstr>Machine Learning Algorithms</vt:lpstr>
      <vt:lpstr>Activation Functions – 1st Derivative</vt:lpstr>
      <vt:lpstr>Convexity</vt:lpstr>
      <vt:lpstr>Stochastic Gradient Descent</vt:lpstr>
      <vt:lpstr>Backpropagation – Forward Pass</vt:lpstr>
      <vt:lpstr>Backpropagation – Backward Pass</vt:lpstr>
      <vt:lpstr>Num. Parameters Calculation</vt:lpstr>
      <vt:lpstr>Regularization - Image Distortion</vt:lpstr>
      <vt:lpstr>Deep NN Frameworks</vt:lpstr>
      <vt:lpstr>Confusion Matrices</vt:lpstr>
      <vt:lpstr>Tile Level vs. Slide Level Recommendations</vt:lpstr>
      <vt:lpstr>Annotations Description</vt:lpstr>
      <vt:lpstr>Results – Purity Score</vt:lpstr>
      <vt:lpstr>Differentially Expression Analysis &amp;  Enrichment Analysis</vt:lpstr>
    </vt:vector>
  </TitlesOfParts>
  <LinksUpToDate>false</LinksUpToDate>
  <SharedDoc>false</SharedDoc>
  <HyperlinksChanged>false</HyperlinksChanged>
  <AppVersion>15.0032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Blending Genomics with Image Covariates</dc:title>
  <cp:lastModifiedBy>Joel Foo</cp:lastModifiedBy>
  <cp:revision>441</cp:revision>
  <cp:lastPrinted>2018-04-02T08:07:41Z</cp:lastPrinted>
  <dcterms:modified xsi:type="dcterms:W3CDTF">2018-04-11T03:28:13Z</dcterms:modified>
</cp:coreProperties>
</file>